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2;p5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9;p6"/>
          <p:cNvSpPr txBox="1"/>
          <p:nvPr>
            <p:ph type="body" sz="half" idx="21"/>
          </p:nvPr>
        </p:nvSpPr>
        <p:spPr>
          <a:xfrm>
            <a:off x="839787" y="2505075"/>
            <a:ext cx="5157789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6"/>
          <p:cNvSpPr txBox="1"/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Google Shape;41;p6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9"/>
          <p:cNvSpPr txBox="1"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3;p10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261775" cy="680686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85;p13"/>
          <p:cNvSpPr/>
          <p:nvPr/>
        </p:nvSpPr>
        <p:spPr>
          <a:xfrm>
            <a:off x="-1" y="0"/>
            <a:ext cx="12295676" cy="6876830"/>
          </a:xfrm>
          <a:prstGeom prst="rect">
            <a:avLst/>
          </a:prstGeom>
          <a:solidFill>
            <a:srgbClr val="000000">
              <a:alpha val="5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17" name="Google Shape;87;p13"/>
          <p:cNvSpPr txBox="1"/>
          <p:nvPr/>
        </p:nvSpPr>
        <p:spPr>
          <a:xfrm>
            <a:off x="-1374410" y="5801605"/>
            <a:ext cx="5517228" cy="65387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9050" dir="78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Group 15</a:t>
            </a:r>
          </a:p>
        </p:txBody>
      </p:sp>
      <p:sp>
        <p:nvSpPr>
          <p:cNvPr id="118" name="Google Shape;88;p13"/>
          <p:cNvSpPr/>
          <p:nvPr/>
        </p:nvSpPr>
        <p:spPr>
          <a:xfrm>
            <a:off x="-1" y="184413"/>
            <a:ext cx="1566002" cy="776629"/>
          </a:xfrm>
          <a:prstGeom prst="rect">
            <a:avLst/>
          </a:prstGeom>
          <a:solidFill>
            <a:srgbClr val="FFEB0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1" name="Google Shape;90;p13"/>
          <p:cNvGrpSpPr/>
          <p:nvPr/>
        </p:nvGrpSpPr>
        <p:grpSpPr>
          <a:xfrm>
            <a:off x="238644" y="4041058"/>
            <a:ext cx="6054003" cy="1378048"/>
            <a:chOff x="0" y="0"/>
            <a:chExt cx="6054001" cy="1378047"/>
          </a:xfrm>
        </p:grpSpPr>
        <p:sp>
          <p:nvSpPr>
            <p:cNvPr id="119" name="Rectangle"/>
            <p:cNvSpPr/>
            <p:nvPr/>
          </p:nvSpPr>
          <p:spPr>
            <a:xfrm>
              <a:off x="-1" y="0"/>
              <a:ext cx="6054003" cy="137804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5400">
                  <a:solidFill>
                    <a:srgbClr val="0D0D0D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" name="Job Requirements…"/>
            <p:cNvSpPr/>
            <p:nvPr/>
          </p:nvSpPr>
          <p:spPr>
            <a:xfrm>
              <a:off x="58424" y="12700"/>
              <a:ext cx="59371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4100">
                  <a:solidFill>
                    <a:srgbClr val="0D0D0D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r>
                <a:t>Job Requirements </a:t>
              </a:r>
            </a:p>
            <a:p>
              <a:pPr>
                <a:defRPr b="1" sz="4100">
                  <a:solidFill>
                    <a:srgbClr val="0D0D0D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r>
                <a:t>For Data Analyst Positions</a:t>
              </a:r>
            </a:p>
          </p:txBody>
        </p:sp>
      </p:grpSp>
      <p:sp>
        <p:nvSpPr>
          <p:cNvPr id="122" name="Google Shape;91;p13"/>
          <p:cNvSpPr txBox="1"/>
          <p:nvPr/>
        </p:nvSpPr>
        <p:spPr>
          <a:xfrm>
            <a:off x="1565999" y="304643"/>
            <a:ext cx="6821942" cy="53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Hackathon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1;p15"/>
          <p:cNvSpPr txBox="1"/>
          <p:nvPr>
            <p:ph type="title"/>
          </p:nvPr>
        </p:nvSpPr>
        <p:spPr>
          <a:xfrm>
            <a:off x="1794156" y="176269"/>
            <a:ext cx="9705754" cy="962412"/>
          </a:xfrm>
          <a:prstGeom prst="rect">
            <a:avLst/>
          </a:prstGeom>
        </p:spPr>
        <p:txBody>
          <a:bodyPr/>
          <a:lstStyle>
            <a:lvl1pPr>
              <a:defRPr b="1" sz="4000"/>
            </a:lvl1pPr>
          </a:lstStyle>
          <a:p>
            <a:pPr/>
            <a:r>
              <a:t>Topic Modeling</a:t>
            </a:r>
          </a:p>
        </p:txBody>
      </p:sp>
      <p:sp>
        <p:nvSpPr>
          <p:cNvPr id="125" name="Google Shape;122;p15"/>
          <p:cNvSpPr txBox="1"/>
          <p:nvPr>
            <p:ph type="body" sz="half" idx="1"/>
          </p:nvPr>
        </p:nvSpPr>
        <p:spPr>
          <a:xfrm>
            <a:off x="6753075" y="1303705"/>
            <a:ext cx="4885965" cy="4038685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0" indent="177800" algn="just">
              <a:spcBef>
                <a:spcPts val="1200"/>
              </a:spcBef>
              <a:buSzTx/>
              <a:buNone/>
              <a:defRPr b="1" sz="2000">
                <a:solidFill>
                  <a:srgbClr val="434343"/>
                </a:solidFill>
              </a:defRPr>
            </a:pPr>
            <a:r>
              <a:t>Data Cleaning</a:t>
            </a:r>
          </a:p>
          <a:p>
            <a:pPr marL="0" indent="177800" algn="just">
              <a:spcBef>
                <a:spcPts val="1200"/>
              </a:spcBef>
              <a:buSzTx/>
              <a:buNone/>
              <a:defRPr sz="2000">
                <a:solidFill>
                  <a:srgbClr val="434343"/>
                </a:solidFill>
              </a:defRPr>
            </a:pPr>
            <a:r>
              <a:t>- Removed Emails, Line Characters, and Quotations</a:t>
            </a:r>
          </a:p>
          <a:p>
            <a:pPr marL="0" indent="177800" algn="just">
              <a:spcBef>
                <a:spcPts val="1200"/>
              </a:spcBef>
              <a:buSzTx/>
              <a:buNone/>
              <a:defRPr sz="2000">
                <a:solidFill>
                  <a:srgbClr val="434343"/>
                </a:solidFill>
              </a:defRPr>
            </a:pPr>
            <a:r>
              <a:t>- Used stopwords to avoid terms unrelated to the Job Requirements</a:t>
            </a:r>
          </a:p>
          <a:p>
            <a:pPr marL="0" indent="177800" algn="just">
              <a:spcBef>
                <a:spcPts val="1200"/>
              </a:spcBef>
              <a:buSzTx/>
              <a:buNone/>
              <a:defRPr sz="2000">
                <a:solidFill>
                  <a:srgbClr val="434343"/>
                </a:solidFill>
              </a:defRPr>
            </a:pPr>
          </a:p>
          <a:p>
            <a:pPr marL="0" indent="177800" algn="just">
              <a:spcBef>
                <a:spcPts val="1200"/>
              </a:spcBef>
              <a:buSzTx/>
              <a:buNone/>
              <a:defRPr sz="2000">
                <a:solidFill>
                  <a:srgbClr val="434343"/>
                </a:solidFill>
              </a:defRPr>
            </a:pPr>
          </a:p>
          <a:p>
            <a:pPr marL="0" indent="177800" algn="just">
              <a:spcBef>
                <a:spcPts val="1200"/>
              </a:spcBef>
              <a:buSzTx/>
              <a:buNone/>
              <a:defRPr sz="2000">
                <a:solidFill>
                  <a:srgbClr val="434343"/>
                </a:solidFill>
              </a:defRPr>
            </a:pPr>
          </a:p>
          <a:p>
            <a:pPr marL="0" indent="177800" algn="just">
              <a:spcBef>
                <a:spcPts val="1200"/>
              </a:spcBef>
              <a:buSzTx/>
              <a:buNone/>
              <a:defRPr sz="2000">
                <a:solidFill>
                  <a:srgbClr val="434343"/>
                </a:solidFill>
              </a:defRPr>
            </a:pPr>
          </a:p>
        </p:txBody>
      </p:sp>
      <p:sp>
        <p:nvSpPr>
          <p:cNvPr id="126" name="Google Shape;98;p14"/>
          <p:cNvSpPr/>
          <p:nvPr/>
        </p:nvSpPr>
        <p:spPr>
          <a:xfrm>
            <a:off x="0" y="365124"/>
            <a:ext cx="1520402" cy="584702"/>
          </a:xfrm>
          <a:prstGeom prst="rect">
            <a:avLst/>
          </a:prstGeom>
          <a:solidFill>
            <a:srgbClr val="1C3E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9" name="Google Shape;122;p15"/>
          <p:cNvGrpSpPr/>
          <p:nvPr/>
        </p:nvGrpSpPr>
        <p:grpSpPr>
          <a:xfrm>
            <a:off x="415937" y="1263486"/>
            <a:ext cx="5711974" cy="4229925"/>
            <a:chOff x="0" y="0"/>
            <a:chExt cx="5711972" cy="4229924"/>
          </a:xfrm>
        </p:grpSpPr>
        <p:sp>
          <p:nvSpPr>
            <p:cNvPr id="128" name="Google Shape;122;p15"/>
            <p:cNvSpPr txBox="1"/>
            <p:nvPr/>
          </p:nvSpPr>
          <p:spPr>
            <a:xfrm>
              <a:off x="12699" y="12700"/>
              <a:ext cx="5686574" cy="420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normAutofit fontScale="100000" lnSpcReduction="0"/>
            </a:bodyPr>
            <a:lstStyle/>
            <a:p>
              <a:pPr indent="170687" algn="just" defTabSz="877823">
                <a:lnSpc>
                  <a:spcPct val="90000"/>
                </a:lnSpc>
                <a:spcBef>
                  <a:spcPts val="1100"/>
                </a:spcBef>
                <a:buClr>
                  <a:srgbClr val="000000"/>
                </a:buClr>
                <a:buFont typeface="Arial"/>
                <a:defRPr b="1" sz="1919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Preparation</a:t>
              </a:r>
            </a:p>
            <a:p>
              <a:pPr marL="192505" indent="-192505" algn="just" defTabSz="877823">
                <a:lnSpc>
                  <a:spcPct val="90000"/>
                </a:lnSpc>
                <a:spcBef>
                  <a:spcPts val="1100"/>
                </a:spcBef>
                <a:buSzPct val="100000"/>
                <a:buChar char="-"/>
                <a:defRPr sz="1919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Lemmatisation</a:t>
              </a:r>
            </a:p>
            <a:p>
              <a:pPr marL="192505" indent="-192505" algn="just" defTabSz="877823">
                <a:lnSpc>
                  <a:spcPct val="90000"/>
                </a:lnSpc>
                <a:spcBef>
                  <a:spcPts val="1100"/>
                </a:spcBef>
                <a:buSzPct val="100000"/>
                <a:buChar char="-"/>
                <a:defRPr sz="1919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Formed trigrams and bigrams </a:t>
              </a:r>
            </a:p>
            <a:p>
              <a:pPr marL="192505" indent="-192505" algn="just" defTabSz="877823">
                <a:lnSpc>
                  <a:spcPct val="90000"/>
                </a:lnSpc>
                <a:spcBef>
                  <a:spcPts val="1100"/>
                </a:spcBef>
                <a:buSzPct val="100000"/>
                <a:buChar char="-"/>
                <a:defRPr sz="1919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Put each document in Corpus</a:t>
              </a:r>
            </a:p>
            <a:p>
              <a:pPr algn="just" defTabSz="877823">
                <a:lnSpc>
                  <a:spcPct val="90000"/>
                </a:lnSpc>
                <a:spcBef>
                  <a:spcPts val="1100"/>
                </a:spcBef>
                <a:defRPr sz="1919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  <a:p>
              <a:pPr indent="170687" algn="just" defTabSz="877823">
                <a:lnSpc>
                  <a:spcPct val="90000"/>
                </a:lnSpc>
                <a:spcBef>
                  <a:spcPts val="1100"/>
                </a:spcBef>
                <a:buClr>
                  <a:srgbClr val="000000"/>
                </a:buClr>
                <a:buFont typeface="Arial"/>
                <a:defRPr b="1" sz="1919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Topic Modelling</a:t>
              </a:r>
            </a:p>
            <a:p>
              <a:pPr marL="192505" indent="-192505" algn="just" defTabSz="877823">
                <a:lnSpc>
                  <a:spcPct val="90000"/>
                </a:lnSpc>
                <a:spcBef>
                  <a:spcPts val="1100"/>
                </a:spcBef>
                <a:buSzPct val="100000"/>
                <a:buChar char="-"/>
                <a:defRPr sz="1919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Latent Dirichlet Allocation (LDA) using 20 Components </a:t>
              </a:r>
            </a:p>
            <a:p>
              <a:pPr marL="192505" indent="-192505" algn="just" defTabSz="877823">
                <a:lnSpc>
                  <a:spcPct val="90000"/>
                </a:lnSpc>
                <a:spcBef>
                  <a:spcPts val="1100"/>
                </a:spcBef>
                <a:buSzPct val="100000"/>
                <a:buChar char="-"/>
                <a:defRPr sz="1919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Found Top 10 Words for each of the Topics</a:t>
              </a:r>
            </a:p>
            <a:p>
              <a:pPr marL="192505" indent="-192505" algn="just" defTabSz="877823">
                <a:lnSpc>
                  <a:spcPct val="90000"/>
                </a:lnSpc>
                <a:spcBef>
                  <a:spcPts val="1100"/>
                </a:spcBef>
                <a:buSzPct val="100000"/>
                <a:buChar char="-"/>
                <a:defRPr sz="1919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Found N_topics according to which gave the highest coherence scores and best insight</a:t>
              </a:r>
            </a:p>
          </p:txBody>
        </p:sp>
        <p:pic>
          <p:nvPicPr>
            <p:cNvPr id="127" name="Google Shape;122;p15" descr="Google Shape;122;p15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711973" cy="4229925"/>
            </a:xfrm>
            <a:prstGeom prst="rect">
              <a:avLst/>
            </a:prstGeom>
            <a:effectLst/>
          </p:spPr>
        </p:pic>
      </p:grpSp>
      <p:pic>
        <p:nvPicPr>
          <p:cNvPr id="130" name="l_10175294_002.jpg" descr="l_10175294_00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62737" y="3272874"/>
            <a:ext cx="2066641" cy="183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581b779c1600002f002c83bc.jpg" descr="581b779c1600002f002c83bc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92018" y="365573"/>
            <a:ext cx="877535" cy="583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21;p15"/>
          <p:cNvSpPr txBox="1"/>
          <p:nvPr/>
        </p:nvSpPr>
        <p:spPr>
          <a:xfrm>
            <a:off x="1693771" y="356727"/>
            <a:ext cx="9614305" cy="601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Topics Found</a:t>
            </a:r>
          </a:p>
        </p:txBody>
      </p:sp>
      <p:sp>
        <p:nvSpPr>
          <p:cNvPr id="134" name="Google Shape;98;p14"/>
          <p:cNvSpPr/>
          <p:nvPr/>
        </p:nvSpPr>
        <p:spPr>
          <a:xfrm>
            <a:off x="0" y="365124"/>
            <a:ext cx="1520402" cy="584702"/>
          </a:xfrm>
          <a:prstGeom prst="rect">
            <a:avLst/>
          </a:prstGeom>
          <a:solidFill>
            <a:srgbClr val="1C3E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135" name="Table"/>
          <p:cNvGraphicFramePr/>
          <p:nvPr/>
        </p:nvGraphicFramePr>
        <p:xfrm>
          <a:off x="199681" y="1496268"/>
          <a:ext cx="5721351" cy="2286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860675"/>
                <a:gridCol w="2860675"/>
              </a:tblGrid>
              <a:tr h="228600">
                <a:tc gridSpan="2"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7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rPr>
                        <a:t>Topic Number and Name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T0: Database/Data-Management software experience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T1: Digital marketing/sales experience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T2: Technical/Technology solutions experience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T3: Sales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T4: Financial/Accounting/Investment/Risk analysis experience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T5: Strong analysis skills and knowledge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T6: Team work and managing people skills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T7: Product marketing and growth insights 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T8: Big data and cloud services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T9: Salary/benefits pay scheme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T10: Statistical research experience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T11: Anti-discrimination company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T12: Dashboard and visualisation tools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T13: Project system requirements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T14: Government/Defence/Anti-criminal roles 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T15: Insurance experience 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T16: Recruiting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T17: High standards and quality of work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T18: Communication skills with team, customers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T19: Experience in healthcare/medical roles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Google Shape;121;p15"/>
          <p:cNvSpPr txBox="1"/>
          <p:nvPr/>
        </p:nvSpPr>
        <p:spPr>
          <a:xfrm>
            <a:off x="6786472" y="1058276"/>
            <a:ext cx="9614304" cy="36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b="1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Sample of Topics</a:t>
            </a:r>
          </a:p>
        </p:txBody>
      </p:sp>
      <p:pic>
        <p:nvPicPr>
          <p:cNvPr id="137" name="4d1e6efa-f0fc-494b-af30-8caff4d8c8bc.jpg" descr="4d1e6efa-f0fc-494b-af30-8caff4d8c8b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7993" y="1520980"/>
            <a:ext cx="4146121" cy="497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shot 2021-06-23 at 15.34.27.png" descr="Screenshot 2021-06-23 at 15.34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7239" y="6377832"/>
            <a:ext cx="400923" cy="3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97;p14"/>
          <p:cNvSpPr txBox="1"/>
          <p:nvPr/>
        </p:nvSpPr>
        <p:spPr>
          <a:xfrm>
            <a:off x="331240" y="1543737"/>
            <a:ext cx="4536431" cy="554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50800" indent="127000">
              <a:lnSpc>
                <a:spcPct val="90000"/>
              </a:lnSpc>
              <a:spcBef>
                <a:spcPts val="1200"/>
              </a:spcBef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rPr sz="2500"/>
              <a:t>Word Analysis for each topic</a:t>
            </a:r>
            <a:r>
              <a:t> </a:t>
            </a: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Key words related to different job requirements are clustered together </a:t>
            </a: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For example in the top left jobs requiring technical skills are clustered together </a:t>
            </a: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In the Bottom left are graduate positions which are client facing </a:t>
            </a: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00"/>
                </a:solidFill>
              </a:rPr>
              <a:t>Top right you can see job requirements related to a startup where collaboration, growth and passion are key</a:t>
            </a:r>
            <a:r>
              <a:t> </a:t>
            </a: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b="1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800"/>
          </a:p>
          <a:p>
            <a:pPr marL="520700" indent="-3429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ts val="1800"/>
              <a:buChar char="▪"/>
              <a:defRPr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800"/>
          </a:p>
        </p:txBody>
      </p:sp>
      <p:sp>
        <p:nvSpPr>
          <p:cNvPr id="141" name="Google Shape;121;p15"/>
          <p:cNvSpPr txBox="1"/>
          <p:nvPr/>
        </p:nvSpPr>
        <p:spPr>
          <a:xfrm>
            <a:off x="1693772" y="356727"/>
            <a:ext cx="9614304" cy="601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Multidimensional Scaling</a:t>
            </a:r>
          </a:p>
        </p:txBody>
      </p:sp>
      <p:sp>
        <p:nvSpPr>
          <p:cNvPr id="142" name="Google Shape;98;p14"/>
          <p:cNvSpPr/>
          <p:nvPr/>
        </p:nvSpPr>
        <p:spPr>
          <a:xfrm>
            <a:off x="0" y="365125"/>
            <a:ext cx="1520402" cy="584701"/>
          </a:xfrm>
          <a:prstGeom prst="rect">
            <a:avLst/>
          </a:prstGeom>
          <a:solidFill>
            <a:srgbClr val="1C3E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43" name="cc3834e1-204b-4887-8d2a-d976ebddec6e.jpg" descr="cc3834e1-204b-4887-8d2a-d976ebddec6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8399" y="1600662"/>
            <a:ext cx="6708617" cy="3401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shot 2021-06-23 at 15.10.33.png" descr="Screenshot 2021-06-23 at 15.1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1740" y="1305273"/>
            <a:ext cx="7809619" cy="5501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shot 2021-06-23 at 15.10.58.png" descr="Screenshot 2021-06-23 at 15.10.58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763392" y="637207"/>
            <a:ext cx="5472898" cy="737919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Google Shape;121;p15"/>
          <p:cNvSpPr txBox="1"/>
          <p:nvPr/>
        </p:nvSpPr>
        <p:spPr>
          <a:xfrm>
            <a:off x="808928" y="173295"/>
            <a:ext cx="10574144" cy="117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Location vs Job Type with Dominant Topic Count!!!</a:t>
            </a:r>
          </a:p>
        </p:txBody>
      </p:sp>
      <p:sp>
        <p:nvSpPr>
          <p:cNvPr id="148" name="Google Shape;97;p14"/>
          <p:cNvSpPr txBox="1"/>
          <p:nvPr/>
        </p:nvSpPr>
        <p:spPr>
          <a:xfrm>
            <a:off x="316639" y="1714632"/>
            <a:ext cx="4536431" cy="473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250657" indent="-250657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Business and Healthcare sectors have the most topic occurrences in New York and SanFran</a:t>
            </a:r>
          </a:p>
          <a:p>
            <a:pPr marL="250657" indent="-250657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Hence performed topic modelling on healthcare and    Business/IT sector </a:t>
            </a: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-"/>
              <a:defRPr b="1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800"/>
          </a:p>
          <a:p>
            <a:pPr marL="520700" indent="-3429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ts val="1800"/>
              <a:buChar char="▪"/>
              <a:defRPr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21;p15"/>
          <p:cNvSpPr txBox="1"/>
          <p:nvPr/>
        </p:nvSpPr>
        <p:spPr>
          <a:xfrm>
            <a:off x="1693771" y="126366"/>
            <a:ext cx="9614305" cy="1062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Comparing requirements Sector Wise (Dominant Topics)</a:t>
            </a:r>
          </a:p>
        </p:txBody>
      </p:sp>
      <p:sp>
        <p:nvSpPr>
          <p:cNvPr id="151" name="Google Shape;98;p14"/>
          <p:cNvSpPr/>
          <p:nvPr/>
        </p:nvSpPr>
        <p:spPr>
          <a:xfrm>
            <a:off x="0" y="365124"/>
            <a:ext cx="1520402" cy="584702"/>
          </a:xfrm>
          <a:prstGeom prst="rect">
            <a:avLst/>
          </a:prstGeom>
          <a:solidFill>
            <a:srgbClr val="1C3E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" name="Google Shape;97;p14"/>
          <p:cNvSpPr txBox="1"/>
          <p:nvPr/>
        </p:nvSpPr>
        <p:spPr>
          <a:xfrm>
            <a:off x="324036" y="1641691"/>
            <a:ext cx="5003156" cy="193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50800" indent="127000">
              <a:lnSpc>
                <a:spcPct val="90000"/>
              </a:lnSpc>
              <a:spcBef>
                <a:spcPts val="1200"/>
              </a:spcBef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Health</a:t>
            </a:r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Requires skills related to research, supporting and assisting </a:t>
            </a:r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Requires more soft skills </a:t>
            </a:r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Coherence Score = .34</a:t>
            </a:r>
          </a:p>
        </p:txBody>
      </p:sp>
      <p:grpSp>
        <p:nvGrpSpPr>
          <p:cNvPr id="155" name="Screenshot 2021-06-23 at 14.12.08.png"/>
          <p:cNvGrpSpPr/>
          <p:nvPr/>
        </p:nvGrpSpPr>
        <p:grpSpPr>
          <a:xfrm>
            <a:off x="5524440" y="1649868"/>
            <a:ext cx="6282476" cy="1543230"/>
            <a:chOff x="0" y="0"/>
            <a:chExt cx="6282474" cy="1543228"/>
          </a:xfrm>
        </p:grpSpPr>
        <p:pic>
          <p:nvPicPr>
            <p:cNvPr id="154" name="Screenshot 2021-06-23 at 14.12.08.png" descr="Screenshot 2021-06-23 at 14.12.0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03200"/>
              <a:ext cx="5876075" cy="109872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3" name="Screenshot 2021-06-23 at 14.12.08.png" descr="Screenshot 2021-06-23 at 14.12.08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282475" cy="1543229"/>
            </a:xfrm>
            <a:prstGeom prst="rect">
              <a:avLst/>
            </a:prstGeom>
            <a:effectLst/>
          </p:spPr>
        </p:pic>
      </p:grpSp>
      <p:sp>
        <p:nvSpPr>
          <p:cNvPr id="156" name="Google Shape;97;p14"/>
          <p:cNvSpPr txBox="1"/>
          <p:nvPr/>
        </p:nvSpPr>
        <p:spPr>
          <a:xfrm>
            <a:off x="6694480" y="3428426"/>
            <a:ext cx="5003156" cy="2663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50800" indent="127000">
              <a:lnSpc>
                <a:spcPct val="90000"/>
              </a:lnSpc>
              <a:spcBef>
                <a:spcPts val="1200"/>
              </a:spcBef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IT</a:t>
            </a:r>
            <a:endParaRPr sz="2800"/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Job Requirements are based in technical capabilities with words such as technical, security, and systems</a:t>
            </a: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Requires more hard skills </a:t>
            </a:r>
          </a:p>
          <a:p>
            <a:pPr marL="200526" indent="-200526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Coherence Score = .39</a:t>
            </a:r>
          </a:p>
        </p:txBody>
      </p:sp>
      <p:grpSp>
        <p:nvGrpSpPr>
          <p:cNvPr id="159" name="Screenshot 2021-06-23 at 14.13.39.png"/>
          <p:cNvGrpSpPr/>
          <p:nvPr/>
        </p:nvGrpSpPr>
        <p:grpSpPr>
          <a:xfrm>
            <a:off x="182567" y="4397616"/>
            <a:ext cx="6282475" cy="1534971"/>
            <a:chOff x="0" y="0"/>
            <a:chExt cx="6282474" cy="1534969"/>
          </a:xfrm>
        </p:grpSpPr>
        <p:pic>
          <p:nvPicPr>
            <p:cNvPr id="158" name="Screenshot 2021-06-23 at 14.13.39.png" descr="Screenshot 2021-06-23 at 14.13.39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203199" y="203199"/>
              <a:ext cx="5876076" cy="10904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7" name="Screenshot 2021-06-23 at 14.13.39.png" descr="Screenshot 2021-06-23 at 14.13.39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6282476" cy="153497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21;p15"/>
          <p:cNvSpPr txBox="1"/>
          <p:nvPr/>
        </p:nvSpPr>
        <p:spPr>
          <a:xfrm>
            <a:off x="1693772" y="356727"/>
            <a:ext cx="9614304" cy="601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b="1"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Role Exploration</a:t>
            </a:r>
          </a:p>
        </p:txBody>
      </p:sp>
      <p:sp>
        <p:nvSpPr>
          <p:cNvPr id="162" name="Google Shape;98;p14"/>
          <p:cNvSpPr/>
          <p:nvPr/>
        </p:nvSpPr>
        <p:spPr>
          <a:xfrm>
            <a:off x="0" y="365125"/>
            <a:ext cx="1520402" cy="584701"/>
          </a:xfrm>
          <a:prstGeom prst="rect">
            <a:avLst/>
          </a:prstGeom>
          <a:solidFill>
            <a:srgbClr val="1C3E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63" name="512f80ac-8f46-42b8-8fae-1f4e9b1e0413.jpg" descr="512f80ac-8f46-42b8-8fae-1f4e9b1e04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4859" y="1559177"/>
            <a:ext cx="4792455" cy="443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shot 2021-06-23 at 15.17.14.png" descr="Screenshot 2021-06-23 at 15.17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835" y="1854111"/>
            <a:ext cx="2462185" cy="3050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shot 2021-06-23 at 15.17.07.png" descr="Screenshot 2021-06-23 at 15.17.0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01303" y="2098926"/>
            <a:ext cx="1765333" cy="211404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ine"/>
          <p:cNvSpPr/>
          <p:nvPr/>
        </p:nvSpPr>
        <p:spPr>
          <a:xfrm>
            <a:off x="5108081" y="3023854"/>
            <a:ext cx="1765333" cy="1"/>
          </a:xfrm>
          <a:prstGeom prst="line">
            <a:avLst/>
          </a:prstGeom>
          <a:ln w="63500">
            <a:solidFill>
              <a:schemeClr val="accent1"/>
            </a:solidFill>
            <a:tailEnd type="arrow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21;p15"/>
          <p:cNvSpPr txBox="1"/>
          <p:nvPr/>
        </p:nvSpPr>
        <p:spPr>
          <a:xfrm>
            <a:off x="1693772" y="126366"/>
            <a:ext cx="9614304" cy="1062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Comparing requirements Role Wise (Dominant Topics)</a:t>
            </a:r>
          </a:p>
        </p:txBody>
      </p:sp>
      <p:sp>
        <p:nvSpPr>
          <p:cNvPr id="169" name="Google Shape;98;p14"/>
          <p:cNvSpPr/>
          <p:nvPr/>
        </p:nvSpPr>
        <p:spPr>
          <a:xfrm>
            <a:off x="0" y="365125"/>
            <a:ext cx="1520402" cy="584701"/>
          </a:xfrm>
          <a:prstGeom prst="rect">
            <a:avLst/>
          </a:prstGeom>
          <a:solidFill>
            <a:srgbClr val="1C3E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" name="Google Shape;97;p14"/>
          <p:cNvSpPr txBox="1"/>
          <p:nvPr/>
        </p:nvSpPr>
        <p:spPr>
          <a:xfrm>
            <a:off x="294834" y="1612384"/>
            <a:ext cx="5003156" cy="194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50800" indent="127000">
              <a:lnSpc>
                <a:spcPct val="90000"/>
              </a:lnSpc>
              <a:spcBef>
                <a:spcPts val="1200"/>
              </a:spcBef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Senior</a:t>
            </a:r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Requires skills related to experience, knowledge, and drive</a:t>
            </a:r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Requires more leadership capabilities  </a:t>
            </a:r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Coherence Score = .38</a:t>
            </a:r>
          </a:p>
        </p:txBody>
      </p:sp>
      <p:sp>
        <p:nvSpPr>
          <p:cNvPr id="171" name="Google Shape;97;p14"/>
          <p:cNvSpPr txBox="1"/>
          <p:nvPr/>
        </p:nvSpPr>
        <p:spPr>
          <a:xfrm>
            <a:off x="6977771" y="3748528"/>
            <a:ext cx="5003156" cy="194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50800" indent="127000">
              <a:lnSpc>
                <a:spcPct val="90000"/>
              </a:lnSpc>
              <a:spcBef>
                <a:spcPts val="1200"/>
              </a:spcBef>
              <a:defRPr b="1" sz="2500">
                <a:latin typeface="Calibri"/>
                <a:ea typeface="Calibri"/>
                <a:cs typeface="Calibri"/>
                <a:sym typeface="Calibri"/>
              </a:defRPr>
            </a:pPr>
            <a:r>
              <a:t>Regular</a:t>
            </a:r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Requires skills related to age, employment, and report </a:t>
            </a:r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Requires specific skills in SQL and database  </a:t>
            </a:r>
          </a:p>
          <a:p>
            <a:pPr marL="210552" indent="-210552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Coherence Score = .45</a:t>
            </a:r>
          </a:p>
        </p:txBody>
      </p:sp>
      <p:pic>
        <p:nvPicPr>
          <p:cNvPr id="172" name="Screenshot 2021-06-23 at 15.38.32.png" descr="Screenshot 2021-06-23 at 15.38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9052" y="1669932"/>
            <a:ext cx="5306702" cy="1597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shot 2021-06-23 at 15.39.12.png" descr="Screenshot 2021-06-23 at 15.39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003" y="3983754"/>
            <a:ext cx="5003156" cy="17071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768" y="-16043"/>
            <a:ext cx="11718464" cy="687404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Google Shape;85;p13"/>
          <p:cNvSpPr/>
          <p:nvPr/>
        </p:nvSpPr>
        <p:spPr>
          <a:xfrm>
            <a:off x="-6252" y="-16043"/>
            <a:ext cx="12192001" cy="6858001"/>
          </a:xfrm>
          <a:prstGeom prst="rect">
            <a:avLst/>
          </a:prstGeom>
          <a:solidFill>
            <a:srgbClr val="000000">
              <a:alpha val="7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77" name="Google Shape;90;p13"/>
          <p:cNvSpPr txBox="1"/>
          <p:nvPr/>
        </p:nvSpPr>
        <p:spPr>
          <a:xfrm>
            <a:off x="1411467" y="2605492"/>
            <a:ext cx="9356562" cy="79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lnSpc>
                <a:spcPct val="150000"/>
              </a:lnSpc>
              <a:defRPr b="1" sz="5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