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CEAA59-9F3B-5578-0B00-7CA457A545D9}" v="216" dt="2024-07-08T12:02:49.906"/>
    <p1510:client id="{A3F20406-8C4C-46D5-90F8-5444D9B63D29}" v="3" dt="2024-07-08T12:11:03.062"/>
    <p1510:client id="{D0E4DCFC-4967-1E94-DDF3-0F6EAF4D64A9}" v="15" dt="2024-07-08T14:51:09.193"/>
    <p1510:client id="{F2601C10-949B-F724-681F-B65DB668F485}" v="1144" dt="2024-07-08T11:55:35.2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490472" y="1463557"/>
            <a:ext cx="9144000" cy="2387600"/>
          </a:xfrm>
        </p:spPr>
        <p:txBody>
          <a:bodyPr anchor="b">
            <a:normAutofit/>
          </a:bodyPr>
          <a:lstStyle>
            <a:lvl1pPr algn="ctr">
              <a:lnSpc>
                <a:spcPct val="90000"/>
              </a:lnSpc>
              <a:defRPr sz="5200"/>
            </a:lvl1pPr>
          </a:lstStyle>
          <a:p>
            <a:r>
              <a:rPr lang="en-US"/>
              <a:t>Click to edit Master title style</a:t>
            </a:r>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490472" y="3943232"/>
            <a:ext cx="9144000" cy="1655762"/>
          </a:xfrm>
        </p:spPr>
        <p:txBody>
          <a:bodyPr>
            <a:normAutofit/>
          </a:bodyPr>
          <a:lstStyle>
            <a:lvl1pPr marL="0" indent="0" algn="ctr">
              <a:lnSpc>
                <a:spcPct val="1100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4" name="Date Placeholder 13">
            <a:extLst>
              <a:ext uri="{FF2B5EF4-FFF2-40B4-BE49-F238E27FC236}">
                <a16:creationId xmlns:a16="http://schemas.microsoft.com/office/drawing/2014/main" id="{46538D75-00C2-DE73-4C65-FE94AC658370}"/>
              </a:ext>
            </a:extLst>
          </p:cNvPr>
          <p:cNvSpPr>
            <a:spLocks noGrp="1"/>
          </p:cNvSpPr>
          <p:nvPr>
            <p:ph type="dt" sz="half" idx="10"/>
          </p:nvPr>
        </p:nvSpPr>
        <p:spPr/>
        <p:txBody>
          <a:bodyPr/>
          <a:lstStyle/>
          <a:p>
            <a:fld id="{17F50B8E-A176-49F2-A3C1-FEDA0200170B}" type="datetime2">
              <a:rPr lang="en-US" smtClean="0"/>
              <a:t>Friday, August 2, 2024</a:t>
            </a:fld>
            <a:endParaRPr lang="en-US"/>
          </a:p>
        </p:txBody>
      </p:sp>
      <p:sp>
        <p:nvSpPr>
          <p:cNvPr id="16" name="Footer Placeholder 15">
            <a:extLst>
              <a:ext uri="{FF2B5EF4-FFF2-40B4-BE49-F238E27FC236}">
                <a16:creationId xmlns:a16="http://schemas.microsoft.com/office/drawing/2014/main" id="{6B601B81-68C1-B63A-105C-EC637DF56CB7}"/>
              </a:ext>
            </a:extLst>
          </p:cNvPr>
          <p:cNvSpPr>
            <a:spLocks noGrp="1"/>
          </p:cNvSpPr>
          <p:nvPr>
            <p:ph type="ftr" sz="quarter" idx="11"/>
          </p:nvPr>
        </p:nvSpPr>
        <p:spPr/>
        <p:txBody>
          <a:bodyPr/>
          <a:lstStyle/>
          <a:p>
            <a:r>
              <a:rPr lang="en-US"/>
              <a:t>Sample Footer Text</a:t>
            </a:r>
          </a:p>
        </p:txBody>
      </p:sp>
      <p:sp>
        <p:nvSpPr>
          <p:cNvPr id="17" name="Slide Number Placeholder 16">
            <a:extLst>
              <a:ext uri="{FF2B5EF4-FFF2-40B4-BE49-F238E27FC236}">
                <a16:creationId xmlns:a16="http://schemas.microsoft.com/office/drawing/2014/main" id="{E9F3E495-0415-392A-9A07-34555BBC7F4C}"/>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827479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268C47-2910-B99C-EC67-F6649ADC29A4}"/>
              </a:ext>
            </a:extLst>
          </p:cNvPr>
          <p:cNvSpPr>
            <a:spLocks noGrp="1"/>
          </p:cNvSpPr>
          <p:nvPr>
            <p:ph type="dt" sz="half" idx="10"/>
          </p:nvPr>
        </p:nvSpPr>
        <p:spPr/>
        <p:txBody>
          <a:bodyPr/>
          <a:lstStyle/>
          <a:p>
            <a:fld id="{0512A49D-4A7C-4944-9802-8EE0B5A6CEDD}" type="datetime2">
              <a:rPr lang="en-US" smtClean="0"/>
              <a:t>Friday, August 2, 2024</a:t>
            </a:fld>
            <a:endParaRPr lang="en-US"/>
          </a:p>
        </p:txBody>
      </p:sp>
      <p:sp>
        <p:nvSpPr>
          <p:cNvPr id="8" name="Footer Placeholder 7">
            <a:extLst>
              <a:ext uri="{FF2B5EF4-FFF2-40B4-BE49-F238E27FC236}">
                <a16:creationId xmlns:a16="http://schemas.microsoft.com/office/drawing/2014/main" id="{D8019515-4A04-FBE0-E89C-86ECBB7E98A8}"/>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C3D9C272-2490-C827-9BE5-9CEE41850423}"/>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312972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32613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43943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FF68BE-C313-C839-B719-0339AC3444DF}"/>
              </a:ext>
            </a:extLst>
          </p:cNvPr>
          <p:cNvSpPr>
            <a:spLocks noGrp="1"/>
          </p:cNvSpPr>
          <p:nvPr>
            <p:ph type="dt" sz="half" idx="10"/>
          </p:nvPr>
        </p:nvSpPr>
        <p:spPr/>
        <p:txBody>
          <a:bodyPr/>
          <a:lstStyle/>
          <a:p>
            <a:fld id="{5D689DDD-3B11-4150-8B39-3662C10D8BF9}" type="datetime2">
              <a:rPr lang="en-US" smtClean="0"/>
              <a:t>Friday, August 2, 2024</a:t>
            </a:fld>
            <a:endParaRPr lang="en-US"/>
          </a:p>
        </p:txBody>
      </p:sp>
      <p:sp>
        <p:nvSpPr>
          <p:cNvPr id="8" name="Footer Placeholder 7">
            <a:extLst>
              <a:ext uri="{FF2B5EF4-FFF2-40B4-BE49-F238E27FC236}">
                <a16:creationId xmlns:a16="http://schemas.microsoft.com/office/drawing/2014/main" id="{A14F4E5F-FFF4-F934-3DD9-134F8D24262D}"/>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6CFE0F82-88EB-FAE2-FC02-99D5EE30110A}"/>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233102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p:txBody>
          <a:bodyPr>
            <a:normAutofit/>
          </a:bodyPr>
          <a:lstStyle>
            <a:lvl1pPr>
              <a:lnSpc>
                <a:spcPct val="90000"/>
              </a:lnSpc>
              <a:defRPr sz="5200"/>
            </a:lvl1pPr>
          </a:lstStyle>
          <a:p>
            <a:r>
              <a:rPr lang="en-US"/>
              <a:t>Click to edit Master title style</a:t>
            </a:r>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4" y="1825625"/>
            <a:ext cx="10515600" cy="4206383"/>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Date Placeholder 10">
            <a:extLst>
              <a:ext uri="{FF2B5EF4-FFF2-40B4-BE49-F238E27FC236}">
                <a16:creationId xmlns:a16="http://schemas.microsoft.com/office/drawing/2014/main" id="{A25CBB87-BE9B-82CE-8A24-F21EEA0366C3}"/>
              </a:ext>
            </a:extLst>
          </p:cNvPr>
          <p:cNvSpPr>
            <a:spLocks noGrp="1"/>
          </p:cNvSpPr>
          <p:nvPr>
            <p:ph type="dt" sz="half" idx="10"/>
          </p:nvPr>
        </p:nvSpPr>
        <p:spPr/>
        <p:txBody>
          <a:bodyPr/>
          <a:lstStyle/>
          <a:p>
            <a:fld id="{57997BA6-BEF8-495F-ACCD-8D19769E4FC6}" type="datetime2">
              <a:rPr lang="en-US" smtClean="0"/>
              <a:t>Friday, August 2, 2024</a:t>
            </a:fld>
            <a:endParaRPr lang="en-US"/>
          </a:p>
        </p:txBody>
      </p:sp>
      <p:sp>
        <p:nvSpPr>
          <p:cNvPr id="12" name="Footer Placeholder 11">
            <a:extLst>
              <a:ext uri="{FF2B5EF4-FFF2-40B4-BE49-F238E27FC236}">
                <a16:creationId xmlns:a16="http://schemas.microsoft.com/office/drawing/2014/main" id="{B2131628-C033-9728-C4CF-90CDBCB89F7F}"/>
              </a:ext>
            </a:extLst>
          </p:cNvPr>
          <p:cNvSpPr>
            <a:spLocks noGrp="1"/>
          </p:cNvSpPr>
          <p:nvPr>
            <p:ph type="ftr" sz="quarter" idx="11"/>
          </p:nvPr>
        </p:nvSpPr>
        <p:spPr/>
        <p:txBody>
          <a:bodyPr/>
          <a:lstStyle/>
          <a:p>
            <a:r>
              <a:rPr lang="en-US"/>
              <a:t>Sample Footer Text</a:t>
            </a:r>
          </a:p>
        </p:txBody>
      </p:sp>
      <p:sp>
        <p:nvSpPr>
          <p:cNvPr id="13" name="Slide Number Placeholder 12">
            <a:extLst>
              <a:ext uri="{FF2B5EF4-FFF2-40B4-BE49-F238E27FC236}">
                <a16:creationId xmlns:a16="http://schemas.microsoft.com/office/drawing/2014/main" id="{B67216CA-9A26-BBE7-68A3-9237D22CDFC8}"/>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464894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15600" cy="2852737"/>
          </a:xfrm>
        </p:spPr>
        <p:txBody>
          <a:bodyPr anchor="b">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15600" cy="1500187"/>
          </a:xfrm>
        </p:spPr>
        <p:txBody>
          <a:bodyPr>
            <a:norm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9">
            <a:extLst>
              <a:ext uri="{FF2B5EF4-FFF2-40B4-BE49-F238E27FC236}">
                <a16:creationId xmlns:a16="http://schemas.microsoft.com/office/drawing/2014/main" id="{6B034DD9-4A61-318F-88CF-79721B55AC5B}"/>
              </a:ext>
            </a:extLst>
          </p:cNvPr>
          <p:cNvSpPr>
            <a:spLocks noGrp="1"/>
          </p:cNvSpPr>
          <p:nvPr>
            <p:ph type="dt" sz="half" idx="10"/>
          </p:nvPr>
        </p:nvSpPr>
        <p:spPr/>
        <p:txBody>
          <a:bodyPr/>
          <a:lstStyle/>
          <a:p>
            <a:fld id="{4857292D-4609-4E55-92E3-C12C6A1234E8}" type="datetime2">
              <a:rPr lang="en-US" smtClean="0"/>
              <a:t>Friday, August 2, 2024</a:t>
            </a:fld>
            <a:endParaRPr lang="en-US"/>
          </a:p>
        </p:txBody>
      </p:sp>
      <p:sp>
        <p:nvSpPr>
          <p:cNvPr id="11" name="Footer Placeholder 10">
            <a:extLst>
              <a:ext uri="{FF2B5EF4-FFF2-40B4-BE49-F238E27FC236}">
                <a16:creationId xmlns:a16="http://schemas.microsoft.com/office/drawing/2014/main" id="{D496DA99-E916-9F7C-9E88-AA06046AE94C}"/>
              </a:ext>
            </a:extLst>
          </p:cNvPr>
          <p:cNvSpPr>
            <a:spLocks noGrp="1"/>
          </p:cNvSpPr>
          <p:nvPr>
            <p:ph type="ftr" sz="quarter" idx="11"/>
          </p:nvPr>
        </p:nvSpPr>
        <p:spPr/>
        <p:txBody>
          <a:bodyPr/>
          <a:lstStyle/>
          <a:p>
            <a:r>
              <a:rPr lang="en-US"/>
              <a:t>Sample Footer Text</a:t>
            </a:r>
          </a:p>
        </p:txBody>
      </p:sp>
      <p:sp>
        <p:nvSpPr>
          <p:cNvPr id="12" name="Slide Number Placeholder 11">
            <a:extLst>
              <a:ext uri="{FF2B5EF4-FFF2-40B4-BE49-F238E27FC236}">
                <a16:creationId xmlns:a16="http://schemas.microsoft.com/office/drawing/2014/main" id="{21CC86B5-B6B3-4633-0D90-AACB44D0D409}"/>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922204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78F7F10-35F6-E392-D41B-3CD300D5CCF8}"/>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p:txBody>
          <a:bodyPr>
            <a:normAutofit/>
          </a:bodyPr>
          <a:lstStyle>
            <a:lvl1pPr>
              <a:defRPr sz="5200"/>
            </a:lvl1pPr>
          </a:lstStyle>
          <a:p>
            <a:r>
              <a:rPr lang="en-US"/>
              <a:t>Click to edit Master title style</a:t>
            </a:r>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181600" cy="4206382"/>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Char char="¬"/>
            </a:pPr>
            <a:r>
              <a:rPr lang="en-US"/>
              <a:t>Click to edit Master text styles</a:t>
            </a:r>
          </a:p>
          <a:p>
            <a:pPr lvl="1">
              <a:buChar char="¬"/>
            </a:pPr>
            <a:r>
              <a:rPr lang="en-US"/>
              <a:t>Second level</a:t>
            </a:r>
          </a:p>
          <a:p>
            <a:pPr lvl="2">
              <a:buChar char="¬"/>
            </a:pPr>
            <a:r>
              <a:rPr lang="en-US"/>
              <a:t>Third level</a:t>
            </a:r>
          </a:p>
          <a:p>
            <a:pPr lvl="3">
              <a:buChar char="¬"/>
            </a:pPr>
            <a:r>
              <a:rPr lang="en-US"/>
              <a:t>Fourth level</a:t>
            </a:r>
          </a:p>
          <a:p>
            <a:pPr lvl="4">
              <a:buChar char="¬"/>
            </a:pPr>
            <a:r>
              <a:rPr lang="en-US"/>
              <a:t>Fifth level</a:t>
            </a:r>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5756178" y="1825625"/>
            <a:ext cx="518004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Date Placeholder 14">
            <a:extLst>
              <a:ext uri="{FF2B5EF4-FFF2-40B4-BE49-F238E27FC236}">
                <a16:creationId xmlns:a16="http://schemas.microsoft.com/office/drawing/2014/main" id="{35274CEC-210E-BC97-9B79-A7D801E4B5F6}"/>
              </a:ext>
            </a:extLst>
          </p:cNvPr>
          <p:cNvSpPr>
            <a:spLocks noGrp="1"/>
          </p:cNvSpPr>
          <p:nvPr>
            <p:ph type="dt" sz="half" idx="10"/>
          </p:nvPr>
        </p:nvSpPr>
        <p:spPr/>
        <p:txBody>
          <a:bodyPr/>
          <a:lstStyle/>
          <a:p>
            <a:fld id="{003E0E29-2C79-4A2A-B61C-A21B8362A50A}" type="datetime2">
              <a:rPr lang="en-US" smtClean="0"/>
              <a:t>Friday, August 2, 2024</a:t>
            </a:fld>
            <a:endParaRPr lang="en-US"/>
          </a:p>
        </p:txBody>
      </p:sp>
      <p:sp>
        <p:nvSpPr>
          <p:cNvPr id="16" name="Footer Placeholder 15">
            <a:extLst>
              <a:ext uri="{FF2B5EF4-FFF2-40B4-BE49-F238E27FC236}">
                <a16:creationId xmlns:a16="http://schemas.microsoft.com/office/drawing/2014/main" id="{486B3D53-F805-C08E-2359-498218FC6898}"/>
              </a:ext>
            </a:extLst>
          </p:cNvPr>
          <p:cNvSpPr>
            <a:spLocks noGrp="1"/>
          </p:cNvSpPr>
          <p:nvPr>
            <p:ph type="ftr" sz="quarter" idx="11"/>
          </p:nvPr>
        </p:nvSpPr>
        <p:spPr/>
        <p:txBody>
          <a:bodyPr/>
          <a:lstStyle/>
          <a:p>
            <a:r>
              <a:rPr lang="en-US"/>
              <a:t>Sample Footer Text</a:t>
            </a:r>
          </a:p>
        </p:txBody>
      </p:sp>
      <p:sp>
        <p:nvSpPr>
          <p:cNvPr id="17" name="Slide Number Placeholder 16">
            <a:extLst>
              <a:ext uri="{FF2B5EF4-FFF2-40B4-BE49-F238E27FC236}">
                <a16:creationId xmlns:a16="http://schemas.microsoft.com/office/drawing/2014/main" id="{61C4695B-D7BD-45F7-EB23-6FDAF2410BB2}"/>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638363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A1F52B7-5271-53AA-8260-0CF50FF8DA3C}"/>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2178" y="365125"/>
            <a:ext cx="10515600" cy="1325563"/>
          </a:xfrm>
        </p:spPr>
        <p:txBody>
          <a:bodyPr>
            <a:normAutofit/>
          </a:bodyPr>
          <a:lstStyle>
            <a:lvl1pPr>
              <a:defRPr sz="5200"/>
            </a:lvl1pPr>
          </a:lstStyle>
          <a:p>
            <a:r>
              <a:rPr lang="en-US"/>
              <a:t>Click to edit Master title style</a:t>
            </a:r>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2178" y="1681163"/>
            <a:ext cx="515778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2178" y="2505075"/>
            <a:ext cx="515778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754590" y="1681163"/>
            <a:ext cx="5183188"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754590" y="2505075"/>
            <a:ext cx="5183188"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a:extLst>
              <a:ext uri="{FF2B5EF4-FFF2-40B4-BE49-F238E27FC236}">
                <a16:creationId xmlns:a16="http://schemas.microsoft.com/office/drawing/2014/main" id="{7198C3F1-4E77-7888-CDB8-CF9406E4A2E0}"/>
              </a:ext>
            </a:extLst>
          </p:cNvPr>
          <p:cNvSpPr>
            <a:spLocks noGrp="1"/>
          </p:cNvSpPr>
          <p:nvPr>
            <p:ph type="dt" sz="half" idx="10"/>
          </p:nvPr>
        </p:nvSpPr>
        <p:spPr/>
        <p:txBody>
          <a:bodyPr/>
          <a:lstStyle/>
          <a:p>
            <a:fld id="{B0CA0177-5432-41AC-9593-8EC96BFF4F82}" type="datetime2">
              <a:rPr lang="en-US" smtClean="0"/>
              <a:t>Friday, August 2, 2024</a:t>
            </a:fld>
            <a:endParaRPr lang="en-US"/>
          </a:p>
        </p:txBody>
      </p:sp>
      <p:sp>
        <p:nvSpPr>
          <p:cNvPr id="11" name="Footer Placeholder 10">
            <a:extLst>
              <a:ext uri="{FF2B5EF4-FFF2-40B4-BE49-F238E27FC236}">
                <a16:creationId xmlns:a16="http://schemas.microsoft.com/office/drawing/2014/main" id="{493561D3-90F6-AD82-BCFE-90F9427D867B}"/>
              </a:ext>
            </a:extLst>
          </p:cNvPr>
          <p:cNvSpPr>
            <a:spLocks noGrp="1"/>
          </p:cNvSpPr>
          <p:nvPr>
            <p:ph type="ftr" sz="quarter" idx="11"/>
          </p:nvPr>
        </p:nvSpPr>
        <p:spPr/>
        <p:txBody>
          <a:bodyPr/>
          <a:lstStyle/>
          <a:p>
            <a:r>
              <a:rPr lang="en-US"/>
              <a:t>Sample Footer Text</a:t>
            </a:r>
          </a:p>
        </p:txBody>
      </p:sp>
      <p:sp>
        <p:nvSpPr>
          <p:cNvPr id="12" name="Slide Number Placeholder 11">
            <a:extLst>
              <a:ext uri="{FF2B5EF4-FFF2-40B4-BE49-F238E27FC236}">
                <a16:creationId xmlns:a16="http://schemas.microsoft.com/office/drawing/2014/main" id="{932F9B33-3FA7-526F-7B45-342EB64A1CDB}"/>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3539327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15600" cy="1325563"/>
          </a:xfrm>
        </p:spPr>
        <p:txBody>
          <a:bodyPr>
            <a:normAutofit/>
          </a:bodyPr>
          <a:lstStyle>
            <a:lvl1pPr>
              <a:defRPr sz="5200"/>
            </a:lvl1pPr>
          </a:lstStyle>
          <a:p>
            <a:r>
              <a:rPr lang="en-US"/>
              <a:t>Click to edit Master title style</a:t>
            </a:r>
          </a:p>
        </p:txBody>
      </p:sp>
      <p:sp>
        <p:nvSpPr>
          <p:cNvPr id="8" name="Date Placeholder 7">
            <a:extLst>
              <a:ext uri="{FF2B5EF4-FFF2-40B4-BE49-F238E27FC236}">
                <a16:creationId xmlns:a16="http://schemas.microsoft.com/office/drawing/2014/main" id="{A9328E63-E075-39E2-BAA7-30CCAE2E779E}"/>
              </a:ext>
            </a:extLst>
          </p:cNvPr>
          <p:cNvSpPr>
            <a:spLocks noGrp="1"/>
          </p:cNvSpPr>
          <p:nvPr>
            <p:ph type="dt" sz="half" idx="10"/>
          </p:nvPr>
        </p:nvSpPr>
        <p:spPr/>
        <p:txBody>
          <a:bodyPr/>
          <a:lstStyle/>
          <a:p>
            <a:fld id="{EED29A7B-B2F1-41A3-B969-4E25F618B967}" type="datetime2">
              <a:rPr lang="en-US" smtClean="0"/>
              <a:t>Friday, August 2, 2024</a:t>
            </a:fld>
            <a:endParaRPr lang="en-US"/>
          </a:p>
        </p:txBody>
      </p:sp>
      <p:sp>
        <p:nvSpPr>
          <p:cNvPr id="9" name="Footer Placeholder 8">
            <a:extLst>
              <a:ext uri="{FF2B5EF4-FFF2-40B4-BE49-F238E27FC236}">
                <a16:creationId xmlns:a16="http://schemas.microsoft.com/office/drawing/2014/main" id="{2A5894A5-0E01-F43E-C68A-2EFAB2EB89D8}"/>
              </a:ext>
            </a:extLst>
          </p:cNvPr>
          <p:cNvSpPr>
            <a:spLocks noGrp="1"/>
          </p:cNvSpPr>
          <p:nvPr>
            <p:ph type="ftr" sz="quarter" idx="11"/>
          </p:nvPr>
        </p:nvSpPr>
        <p:spPr/>
        <p:txBody>
          <a:bodyPr/>
          <a:lstStyle/>
          <a:p>
            <a:r>
              <a:rPr lang="en-US"/>
              <a:t>Sample Footer Text</a:t>
            </a:r>
          </a:p>
        </p:txBody>
      </p:sp>
      <p:sp>
        <p:nvSpPr>
          <p:cNvPr id="10" name="Slide Number Placeholder 9">
            <a:extLst>
              <a:ext uri="{FF2B5EF4-FFF2-40B4-BE49-F238E27FC236}">
                <a16:creationId xmlns:a16="http://schemas.microsoft.com/office/drawing/2014/main" id="{7250128C-CE40-2B40-1B89-7E9AAAAC4393}"/>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4218749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281B99-C6A0-F92A-BDD3-BB362196501C}"/>
              </a:ext>
            </a:extLst>
          </p:cNvPr>
          <p:cNvSpPr/>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Rectangle 2">
            <a:extLst>
              <a:ext uri="{FF2B5EF4-FFF2-40B4-BE49-F238E27FC236}">
                <a16:creationId xmlns:a16="http://schemas.microsoft.com/office/drawing/2014/main" id="{3EB8367C-67E1-A50A-1584-F859A6FED9C9}"/>
              </a:ext>
            </a:extLst>
          </p:cNvPr>
          <p:cNvSpPr/>
          <p:nvPr/>
        </p:nvSpPr>
        <p:spPr>
          <a:xfrm>
            <a:off x="0"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Date Placeholder 4">
            <a:extLst>
              <a:ext uri="{FF2B5EF4-FFF2-40B4-BE49-F238E27FC236}">
                <a16:creationId xmlns:a16="http://schemas.microsoft.com/office/drawing/2014/main" id="{2ABB8861-51D7-741E-6B2C-25412D40E5BD}"/>
              </a:ext>
            </a:extLst>
          </p:cNvPr>
          <p:cNvSpPr>
            <a:spLocks noGrp="1"/>
          </p:cNvSpPr>
          <p:nvPr>
            <p:ph type="dt" sz="half" idx="10"/>
          </p:nvPr>
        </p:nvSpPr>
        <p:spPr/>
        <p:txBody>
          <a:bodyPr/>
          <a:lstStyle/>
          <a:p>
            <a:fld id="{4EE98B79-F222-4FD1-8713-07459E1B5004}" type="datetime2">
              <a:rPr lang="en-US" smtClean="0"/>
              <a:t>Friday, August 2, 2024</a:t>
            </a:fld>
            <a:endParaRPr lang="en-US"/>
          </a:p>
        </p:txBody>
      </p:sp>
      <p:sp>
        <p:nvSpPr>
          <p:cNvPr id="6" name="Footer Placeholder 5">
            <a:extLst>
              <a:ext uri="{FF2B5EF4-FFF2-40B4-BE49-F238E27FC236}">
                <a16:creationId xmlns:a16="http://schemas.microsoft.com/office/drawing/2014/main" id="{63D69A2F-0657-B33B-8334-C458A9538368}"/>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EB4FC84-48ED-0480-2497-FCD84C1276C6}"/>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041218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12425" cy="1600200"/>
          </a:xfrm>
        </p:spPr>
        <p:txBody>
          <a:bodyPr anchor="b">
            <a:normAutofit/>
          </a:bodyPr>
          <a:lstStyle>
            <a:lvl1pPr>
              <a:defRPr sz="5200">
                <a:latin typeface="Dante (Headings)2"/>
              </a:defRPr>
            </a:lvl1pPr>
          </a:lstStyle>
          <a:p>
            <a:r>
              <a:rPr lang="en-US"/>
              <a:t>Click to edit Master title style</a:t>
            </a:r>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4782830" y="2199340"/>
            <a:ext cx="6172200"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23F37370-7C05-0AAE-A0C3-9EE620A84EBB}"/>
              </a:ext>
            </a:extLst>
          </p:cNvPr>
          <p:cNvSpPr>
            <a:spLocks noGrp="1"/>
          </p:cNvSpPr>
          <p:nvPr>
            <p:ph type="dt" sz="half" idx="10"/>
          </p:nvPr>
        </p:nvSpPr>
        <p:spPr/>
        <p:txBody>
          <a:bodyPr/>
          <a:lstStyle/>
          <a:p>
            <a:fld id="{792630FD-0818-4065-B5FE-410552D9B1BC}" type="datetime2">
              <a:rPr lang="en-US" smtClean="0"/>
              <a:t>Friday, August 2, 2024</a:t>
            </a:fld>
            <a:endParaRPr lang="en-US"/>
          </a:p>
        </p:txBody>
      </p:sp>
      <p:sp>
        <p:nvSpPr>
          <p:cNvPr id="9" name="Footer Placeholder 8">
            <a:extLst>
              <a:ext uri="{FF2B5EF4-FFF2-40B4-BE49-F238E27FC236}">
                <a16:creationId xmlns:a16="http://schemas.microsoft.com/office/drawing/2014/main" id="{0900B8E3-39E6-A88A-BBFB-717596EB347E}"/>
              </a:ext>
            </a:extLst>
          </p:cNvPr>
          <p:cNvSpPr>
            <a:spLocks noGrp="1"/>
          </p:cNvSpPr>
          <p:nvPr>
            <p:ph type="ftr" sz="quarter" idx="11"/>
          </p:nvPr>
        </p:nvSpPr>
        <p:spPr/>
        <p:txBody>
          <a:bodyPr/>
          <a:lstStyle/>
          <a:p>
            <a:r>
              <a:rPr lang="en-US"/>
              <a:t>Sample Footer Text</a:t>
            </a:r>
          </a:p>
        </p:txBody>
      </p:sp>
      <p:sp>
        <p:nvSpPr>
          <p:cNvPr id="10" name="Slide Number Placeholder 9">
            <a:extLst>
              <a:ext uri="{FF2B5EF4-FFF2-40B4-BE49-F238E27FC236}">
                <a16:creationId xmlns:a16="http://schemas.microsoft.com/office/drawing/2014/main" id="{348E340D-1840-D987-3EEA-963BDDE31400}"/>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2998328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3932237" cy="1600200"/>
          </a:xfrm>
        </p:spPr>
        <p:txBody>
          <a:bodyPr anchor="b">
            <a:normAutofit/>
          </a:bodyPr>
          <a:lstStyle>
            <a:lvl1pPr>
              <a:defRPr sz="4400"/>
            </a:lvl1pPr>
          </a:lstStyle>
          <a:p>
            <a:r>
              <a:rPr lang="en-US"/>
              <a:t>Click to edit Master title style</a:t>
            </a:r>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4781276"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0F28E44-58BB-553B-BBD0-F292C66CCA94}"/>
              </a:ext>
            </a:extLst>
          </p:cNvPr>
          <p:cNvSpPr>
            <a:spLocks noGrp="1"/>
          </p:cNvSpPr>
          <p:nvPr>
            <p:ph type="dt" sz="half" idx="10"/>
          </p:nvPr>
        </p:nvSpPr>
        <p:spPr/>
        <p:txBody>
          <a:bodyPr/>
          <a:lstStyle/>
          <a:p>
            <a:fld id="{93C2D289-0EBF-40C7-B6E8-60285281F180}" type="datetime2">
              <a:rPr lang="en-US" smtClean="0"/>
              <a:t>Friday, August 2, 2024</a:t>
            </a:fld>
            <a:endParaRPr lang="en-US"/>
          </a:p>
        </p:txBody>
      </p:sp>
      <p:sp>
        <p:nvSpPr>
          <p:cNvPr id="10" name="Footer Placeholder 9">
            <a:extLst>
              <a:ext uri="{FF2B5EF4-FFF2-40B4-BE49-F238E27FC236}">
                <a16:creationId xmlns:a16="http://schemas.microsoft.com/office/drawing/2014/main" id="{8F22D156-E5FE-F118-0553-B401F19652DE}"/>
              </a:ext>
            </a:extLst>
          </p:cNvPr>
          <p:cNvSpPr>
            <a:spLocks noGrp="1"/>
          </p:cNvSpPr>
          <p:nvPr>
            <p:ph type="ftr" sz="quarter" idx="11"/>
          </p:nvPr>
        </p:nvSpPr>
        <p:spPr/>
        <p:txBody>
          <a:bodyPr/>
          <a:lstStyle/>
          <a:p>
            <a:r>
              <a:rPr lang="en-US"/>
              <a:t>Sample Footer Text</a:t>
            </a:r>
          </a:p>
        </p:txBody>
      </p:sp>
      <p:sp>
        <p:nvSpPr>
          <p:cNvPr id="11" name="Slide Number Placeholder 10">
            <a:extLst>
              <a:ext uri="{FF2B5EF4-FFF2-40B4-BE49-F238E27FC236}">
                <a16:creationId xmlns:a16="http://schemas.microsoft.com/office/drawing/2014/main" id="{88AEE0A6-6120-9BA2-5751-E0E2D8CF0F58}"/>
              </a:ext>
            </a:extLst>
          </p:cNvPr>
          <p:cNvSpPr>
            <a:spLocks noGrp="1"/>
          </p:cNvSpPr>
          <p:nvPr>
            <p:ph type="sldNum" sz="quarter" idx="12"/>
          </p:nvPr>
        </p:nvSpPr>
        <p:spPr/>
        <p:txBody>
          <a:bodyPr/>
          <a:lstStyle/>
          <a:p>
            <a:fld id="{7BE69E03-4804-4553-A1EC-F089884EF50F}" type="slidenum">
              <a:rPr lang="en-US" smtClean="0"/>
              <a:t>‹#›</a:t>
            </a:fld>
            <a:endParaRPr lang="en-US"/>
          </a:p>
        </p:txBody>
      </p:sp>
    </p:spTree>
    <p:extLst>
      <p:ext uri="{BB962C8B-B14F-4D97-AF65-F5344CB8AC3E}">
        <p14:creationId xmlns:p14="http://schemas.microsoft.com/office/powerpoint/2010/main" val="1192889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4B53B4F-080C-8523-03AD-871CC3B8D168}"/>
              </a:ext>
            </a:extLst>
          </p:cNvPr>
          <p:cNvSpPr/>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D53B790B-70BD-FD52-2540-F1DA4882170E}"/>
              </a:ext>
            </a:extLst>
          </p:cNvPr>
          <p:cNvSpPr/>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descr="Tag=AccentColor&#10;Flavor=Light&#10;Target=Line">
            <a:extLst>
              <a:ext uri="{FF2B5EF4-FFF2-40B4-BE49-F238E27FC236}">
                <a16:creationId xmlns:a16="http://schemas.microsoft.com/office/drawing/2014/main" id="{7D4FC5F0-CBD6-AEEB-4902-28D624068890}"/>
              </a:ext>
            </a:extLst>
          </p:cNvPr>
          <p:cNvCxnSpPr>
            <a:cxnSpLocks/>
          </p:cNvCxnSpPr>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descr="Tag=AccentColor&#10;Flavor=Light&#10;Target=Line">
            <a:extLst>
              <a:ext uri="{FF2B5EF4-FFF2-40B4-BE49-F238E27FC236}">
                <a16:creationId xmlns:a16="http://schemas.microsoft.com/office/drawing/2014/main" id="{FA9EB4DB-DDA5-1A45-7D87-B2BF67D2D1C3}"/>
              </a:ext>
            </a:extLst>
          </p:cNvPr>
          <p:cNvCxnSpPr>
            <a:cxnSpLocks/>
          </p:cNvCxnSpPr>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000">
                <a:solidFill>
                  <a:schemeClr val="tx2"/>
                </a:solidFill>
              </a:defRPr>
            </a:lvl1pPr>
          </a:lstStyle>
          <a:p>
            <a:fld id="{94CDC665-7415-4DAF-AE09-B9BBC1907393}" type="datetime2">
              <a:rPr lang="en-US" smtClean="0"/>
              <a:t>Friday, August 2, 2024</a:t>
            </a:fld>
            <a:endParaRPr lang="en-US"/>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000">
                <a:solidFill>
                  <a:schemeClr val="tx2"/>
                </a:solidFill>
              </a:defRPr>
            </a:lvl1pPr>
          </a:lstStyle>
          <a:p>
            <a:r>
              <a:rPr lang="en-US"/>
              <a:t>Sample Footer Text</a:t>
            </a: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18288"/>
            <a:ext cx="685800" cy="685800"/>
          </a:xfrm>
          <a:prstGeom prst="rect">
            <a:avLst/>
          </a:prstGeom>
        </p:spPr>
        <p:txBody>
          <a:bodyPr vert="horz" lIns="91440" tIns="45720" rIns="91440" bIns="45720" rtlCol="0" anchor="ctr"/>
          <a:lstStyle>
            <a:lvl1pPr algn="ctr">
              <a:defRPr sz="1000">
                <a:solidFill>
                  <a:schemeClr val="tx2"/>
                </a:solidFill>
              </a:defRPr>
            </a:lvl1pPr>
          </a:lstStyle>
          <a:p>
            <a:fld id="{7BE69E03-4804-4553-A1EC-F089884EF50F}" type="slidenum">
              <a:rPr lang="en-US" smtClean="0"/>
              <a:t>‹#›</a:t>
            </a:fld>
            <a:endParaRPr lang="en-US"/>
          </a:p>
        </p:txBody>
      </p:sp>
    </p:spTree>
    <p:extLst>
      <p:ext uri="{BB962C8B-B14F-4D97-AF65-F5344CB8AC3E}">
        <p14:creationId xmlns:p14="http://schemas.microsoft.com/office/powerpoint/2010/main" val="22903548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hf hdr="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Wingdings 2" panose="05020102010507070707" pitchFamily="18" charset="2"/>
        <a:buChar char=""/>
        <a:defRPr sz="20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Clr>
          <a:schemeClr val="accent2"/>
        </a:buClr>
        <a:buFont typeface="Wingdings 2" panose="05020102010507070707" pitchFamily="18" charset="2"/>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Background Gray Rectangle">
            <a:extLst>
              <a:ext uri="{FF2B5EF4-FFF2-40B4-BE49-F238E27FC236}">
                <a16:creationId xmlns:a16="http://schemas.microsoft.com/office/drawing/2014/main" id="{919CB3C1-FA2B-424F-8F6D-B4486C9BA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14198"/>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Rectangle 24">
            <a:extLst>
              <a:ext uri="{FF2B5EF4-FFF2-40B4-BE49-F238E27FC236}">
                <a16:creationId xmlns:a16="http://schemas.microsoft.com/office/drawing/2014/main" id="{E2C8DE2D-E24A-4AEB-A9F7-EAD411F2E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6" name="Rectangle 25">
            <a:extLst>
              <a:ext uri="{FF2B5EF4-FFF2-40B4-BE49-F238E27FC236}">
                <a16:creationId xmlns:a16="http://schemas.microsoft.com/office/drawing/2014/main" id="{3561CC72-42BD-451B-B958-E80B2813E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22148" y="680190"/>
            <a:ext cx="10275623" cy="2574801"/>
          </a:xfrm>
        </p:spPr>
        <p:txBody>
          <a:bodyPr anchor="b">
            <a:normAutofit/>
          </a:bodyPr>
          <a:lstStyle/>
          <a:p>
            <a:r>
              <a:rPr lang="en-US" sz="5400" b="1"/>
              <a:t>SQL Project</a:t>
            </a:r>
            <a:endParaRPr lang="en-US"/>
          </a:p>
        </p:txBody>
      </p:sp>
      <p:cxnSp>
        <p:nvCxnSpPr>
          <p:cNvPr id="27" name="Straight Connector 26">
            <a:extLst>
              <a:ext uri="{FF2B5EF4-FFF2-40B4-BE49-F238E27FC236}">
                <a16:creationId xmlns:a16="http://schemas.microsoft.com/office/drawing/2014/main" id="{1D9B799F-5B21-4424-AB3B-2D213800DA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6E4FBE5-B548-41A6-A2E6-29428008DB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15">
            <a:extLst>
              <a:ext uri="{FF2B5EF4-FFF2-40B4-BE49-F238E27FC236}">
                <a16:creationId xmlns:a16="http://schemas.microsoft.com/office/drawing/2014/main" id="{1335D9B3-B2C5-40E1-BFF9-E01D0DB424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A3D6CB-9548-81F6-B11E-0EDF8EFCE15E}"/>
              </a:ext>
            </a:extLst>
          </p:cNvPr>
          <p:cNvSpPr>
            <a:spLocks noGrp="1"/>
          </p:cNvSpPr>
          <p:nvPr>
            <p:ph type="title"/>
          </p:nvPr>
        </p:nvSpPr>
        <p:spPr>
          <a:xfrm>
            <a:off x="422900" y="540167"/>
            <a:ext cx="4028783" cy="1980884"/>
          </a:xfrm>
        </p:spPr>
        <p:txBody>
          <a:bodyPr anchor="b">
            <a:normAutofit/>
          </a:bodyPr>
          <a:lstStyle/>
          <a:p>
            <a:r>
              <a:rPr lang="en-US" sz="2400">
                <a:solidFill>
                  <a:schemeClr val="tx1"/>
                </a:solidFill>
              </a:rPr>
              <a:t>DATASET INFORMATION</a:t>
            </a:r>
          </a:p>
        </p:txBody>
      </p:sp>
      <p:sp>
        <p:nvSpPr>
          <p:cNvPr id="6" name="Slide Number Placeholder 5">
            <a:extLst>
              <a:ext uri="{FF2B5EF4-FFF2-40B4-BE49-F238E27FC236}">
                <a16:creationId xmlns:a16="http://schemas.microsoft.com/office/drawing/2014/main" id="{9562F8C8-04D5-49C4-FF26-4813E8D948E6}"/>
              </a:ext>
            </a:extLst>
          </p:cNvPr>
          <p:cNvSpPr>
            <a:spLocks noGrp="1"/>
          </p:cNvSpPr>
          <p:nvPr>
            <p:ph type="sldNum" sz="quarter" idx="12"/>
          </p:nvPr>
        </p:nvSpPr>
        <p:spPr>
          <a:xfrm>
            <a:off x="11503152" y="-18288"/>
            <a:ext cx="685800" cy="685800"/>
          </a:xfrm>
        </p:spPr>
        <p:txBody>
          <a:bodyPr>
            <a:normAutofit/>
          </a:bodyPr>
          <a:lstStyle/>
          <a:p>
            <a:pPr>
              <a:spcAft>
                <a:spcPts val="600"/>
              </a:spcAft>
            </a:pPr>
            <a:fld id="{7BE69E03-4804-4553-A1EC-F089884EF50F}" type="slidenum">
              <a:rPr lang="en-US" smtClean="0"/>
              <a:pPr>
                <a:spcAft>
                  <a:spcPts val="600"/>
                </a:spcAft>
              </a:pPr>
              <a:t>2</a:t>
            </a:fld>
            <a:endParaRPr lang="en-US"/>
          </a:p>
        </p:txBody>
      </p:sp>
      <p:sp>
        <p:nvSpPr>
          <p:cNvPr id="3" name="Content Placeholder 2">
            <a:extLst>
              <a:ext uri="{FF2B5EF4-FFF2-40B4-BE49-F238E27FC236}">
                <a16:creationId xmlns:a16="http://schemas.microsoft.com/office/drawing/2014/main" id="{9A89C7BE-17D0-20BD-0B62-5E05990CAF76}"/>
              </a:ext>
            </a:extLst>
          </p:cNvPr>
          <p:cNvSpPr>
            <a:spLocks noGrp="1"/>
          </p:cNvSpPr>
          <p:nvPr>
            <p:ph idx="1"/>
          </p:nvPr>
        </p:nvSpPr>
        <p:spPr>
          <a:xfrm>
            <a:off x="422900" y="2880452"/>
            <a:ext cx="4028783" cy="3095445"/>
          </a:xfrm>
        </p:spPr>
        <p:txBody>
          <a:bodyPr vert="horz" lIns="91440" tIns="45720" rIns="91440" bIns="45720" rtlCol="0" anchor="t">
            <a:normAutofit/>
          </a:bodyPr>
          <a:lstStyle/>
          <a:p>
            <a:pPr>
              <a:buFont typeface="Wingdings" panose="05020102010507070707" pitchFamily="18" charset="2"/>
              <a:buChar char="q"/>
            </a:pPr>
            <a:r>
              <a:rPr lang="en-US" sz="2000">
                <a:solidFill>
                  <a:schemeClr val="tx1"/>
                </a:solidFill>
              </a:rPr>
              <a:t>Source: Kaggle</a:t>
            </a:r>
          </a:p>
          <a:p>
            <a:pPr>
              <a:buFont typeface="Wingdings" panose="05020102010507070707" pitchFamily="18" charset="2"/>
              <a:buChar char="q"/>
            </a:pPr>
            <a:r>
              <a:rPr lang="en-US" sz="2000">
                <a:solidFill>
                  <a:schemeClr val="tx1"/>
                </a:solidFill>
              </a:rPr>
              <a:t>Name: Restaurant data</a:t>
            </a:r>
          </a:p>
          <a:p>
            <a:pPr>
              <a:buFont typeface="Wingdings" panose="05020102010507070707" pitchFamily="18" charset="2"/>
              <a:buChar char="q"/>
            </a:pPr>
            <a:r>
              <a:rPr lang="en-US" sz="2000">
                <a:solidFill>
                  <a:schemeClr val="tx1"/>
                </a:solidFill>
              </a:rPr>
              <a:t>Number of rows: 8368</a:t>
            </a:r>
          </a:p>
          <a:p>
            <a:pPr>
              <a:buFont typeface="Wingdings" panose="05020102010507070707" pitchFamily="18" charset="2"/>
              <a:buChar char="q"/>
            </a:pPr>
            <a:r>
              <a:rPr lang="en-US" sz="2000">
                <a:solidFill>
                  <a:schemeClr val="tx1"/>
                </a:solidFill>
              </a:rPr>
              <a:t>Number of columns: 17 (1 added)</a:t>
            </a:r>
          </a:p>
          <a:p>
            <a:pPr>
              <a:buFont typeface="Wingdings" panose="05020102010507070707" pitchFamily="18" charset="2"/>
              <a:buChar char="q"/>
            </a:pPr>
            <a:endParaRPr lang="en-US" sz="1800">
              <a:solidFill>
                <a:schemeClr val="tx1"/>
              </a:solidFill>
            </a:endParaRPr>
          </a:p>
        </p:txBody>
      </p:sp>
      <p:sp>
        <p:nvSpPr>
          <p:cNvPr id="4" name="Date Placeholder 3">
            <a:extLst>
              <a:ext uri="{FF2B5EF4-FFF2-40B4-BE49-F238E27FC236}">
                <a16:creationId xmlns:a16="http://schemas.microsoft.com/office/drawing/2014/main" id="{43702E0E-F0DD-FA07-834B-259B65344334}"/>
              </a:ext>
            </a:extLst>
          </p:cNvPr>
          <p:cNvSpPr>
            <a:spLocks noGrp="1"/>
          </p:cNvSpPr>
          <p:nvPr>
            <p:ph type="dt" sz="half" idx="10"/>
          </p:nvPr>
        </p:nvSpPr>
        <p:spPr>
          <a:xfrm>
            <a:off x="422898" y="6217920"/>
            <a:ext cx="2743200" cy="640080"/>
          </a:xfrm>
        </p:spPr>
        <p:txBody>
          <a:bodyPr>
            <a:normAutofit/>
          </a:bodyPr>
          <a:lstStyle/>
          <a:p>
            <a:pPr>
              <a:spcAft>
                <a:spcPts val="600"/>
              </a:spcAft>
            </a:pPr>
            <a:fld id="{57997BA6-BEF8-495F-ACCD-8D19769E4FC6}" type="datetime2">
              <a:rPr lang="en-US" smtClean="0"/>
              <a:pPr>
                <a:spcAft>
                  <a:spcPts val="600"/>
                </a:spcAft>
              </a:pPr>
              <a:t>Friday, August 2, 2024</a:t>
            </a:fld>
            <a:endParaRPr lang="en-US"/>
          </a:p>
        </p:txBody>
      </p:sp>
      <p:sp>
        <p:nvSpPr>
          <p:cNvPr id="18" name="Rectangle 17">
            <a:extLst>
              <a:ext uri="{FF2B5EF4-FFF2-40B4-BE49-F238E27FC236}">
                <a16:creationId xmlns:a16="http://schemas.microsoft.com/office/drawing/2014/main" id="{6D95061B-ADFC-4592-8BB1-0D542F6F64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042523" y="6081915"/>
            <a:ext cx="6460098" cy="781696"/>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7" name="Picture 6" descr="A screenshot of a menu&#10;&#10;Description automatically generated">
            <a:extLst>
              <a:ext uri="{FF2B5EF4-FFF2-40B4-BE49-F238E27FC236}">
                <a16:creationId xmlns:a16="http://schemas.microsoft.com/office/drawing/2014/main" id="{96F7BF6C-156B-2769-9D58-A5F6FB70ACA7}"/>
              </a:ext>
            </a:extLst>
          </p:cNvPr>
          <p:cNvPicPr>
            <a:picLocks noChangeAspect="1"/>
          </p:cNvPicPr>
          <p:nvPr/>
        </p:nvPicPr>
        <p:blipFill>
          <a:blip r:embed="rId2"/>
          <a:stretch>
            <a:fillRect/>
          </a:stretch>
        </p:blipFill>
        <p:spPr>
          <a:xfrm>
            <a:off x="4813964" y="510"/>
            <a:ext cx="7380349" cy="6110709"/>
          </a:xfrm>
          <a:prstGeom prst="rect">
            <a:avLst/>
          </a:prstGeom>
        </p:spPr>
      </p:pic>
      <p:sp>
        <p:nvSpPr>
          <p:cNvPr id="5" name="Footer Placeholder 4">
            <a:extLst>
              <a:ext uri="{FF2B5EF4-FFF2-40B4-BE49-F238E27FC236}">
                <a16:creationId xmlns:a16="http://schemas.microsoft.com/office/drawing/2014/main" id="{26DFB6FD-1600-04B1-A28E-99FBDBD2036D}"/>
              </a:ext>
            </a:extLst>
          </p:cNvPr>
          <p:cNvSpPr>
            <a:spLocks noGrp="1"/>
          </p:cNvSpPr>
          <p:nvPr>
            <p:ph type="ftr" sz="quarter" idx="11"/>
          </p:nvPr>
        </p:nvSpPr>
        <p:spPr>
          <a:xfrm>
            <a:off x="3767328" y="6217920"/>
            <a:ext cx="7196328" cy="640080"/>
          </a:xfrm>
        </p:spPr>
        <p:txBody>
          <a:bodyPr>
            <a:normAutofit/>
          </a:bodyPr>
          <a:lstStyle/>
          <a:p>
            <a:pPr>
              <a:spcAft>
                <a:spcPts val="600"/>
              </a:spcAft>
            </a:pPr>
            <a:r>
              <a:rPr lang="en-US"/>
              <a:t>Sample Footer Text</a:t>
            </a:r>
          </a:p>
        </p:txBody>
      </p:sp>
      <p:cxnSp>
        <p:nvCxnSpPr>
          <p:cNvPr id="20" name="Straight Connector 19">
            <a:extLst>
              <a:ext uri="{FF2B5EF4-FFF2-40B4-BE49-F238E27FC236}">
                <a16:creationId xmlns:a16="http://schemas.microsoft.com/office/drawing/2014/main" id="{2B67C3E3-D148-40AD-9F4C-431AA28ACA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496184" y="5610"/>
            <a:ext cx="0" cy="6858000"/>
          </a:xfrm>
          <a:prstGeom prst="line">
            <a:avLst/>
          </a:prstGeom>
          <a:ln w="9525" cap="rnd">
            <a:solidFill>
              <a:srgbClr val="FAC686"/>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30DD030-ACB5-4C2C-AD03-51D52E277D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 y="6172200"/>
            <a:ext cx="12192000" cy="0"/>
          </a:xfrm>
          <a:prstGeom prst="line">
            <a:avLst/>
          </a:prstGeom>
          <a:ln w="9525" cap="rnd">
            <a:solidFill>
              <a:srgbClr val="FAC686"/>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26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FC0A9-3696-9C77-5A3D-896526A8A2AF}"/>
              </a:ext>
            </a:extLst>
          </p:cNvPr>
          <p:cNvSpPr>
            <a:spLocks noGrp="1"/>
          </p:cNvSpPr>
          <p:nvPr>
            <p:ph type="title"/>
          </p:nvPr>
        </p:nvSpPr>
        <p:spPr/>
        <p:txBody>
          <a:bodyPr>
            <a:normAutofit/>
          </a:bodyPr>
          <a:lstStyle/>
          <a:p>
            <a:r>
              <a:rPr lang="en-US" sz="3200"/>
              <a:t>Objective</a:t>
            </a:r>
          </a:p>
        </p:txBody>
      </p:sp>
      <p:sp>
        <p:nvSpPr>
          <p:cNvPr id="3" name="Content Placeholder 2">
            <a:extLst>
              <a:ext uri="{FF2B5EF4-FFF2-40B4-BE49-F238E27FC236}">
                <a16:creationId xmlns:a16="http://schemas.microsoft.com/office/drawing/2014/main" id="{25EB305F-8DC0-87BB-5A43-FAA1ED340B8E}"/>
              </a:ext>
            </a:extLst>
          </p:cNvPr>
          <p:cNvSpPr>
            <a:spLocks noGrp="1"/>
          </p:cNvSpPr>
          <p:nvPr>
            <p:ph idx="1"/>
          </p:nvPr>
        </p:nvSpPr>
        <p:spPr/>
        <p:txBody>
          <a:bodyPr vert="horz" lIns="91440" tIns="45720" rIns="91440" bIns="45720" rtlCol="0" anchor="t">
            <a:normAutofit/>
          </a:bodyPr>
          <a:lstStyle/>
          <a:p>
            <a:pPr marL="0" indent="0">
              <a:buNone/>
            </a:pPr>
            <a:r>
              <a:rPr lang="en-US"/>
              <a:t>The objective is to analyze the restaurant data using SQL. It includes,</a:t>
            </a:r>
          </a:p>
          <a:p>
            <a:pPr>
              <a:buFont typeface="Wingdings" panose="05020102010507070707" pitchFamily="18" charset="2"/>
              <a:buChar char="v"/>
            </a:pPr>
            <a:r>
              <a:rPr lang="en-US"/>
              <a:t>Find factors influencing revenue of restaurants </a:t>
            </a:r>
            <a:r>
              <a:rPr lang="en-US">
                <a:latin typeface="Georgia Pro"/>
                <a:cs typeface="Calibri"/>
              </a:rPr>
              <a:t>and </a:t>
            </a:r>
            <a:r>
              <a:rPr lang="en-US">
                <a:latin typeface="Helvetica Neue Medium"/>
                <a:cs typeface="Calibri"/>
              </a:rPr>
              <a:t>optimize restaurant performance.</a:t>
            </a:r>
          </a:p>
          <a:p>
            <a:pPr>
              <a:buFont typeface="Wingdings" panose="05020102010507070707" pitchFamily="18" charset="2"/>
              <a:buChar char="v"/>
            </a:pPr>
            <a:r>
              <a:rPr lang="en-US">
                <a:ea typeface="+mn-lt"/>
                <a:cs typeface="+mn-lt"/>
              </a:rPr>
              <a:t>Understand customer preferences and behaviors thereby improving customer satisfaction and personalize marketing strategies.</a:t>
            </a:r>
          </a:p>
          <a:p>
            <a:pPr>
              <a:buFont typeface="Wingdings" panose="05020102010507070707" pitchFamily="18" charset="2"/>
              <a:buChar char="v"/>
            </a:pPr>
            <a:r>
              <a:rPr lang="en-US">
                <a:ea typeface="+mn-lt"/>
                <a:cs typeface="+mn-lt"/>
              </a:rPr>
              <a:t>Analyze customer reviews and feedback to enhance customer experience and address issues promptly.</a:t>
            </a:r>
            <a:endParaRPr lang="en-US"/>
          </a:p>
          <a:p>
            <a:pPr>
              <a:buFont typeface="Wingdings" panose="05020102010507070707" pitchFamily="18" charset="2"/>
              <a:buChar char="v"/>
            </a:pPr>
            <a:r>
              <a:rPr lang="en-US"/>
              <a:t>Analyze trends in sales.</a:t>
            </a:r>
          </a:p>
          <a:p>
            <a:pPr>
              <a:buFont typeface="Wingdings" panose="05020102010507070707" pitchFamily="18" charset="2"/>
              <a:buChar char="v"/>
            </a:pPr>
            <a:endParaRPr lang="en-US"/>
          </a:p>
          <a:p>
            <a:pPr>
              <a:buFont typeface="Wingdings" panose="05020102010507070707" pitchFamily="18" charset="2"/>
              <a:buChar char="v"/>
            </a:pPr>
            <a:endParaRPr lang="en-US"/>
          </a:p>
        </p:txBody>
      </p:sp>
      <p:sp>
        <p:nvSpPr>
          <p:cNvPr id="4" name="Date Placeholder 3">
            <a:extLst>
              <a:ext uri="{FF2B5EF4-FFF2-40B4-BE49-F238E27FC236}">
                <a16:creationId xmlns:a16="http://schemas.microsoft.com/office/drawing/2014/main" id="{9B6E03D5-EAFA-D66E-014D-CCDBB9CC7208}"/>
              </a:ext>
            </a:extLst>
          </p:cNvPr>
          <p:cNvSpPr>
            <a:spLocks noGrp="1"/>
          </p:cNvSpPr>
          <p:nvPr>
            <p:ph type="dt" sz="half" idx="10"/>
          </p:nvPr>
        </p:nvSpPr>
        <p:spPr/>
        <p:txBody>
          <a:bodyPr/>
          <a:lstStyle/>
          <a:p>
            <a:fld id="{57997BA6-BEF8-495F-ACCD-8D19769E4FC6}" type="datetime2">
              <a:rPr lang="en-US" smtClean="0"/>
              <a:t>Friday, August 2, 2024</a:t>
            </a:fld>
            <a:endParaRPr lang="en-US"/>
          </a:p>
        </p:txBody>
      </p:sp>
      <p:sp>
        <p:nvSpPr>
          <p:cNvPr id="5" name="Footer Placeholder 4">
            <a:extLst>
              <a:ext uri="{FF2B5EF4-FFF2-40B4-BE49-F238E27FC236}">
                <a16:creationId xmlns:a16="http://schemas.microsoft.com/office/drawing/2014/main" id="{88C52C46-8CD1-389E-06F5-817A3415DF6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E1A42D2-38A0-F98E-1856-D3BFE17DD995}"/>
              </a:ext>
            </a:extLst>
          </p:cNvPr>
          <p:cNvSpPr>
            <a:spLocks noGrp="1"/>
          </p:cNvSpPr>
          <p:nvPr>
            <p:ph type="sldNum" sz="quarter" idx="12"/>
          </p:nvPr>
        </p:nvSpPr>
        <p:spPr/>
        <p:txBody>
          <a:bodyPr/>
          <a:lstStyle/>
          <a:p>
            <a:fld id="{7BE69E03-4804-4553-A1EC-F089884EF50F}" type="slidenum">
              <a:rPr lang="en-US" smtClean="0"/>
              <a:t>3</a:t>
            </a:fld>
            <a:endParaRPr lang="en-US"/>
          </a:p>
        </p:txBody>
      </p:sp>
    </p:spTree>
    <p:extLst>
      <p:ext uri="{BB962C8B-B14F-4D97-AF65-F5344CB8AC3E}">
        <p14:creationId xmlns:p14="http://schemas.microsoft.com/office/powerpoint/2010/main" val="4267551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8CB850C-0095-D25C-2F56-3E2914A686B0}"/>
              </a:ext>
            </a:extLst>
          </p:cNvPr>
          <p:cNvSpPr>
            <a:spLocks noGrp="1"/>
          </p:cNvSpPr>
          <p:nvPr>
            <p:ph type="dt" sz="half" idx="10"/>
          </p:nvPr>
        </p:nvSpPr>
        <p:spPr/>
        <p:txBody>
          <a:bodyPr/>
          <a:lstStyle/>
          <a:p>
            <a:fld id="{57997BA6-BEF8-495F-ACCD-8D19769E4FC6}" type="datetime2">
              <a:rPr lang="en-US" smtClean="0"/>
              <a:t>Friday, August 2, 2024</a:t>
            </a:fld>
            <a:endParaRPr lang="en-US"/>
          </a:p>
        </p:txBody>
      </p:sp>
      <p:sp>
        <p:nvSpPr>
          <p:cNvPr id="5" name="Footer Placeholder 4">
            <a:extLst>
              <a:ext uri="{FF2B5EF4-FFF2-40B4-BE49-F238E27FC236}">
                <a16:creationId xmlns:a16="http://schemas.microsoft.com/office/drawing/2014/main" id="{8C797B0D-343B-1524-7861-4617E8697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49CABD-F9FE-0064-1F7F-90C663AE7ECC}"/>
              </a:ext>
            </a:extLst>
          </p:cNvPr>
          <p:cNvSpPr>
            <a:spLocks noGrp="1"/>
          </p:cNvSpPr>
          <p:nvPr>
            <p:ph type="sldNum" sz="quarter" idx="12"/>
          </p:nvPr>
        </p:nvSpPr>
        <p:spPr/>
        <p:txBody>
          <a:bodyPr/>
          <a:lstStyle/>
          <a:p>
            <a:fld id="{7BE69E03-4804-4553-A1EC-F089884EF50F}" type="slidenum">
              <a:rPr lang="en-US" smtClean="0"/>
              <a:t>4</a:t>
            </a:fld>
            <a:endParaRPr lang="en-US"/>
          </a:p>
        </p:txBody>
      </p:sp>
      <p:sp>
        <p:nvSpPr>
          <p:cNvPr id="2" name="Title 1">
            <a:extLst>
              <a:ext uri="{FF2B5EF4-FFF2-40B4-BE49-F238E27FC236}">
                <a16:creationId xmlns:a16="http://schemas.microsoft.com/office/drawing/2014/main" id="{2B9E3251-CFFC-26DD-EEA8-95FD92025E74}"/>
              </a:ext>
            </a:extLst>
          </p:cNvPr>
          <p:cNvSpPr>
            <a:spLocks noGrp="1"/>
          </p:cNvSpPr>
          <p:nvPr>
            <p:ph type="title" idx="4294967295"/>
          </p:nvPr>
        </p:nvSpPr>
        <p:spPr>
          <a:xfrm>
            <a:off x="0" y="-4763"/>
            <a:ext cx="10548938" cy="889001"/>
          </a:xfrm>
        </p:spPr>
        <p:txBody>
          <a:bodyPr>
            <a:normAutofit/>
          </a:bodyPr>
          <a:lstStyle/>
          <a:p>
            <a:r>
              <a:rPr lang="en-US" sz="3200" dirty="0"/>
              <a:t>SQL queries and findings</a:t>
            </a:r>
          </a:p>
        </p:txBody>
      </p:sp>
      <p:sp>
        <p:nvSpPr>
          <p:cNvPr id="3" name="Content Placeholder 2">
            <a:extLst>
              <a:ext uri="{FF2B5EF4-FFF2-40B4-BE49-F238E27FC236}">
                <a16:creationId xmlns:a16="http://schemas.microsoft.com/office/drawing/2014/main" id="{04D97B69-423E-6333-B39D-AB357AAA960F}"/>
              </a:ext>
            </a:extLst>
          </p:cNvPr>
          <p:cNvSpPr>
            <a:spLocks noGrp="1"/>
          </p:cNvSpPr>
          <p:nvPr>
            <p:ph idx="4294967295"/>
          </p:nvPr>
        </p:nvSpPr>
        <p:spPr>
          <a:xfrm>
            <a:off x="955729" y="1001982"/>
            <a:ext cx="10548938" cy="5340028"/>
          </a:xfrm>
        </p:spPr>
        <p:txBody>
          <a:bodyPr vert="horz" lIns="91440" tIns="45720" rIns="91440" bIns="45720" rtlCol="0" anchor="t">
            <a:normAutofit fontScale="92500" lnSpcReduction="20000"/>
          </a:bodyPr>
          <a:lstStyle/>
          <a:p>
            <a:pPr>
              <a:buNone/>
            </a:pPr>
            <a:r>
              <a:rPr lang="en-US" sz="1800" b="1">
                <a:ea typeface="+mn-lt"/>
                <a:cs typeface="+mn-lt"/>
              </a:rPr>
              <a:t>-- add a column 'Revenue in Millions'</a:t>
            </a:r>
            <a:endParaRPr lang="en-US" sz="1800" b="1"/>
          </a:p>
          <a:p>
            <a:pPr>
              <a:buNone/>
            </a:pPr>
            <a:r>
              <a:rPr lang="en-US" sz="1800">
                <a:ea typeface="+mn-lt"/>
                <a:cs typeface="+mn-lt"/>
              </a:rPr>
              <a:t>alter table </a:t>
            </a:r>
            <a:r>
              <a:rPr lang="en-US" sz="1800" err="1">
                <a:ea typeface="+mn-lt"/>
                <a:cs typeface="+mn-lt"/>
              </a:rPr>
              <a:t>restaurant_data</a:t>
            </a:r>
            <a:r>
              <a:rPr lang="en-US" sz="1800">
                <a:ea typeface="+mn-lt"/>
                <a:cs typeface="+mn-lt"/>
              </a:rPr>
              <a:t> add column `Revenue in Millions` double;</a:t>
            </a:r>
            <a:endParaRPr lang="en-US" sz="1800"/>
          </a:p>
          <a:p>
            <a:pPr>
              <a:buNone/>
            </a:pPr>
            <a:r>
              <a:rPr lang="en-US" sz="1800">
                <a:ea typeface="+mn-lt"/>
                <a:cs typeface="+mn-lt"/>
              </a:rPr>
              <a:t>set </a:t>
            </a:r>
            <a:r>
              <a:rPr lang="en-US" sz="1800" err="1">
                <a:ea typeface="+mn-lt"/>
                <a:cs typeface="+mn-lt"/>
              </a:rPr>
              <a:t>sql_safe_updates</a:t>
            </a:r>
            <a:r>
              <a:rPr lang="en-US" sz="1800">
                <a:ea typeface="+mn-lt"/>
                <a:cs typeface="+mn-lt"/>
              </a:rPr>
              <a:t>=0;</a:t>
            </a:r>
            <a:endParaRPr lang="en-US" sz="1800"/>
          </a:p>
          <a:p>
            <a:pPr>
              <a:buNone/>
            </a:pPr>
            <a:r>
              <a:rPr lang="en-US" sz="1800">
                <a:ea typeface="+mn-lt"/>
                <a:cs typeface="+mn-lt"/>
              </a:rPr>
              <a:t>update </a:t>
            </a:r>
            <a:r>
              <a:rPr lang="en-US" sz="1800" err="1">
                <a:ea typeface="+mn-lt"/>
                <a:cs typeface="+mn-lt"/>
              </a:rPr>
              <a:t>restaurant_data</a:t>
            </a:r>
            <a:r>
              <a:rPr lang="en-US" sz="1800">
                <a:ea typeface="+mn-lt"/>
                <a:cs typeface="+mn-lt"/>
              </a:rPr>
              <a:t> set `Revenue in Millions`= round((Revenue/1000000),2);</a:t>
            </a:r>
          </a:p>
          <a:p>
            <a:pPr marL="342900" indent="-342900">
              <a:buAutoNum type="arabicPeriod"/>
            </a:pPr>
            <a:r>
              <a:rPr lang="en-US" sz="1800">
                <a:ea typeface="+mn-lt"/>
                <a:cs typeface="+mn-lt"/>
              </a:rPr>
              <a:t>select </a:t>
            </a:r>
            <a:r>
              <a:rPr lang="en-US" sz="1800" err="1">
                <a:ea typeface="+mn-lt"/>
                <a:cs typeface="+mn-lt"/>
              </a:rPr>
              <a:t>location,count</a:t>
            </a:r>
            <a:r>
              <a:rPr lang="en-US" sz="1800">
                <a:ea typeface="+mn-lt"/>
                <a:cs typeface="+mn-lt"/>
              </a:rPr>
              <a:t>(location) from </a:t>
            </a:r>
            <a:r>
              <a:rPr lang="en-US" sz="1800" err="1">
                <a:ea typeface="+mn-lt"/>
                <a:cs typeface="+mn-lt"/>
              </a:rPr>
              <a:t>restaurant_data</a:t>
            </a:r>
            <a:r>
              <a:rPr lang="en-US" sz="1800">
                <a:ea typeface="+mn-lt"/>
                <a:cs typeface="+mn-lt"/>
              </a:rPr>
              <a:t> group by location order by location; </a:t>
            </a:r>
            <a:endParaRPr lang="en-US" sz="1800"/>
          </a:p>
          <a:p>
            <a:pPr>
              <a:buNone/>
            </a:pPr>
            <a:r>
              <a:rPr lang="en-US" sz="1800">
                <a:ea typeface="+mn-lt"/>
                <a:cs typeface="+mn-lt"/>
              </a:rPr>
              <a:t>-- </a:t>
            </a:r>
            <a:r>
              <a:rPr lang="en-US" sz="1800" b="1">
                <a:ea typeface="+mn-lt"/>
                <a:cs typeface="+mn-lt"/>
              </a:rPr>
              <a:t>There are 3 different types of locations: Downtown(2821), Rural(2762), and Suburban(2785).</a:t>
            </a:r>
            <a:endParaRPr lang="en-US" b="1"/>
          </a:p>
          <a:p>
            <a:pPr>
              <a:buNone/>
            </a:pPr>
            <a:r>
              <a:rPr lang="en-US" sz="1800">
                <a:ea typeface="+mn-lt"/>
                <a:cs typeface="+mn-lt"/>
              </a:rPr>
              <a:t>2. select cuisine from </a:t>
            </a:r>
            <a:r>
              <a:rPr lang="en-US" sz="1800" err="1">
                <a:ea typeface="+mn-lt"/>
                <a:cs typeface="+mn-lt"/>
              </a:rPr>
              <a:t>restaurant_data</a:t>
            </a:r>
            <a:r>
              <a:rPr lang="en-US" sz="1800">
                <a:ea typeface="+mn-lt"/>
                <a:cs typeface="+mn-lt"/>
              </a:rPr>
              <a:t> group by cuisine;</a:t>
            </a:r>
            <a:endParaRPr lang="en-US"/>
          </a:p>
          <a:p>
            <a:pPr>
              <a:buNone/>
            </a:pPr>
            <a:r>
              <a:rPr lang="en-US" sz="1800">
                <a:ea typeface="+mn-lt"/>
                <a:cs typeface="+mn-lt"/>
              </a:rPr>
              <a:t>--</a:t>
            </a:r>
            <a:r>
              <a:rPr lang="en-US" sz="1800" b="1">
                <a:ea typeface="+mn-lt"/>
                <a:cs typeface="+mn-lt"/>
              </a:rPr>
              <a:t> There are 6 different type of cuisines: Indian, Japanese, Mexican, French, Italian, and American.</a:t>
            </a:r>
            <a:endParaRPr lang="en-US" b="1"/>
          </a:p>
          <a:p>
            <a:pPr>
              <a:buNone/>
            </a:pPr>
            <a:r>
              <a:rPr lang="en-US" sz="1800">
                <a:ea typeface="+mn-lt"/>
                <a:cs typeface="+mn-lt"/>
              </a:rPr>
              <a:t>3. select </a:t>
            </a:r>
            <a:r>
              <a:rPr lang="en-US" sz="1800" err="1">
                <a:ea typeface="+mn-lt"/>
                <a:cs typeface="+mn-lt"/>
              </a:rPr>
              <a:t>cuisine,count</a:t>
            </a:r>
            <a:r>
              <a:rPr lang="en-US" sz="1800">
                <a:ea typeface="+mn-lt"/>
                <a:cs typeface="+mn-lt"/>
              </a:rPr>
              <a:t>(cuisine) as No from </a:t>
            </a:r>
            <a:r>
              <a:rPr lang="en-US" sz="1800" err="1">
                <a:ea typeface="+mn-lt"/>
                <a:cs typeface="+mn-lt"/>
              </a:rPr>
              <a:t>restaurant_data</a:t>
            </a:r>
            <a:r>
              <a:rPr lang="en-US" sz="1800">
                <a:ea typeface="+mn-lt"/>
                <a:cs typeface="+mn-lt"/>
              </a:rPr>
              <a:t> group by cuisine order by No desc; </a:t>
            </a:r>
            <a:endParaRPr lang="en-US">
              <a:ea typeface="+mn-lt"/>
              <a:cs typeface="+mn-lt"/>
            </a:endParaRPr>
          </a:p>
          <a:p>
            <a:pPr>
              <a:buNone/>
            </a:pPr>
            <a:r>
              <a:rPr lang="en-US" sz="1800">
                <a:ea typeface="+mn-lt"/>
                <a:cs typeface="+mn-lt"/>
              </a:rPr>
              <a:t>--</a:t>
            </a:r>
            <a:r>
              <a:rPr lang="en-US" sz="1800" b="1">
                <a:ea typeface="+mn-lt"/>
                <a:cs typeface="+mn-lt"/>
              </a:rPr>
              <a:t> French cuisine is the highest in number(1433) and the least is Japanese(1344)</a:t>
            </a:r>
            <a:endParaRPr lang="en-US" b="1"/>
          </a:p>
          <a:p>
            <a:pPr>
              <a:buNone/>
            </a:pPr>
            <a:r>
              <a:rPr lang="en-US" sz="1800">
                <a:ea typeface="+mn-lt"/>
                <a:cs typeface="+mn-lt"/>
              </a:rPr>
              <a:t>4. select </a:t>
            </a:r>
            <a:r>
              <a:rPr lang="en-US" sz="1800" err="1">
                <a:ea typeface="+mn-lt"/>
                <a:cs typeface="+mn-lt"/>
              </a:rPr>
              <a:t>location,cuisine,count</a:t>
            </a:r>
            <a:r>
              <a:rPr lang="en-US" sz="1800">
                <a:ea typeface="+mn-lt"/>
                <a:cs typeface="+mn-lt"/>
              </a:rPr>
              <a:t>(cuisine) as </a:t>
            </a:r>
            <a:r>
              <a:rPr lang="en-US" sz="1800" err="1">
                <a:ea typeface="+mn-lt"/>
                <a:cs typeface="+mn-lt"/>
              </a:rPr>
              <a:t>cuiscount</a:t>
            </a:r>
            <a:r>
              <a:rPr lang="en-US" sz="1800">
                <a:ea typeface="+mn-lt"/>
                <a:cs typeface="+mn-lt"/>
              </a:rPr>
              <a:t> from </a:t>
            </a:r>
            <a:r>
              <a:rPr lang="en-US" sz="1800" err="1">
                <a:ea typeface="+mn-lt"/>
                <a:cs typeface="+mn-lt"/>
              </a:rPr>
              <a:t>restaurant_data</a:t>
            </a:r>
            <a:r>
              <a:rPr lang="en-US" sz="1800">
                <a:ea typeface="+mn-lt"/>
                <a:cs typeface="+mn-lt"/>
              </a:rPr>
              <a:t> group by </a:t>
            </a:r>
            <a:r>
              <a:rPr lang="en-US" sz="1800" err="1">
                <a:ea typeface="+mn-lt"/>
                <a:cs typeface="+mn-lt"/>
              </a:rPr>
              <a:t>location,cuisine</a:t>
            </a:r>
            <a:r>
              <a:rPr lang="en-US" sz="1800">
                <a:ea typeface="+mn-lt"/>
                <a:cs typeface="+mn-lt"/>
              </a:rPr>
              <a:t> order by </a:t>
            </a:r>
            <a:r>
              <a:rPr lang="en-US" sz="1800" err="1">
                <a:ea typeface="+mn-lt"/>
                <a:cs typeface="+mn-lt"/>
              </a:rPr>
              <a:t>location,cuiscount</a:t>
            </a:r>
            <a:r>
              <a:rPr lang="en-US" sz="1800">
                <a:ea typeface="+mn-lt"/>
                <a:cs typeface="+mn-lt"/>
              </a:rPr>
              <a:t> desc;</a:t>
            </a:r>
            <a:endParaRPr lang="en-US"/>
          </a:p>
          <a:p>
            <a:pPr marL="0" indent="0">
              <a:buNone/>
            </a:pPr>
            <a:r>
              <a:rPr lang="en-US" sz="1800" b="1">
                <a:ea typeface="+mn-lt"/>
                <a:cs typeface="+mn-lt"/>
              </a:rPr>
              <a:t>In Downtown, most number of cuisines are American(494) and the least is Japanese(433) </a:t>
            </a:r>
            <a:endParaRPr lang="en-US" b="1">
              <a:ea typeface="+mn-lt"/>
              <a:cs typeface="+mn-lt"/>
            </a:endParaRPr>
          </a:p>
          <a:p>
            <a:pPr>
              <a:buNone/>
            </a:pPr>
            <a:r>
              <a:rPr lang="en-US" sz="1800" b="1">
                <a:ea typeface="+mn-lt"/>
                <a:cs typeface="+mn-lt"/>
              </a:rPr>
              <a:t>In Rural area, French cuisines(499) are the most and the least are Indian cuisines(431) </a:t>
            </a:r>
            <a:endParaRPr lang="en-US" b="1">
              <a:ea typeface="+mn-lt"/>
              <a:cs typeface="+mn-lt"/>
            </a:endParaRPr>
          </a:p>
          <a:p>
            <a:pPr>
              <a:buNone/>
            </a:pPr>
            <a:r>
              <a:rPr lang="en-US" sz="1800" b="1">
                <a:ea typeface="+mn-lt"/>
                <a:cs typeface="+mn-lt"/>
              </a:rPr>
              <a:t>In Suburban area, Indian cuisines are most(489) and the least are Japanese(426)</a:t>
            </a:r>
            <a:endParaRPr lang="en-US" b="1"/>
          </a:p>
          <a:p>
            <a:pPr>
              <a:buNone/>
            </a:pPr>
            <a:endParaRPr lang="en-US" sz="1800"/>
          </a:p>
        </p:txBody>
      </p:sp>
    </p:spTree>
    <p:extLst>
      <p:ext uri="{BB962C8B-B14F-4D97-AF65-F5344CB8AC3E}">
        <p14:creationId xmlns:p14="http://schemas.microsoft.com/office/powerpoint/2010/main" val="3158480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33ED8D-1FF3-6095-73E1-681C36E9EFFF}"/>
              </a:ext>
            </a:extLst>
          </p:cNvPr>
          <p:cNvSpPr>
            <a:spLocks noGrp="1"/>
          </p:cNvSpPr>
          <p:nvPr>
            <p:ph type="title"/>
          </p:nvPr>
        </p:nvSpPr>
        <p:spPr>
          <a:xfrm flipV="1">
            <a:off x="420624" y="245130"/>
            <a:ext cx="10550106" cy="80152"/>
          </a:xfrm>
        </p:spPr>
        <p:txBody>
          <a:bodyPr>
            <a:normAutofit fontScale="90000"/>
          </a:bodyPr>
          <a:lstStyle/>
          <a:p>
            <a:endParaRPr lang="en-US"/>
          </a:p>
        </p:txBody>
      </p:sp>
      <p:sp>
        <p:nvSpPr>
          <p:cNvPr id="6" name="Content Placeholder 5">
            <a:extLst>
              <a:ext uri="{FF2B5EF4-FFF2-40B4-BE49-F238E27FC236}">
                <a16:creationId xmlns:a16="http://schemas.microsoft.com/office/drawing/2014/main" id="{16B9B152-1257-843F-D88E-0FC56886956A}"/>
              </a:ext>
            </a:extLst>
          </p:cNvPr>
          <p:cNvSpPr>
            <a:spLocks noGrp="1"/>
          </p:cNvSpPr>
          <p:nvPr>
            <p:ph idx="1"/>
          </p:nvPr>
        </p:nvSpPr>
        <p:spPr>
          <a:xfrm>
            <a:off x="420624" y="329018"/>
            <a:ext cx="10550106" cy="5775561"/>
          </a:xfrm>
        </p:spPr>
        <p:txBody>
          <a:bodyPr vert="horz" lIns="91440" tIns="45720" rIns="91440" bIns="45720" rtlCol="0" anchor="t">
            <a:normAutofit fontScale="92500" lnSpcReduction="20000"/>
          </a:bodyPr>
          <a:lstStyle/>
          <a:p>
            <a:pPr marL="0" indent="0">
              <a:buNone/>
            </a:pPr>
            <a:r>
              <a:rPr lang="en-US" sz="1800"/>
              <a:t>5. </a:t>
            </a:r>
            <a:r>
              <a:rPr lang="en-US" sz="1800">
                <a:ea typeface="+mn-lt"/>
                <a:cs typeface="+mn-lt"/>
              </a:rPr>
              <a:t>select </a:t>
            </a:r>
            <a:r>
              <a:rPr lang="en-US" sz="1800" err="1">
                <a:ea typeface="+mn-lt"/>
                <a:cs typeface="+mn-lt"/>
              </a:rPr>
              <a:t>location,cuisine,avg</a:t>
            </a:r>
            <a:r>
              <a:rPr lang="en-US" sz="1800">
                <a:ea typeface="+mn-lt"/>
                <a:cs typeface="+mn-lt"/>
              </a:rPr>
              <a:t>(rating) as avg from </a:t>
            </a:r>
            <a:r>
              <a:rPr lang="en-US" sz="1800" err="1">
                <a:ea typeface="+mn-lt"/>
                <a:cs typeface="+mn-lt"/>
              </a:rPr>
              <a:t>restaurant_data</a:t>
            </a:r>
            <a:r>
              <a:rPr lang="en-US" sz="1800">
                <a:ea typeface="+mn-lt"/>
                <a:cs typeface="+mn-lt"/>
              </a:rPr>
              <a:t> group by </a:t>
            </a:r>
            <a:r>
              <a:rPr lang="en-US" sz="1800" err="1">
                <a:ea typeface="+mn-lt"/>
                <a:cs typeface="+mn-lt"/>
              </a:rPr>
              <a:t>location,cuisine</a:t>
            </a:r>
            <a:r>
              <a:rPr lang="en-US" sz="1800">
                <a:ea typeface="+mn-lt"/>
                <a:cs typeface="+mn-lt"/>
              </a:rPr>
              <a:t> order by location, avg desc;</a:t>
            </a:r>
            <a:endParaRPr lang="en-US"/>
          </a:p>
          <a:p>
            <a:pPr marL="0" indent="0">
              <a:buNone/>
            </a:pPr>
            <a:r>
              <a:rPr lang="en-US" sz="1800" b="1">
                <a:ea typeface="+mn-lt"/>
                <a:cs typeface="+mn-lt"/>
              </a:rPr>
              <a:t>-- French cuisine has the highest average rating in Downtown area, Italian in Rural area and Indian cuisine in suburban area.</a:t>
            </a:r>
          </a:p>
          <a:p>
            <a:pPr marL="0" indent="0">
              <a:buNone/>
            </a:pPr>
            <a:r>
              <a:rPr lang="en-US" sz="1800"/>
              <a:t>6. </a:t>
            </a:r>
            <a:r>
              <a:rPr lang="en-US" sz="1800">
                <a:ea typeface="+mn-lt"/>
                <a:cs typeface="+mn-lt"/>
              </a:rPr>
              <a:t>select </a:t>
            </a:r>
            <a:r>
              <a:rPr lang="en-US" sz="1800" err="1">
                <a:ea typeface="+mn-lt"/>
                <a:cs typeface="+mn-lt"/>
              </a:rPr>
              <a:t>location,cuisine,round</a:t>
            </a:r>
            <a:r>
              <a:rPr lang="en-US" sz="1800">
                <a:ea typeface="+mn-lt"/>
                <a:cs typeface="+mn-lt"/>
              </a:rPr>
              <a:t>(avg(`seating capacity`),0) as seating from </a:t>
            </a:r>
            <a:r>
              <a:rPr lang="en-US" sz="1800" err="1">
                <a:ea typeface="+mn-lt"/>
                <a:cs typeface="+mn-lt"/>
              </a:rPr>
              <a:t>restaurant_data</a:t>
            </a:r>
            <a:r>
              <a:rPr lang="en-US" sz="1800">
                <a:ea typeface="+mn-lt"/>
                <a:cs typeface="+mn-lt"/>
              </a:rPr>
              <a:t> group by </a:t>
            </a:r>
            <a:r>
              <a:rPr lang="en-US" sz="1800" err="1">
                <a:ea typeface="+mn-lt"/>
                <a:cs typeface="+mn-lt"/>
              </a:rPr>
              <a:t>cuisine,location</a:t>
            </a:r>
            <a:r>
              <a:rPr lang="en-US" sz="1800">
                <a:ea typeface="+mn-lt"/>
                <a:cs typeface="+mn-lt"/>
              </a:rPr>
              <a:t> order by location, seating desc ; </a:t>
            </a:r>
            <a:endParaRPr lang="en-US" sz="1800" b="1">
              <a:ea typeface="+mn-lt"/>
              <a:cs typeface="+mn-lt"/>
            </a:endParaRPr>
          </a:p>
          <a:p>
            <a:pPr marL="0" indent="0">
              <a:buNone/>
            </a:pPr>
            <a:r>
              <a:rPr lang="en-US" sz="1800" b="1">
                <a:ea typeface="+mn-lt"/>
                <a:cs typeface="+mn-lt"/>
              </a:rPr>
              <a:t>-- Average seating capacity in Downtown in 80, Rural is 40 and Suburban is 60 </a:t>
            </a:r>
          </a:p>
          <a:p>
            <a:pPr marL="0" indent="0">
              <a:buNone/>
            </a:pPr>
            <a:r>
              <a:rPr lang="en-US" sz="1800" b="1"/>
              <a:t>7. </a:t>
            </a:r>
            <a:r>
              <a:rPr lang="en-US" sz="1800">
                <a:ea typeface="+mn-lt"/>
                <a:cs typeface="+mn-lt"/>
              </a:rPr>
              <a:t>select </a:t>
            </a:r>
            <a:r>
              <a:rPr lang="en-US" sz="1800" err="1">
                <a:ea typeface="+mn-lt"/>
                <a:cs typeface="+mn-lt"/>
              </a:rPr>
              <a:t>cuisine,max</a:t>
            </a:r>
            <a:r>
              <a:rPr lang="en-US" sz="1800">
                <a:ea typeface="+mn-lt"/>
                <a:cs typeface="+mn-lt"/>
              </a:rPr>
              <a:t>(`average meal price`),min(`average meal price`) from </a:t>
            </a:r>
            <a:r>
              <a:rPr lang="en-US" sz="1800" err="1">
                <a:ea typeface="+mn-lt"/>
                <a:cs typeface="+mn-lt"/>
              </a:rPr>
              <a:t>restaurant_data</a:t>
            </a:r>
            <a:r>
              <a:rPr lang="en-US" sz="1800">
                <a:ea typeface="+mn-lt"/>
                <a:cs typeface="+mn-lt"/>
              </a:rPr>
              <a:t> group by cuisine;</a:t>
            </a:r>
            <a:endParaRPr lang="en-US" sz="1800" b="1"/>
          </a:p>
          <a:p>
            <a:pPr marL="0" indent="0">
              <a:buNone/>
            </a:pPr>
            <a:r>
              <a:rPr lang="en-US" sz="1800" b="1">
                <a:ea typeface="+mn-lt"/>
                <a:cs typeface="+mn-lt"/>
              </a:rPr>
              <a:t>-- max average meal price is 76 for Japanese cuisine and min average meal price is 25 for Mexican cuisine.</a:t>
            </a:r>
          </a:p>
          <a:p>
            <a:pPr marL="0" indent="0">
              <a:buNone/>
            </a:pPr>
            <a:r>
              <a:rPr lang="en-US" sz="1800"/>
              <a:t>8. </a:t>
            </a:r>
            <a:r>
              <a:rPr lang="en-US" sz="1800">
                <a:ea typeface="+mn-lt"/>
                <a:cs typeface="+mn-lt"/>
              </a:rPr>
              <a:t>select </a:t>
            </a:r>
            <a:r>
              <a:rPr lang="en-US" sz="1800" err="1">
                <a:ea typeface="+mn-lt"/>
                <a:cs typeface="+mn-lt"/>
              </a:rPr>
              <a:t>location,cuisine,max</a:t>
            </a:r>
            <a:r>
              <a:rPr lang="en-US" sz="1800">
                <a:ea typeface="+mn-lt"/>
                <a:cs typeface="+mn-lt"/>
              </a:rPr>
              <a:t>(`social media followers`) as </a:t>
            </a:r>
            <a:r>
              <a:rPr lang="en-US" sz="1800" err="1">
                <a:ea typeface="+mn-lt"/>
                <a:cs typeface="+mn-lt"/>
              </a:rPr>
              <a:t>Most_Followers</a:t>
            </a:r>
            <a:r>
              <a:rPr lang="en-US" sz="1800">
                <a:ea typeface="+mn-lt"/>
                <a:cs typeface="+mn-lt"/>
              </a:rPr>
              <a:t> from </a:t>
            </a:r>
            <a:r>
              <a:rPr lang="en-US" sz="1800" err="1">
                <a:ea typeface="+mn-lt"/>
                <a:cs typeface="+mn-lt"/>
              </a:rPr>
              <a:t>restaurant_data</a:t>
            </a:r>
            <a:r>
              <a:rPr lang="en-US" sz="1800">
                <a:ea typeface="+mn-lt"/>
                <a:cs typeface="+mn-lt"/>
              </a:rPr>
              <a:t> group by location, cuisine order by location, </a:t>
            </a:r>
            <a:r>
              <a:rPr lang="en-US" sz="1800" err="1">
                <a:ea typeface="+mn-lt"/>
                <a:cs typeface="+mn-lt"/>
              </a:rPr>
              <a:t>Most_Followers</a:t>
            </a:r>
            <a:r>
              <a:rPr lang="en-US" sz="1800">
                <a:ea typeface="+mn-lt"/>
                <a:cs typeface="+mn-lt"/>
              </a:rPr>
              <a:t> desc ; </a:t>
            </a:r>
            <a:endParaRPr lang="en-US" sz="1800" b="1">
              <a:ea typeface="+mn-lt"/>
              <a:cs typeface="+mn-lt"/>
            </a:endParaRPr>
          </a:p>
          <a:p>
            <a:pPr marL="0" indent="0">
              <a:buNone/>
            </a:pPr>
            <a:r>
              <a:rPr lang="en-US" sz="1800" b="1">
                <a:ea typeface="+mn-lt"/>
                <a:cs typeface="+mn-lt"/>
              </a:rPr>
              <a:t>-- Most followers in Downtown is for French cuisine(103777), -- in Rural is for Japanese cuisine(58082), -- in Suburban is for Indian cuisine(57233)</a:t>
            </a:r>
          </a:p>
          <a:p>
            <a:pPr>
              <a:buNone/>
            </a:pPr>
            <a:r>
              <a:rPr lang="en-US" sz="1800">
                <a:ea typeface="+mn-lt"/>
                <a:cs typeface="+mn-lt"/>
              </a:rPr>
              <a:t>9. select * from </a:t>
            </a:r>
            <a:r>
              <a:rPr lang="en-US" sz="1800" err="1">
                <a:ea typeface="+mn-lt"/>
                <a:cs typeface="+mn-lt"/>
              </a:rPr>
              <a:t>restaurant_data</a:t>
            </a:r>
            <a:r>
              <a:rPr lang="en-US" sz="1800">
                <a:ea typeface="+mn-lt"/>
                <a:cs typeface="+mn-lt"/>
              </a:rPr>
              <a:t> order by `social media followers` desc;</a:t>
            </a:r>
            <a:endParaRPr lang="en-US"/>
          </a:p>
          <a:p>
            <a:pPr marL="0" indent="0">
              <a:buNone/>
            </a:pPr>
            <a:r>
              <a:rPr lang="en-US" sz="1800" b="1">
                <a:ea typeface="+mn-lt"/>
                <a:cs typeface="+mn-lt"/>
              </a:rPr>
              <a:t>-- downtown location has most social media followers. Suburban and rural locations have </a:t>
            </a:r>
            <a:r>
              <a:rPr lang="en-US" sz="1800" b="1" err="1">
                <a:ea typeface="+mn-lt"/>
                <a:cs typeface="+mn-lt"/>
              </a:rPr>
              <a:t>comparitatively</a:t>
            </a:r>
            <a:r>
              <a:rPr lang="en-US" sz="1800" b="1">
                <a:ea typeface="+mn-lt"/>
                <a:cs typeface="+mn-lt"/>
              </a:rPr>
              <a:t> less </a:t>
            </a:r>
            <a:r>
              <a:rPr lang="en-US" sz="1800" b="1" err="1">
                <a:ea typeface="+mn-lt"/>
                <a:cs typeface="+mn-lt"/>
              </a:rPr>
              <a:t>socail</a:t>
            </a:r>
            <a:r>
              <a:rPr lang="en-US" sz="1800" b="1">
                <a:ea typeface="+mn-lt"/>
                <a:cs typeface="+mn-lt"/>
              </a:rPr>
              <a:t> media followers.</a:t>
            </a:r>
            <a:endParaRPr lang="en-US" b="1"/>
          </a:p>
          <a:p>
            <a:pPr marL="0" indent="0">
              <a:buNone/>
            </a:pPr>
            <a:r>
              <a:rPr lang="en-US" sz="1800"/>
              <a:t>10. </a:t>
            </a:r>
            <a:r>
              <a:rPr lang="en-US" sz="1800">
                <a:ea typeface="+mn-lt"/>
                <a:cs typeface="+mn-lt"/>
              </a:rPr>
              <a:t>select </a:t>
            </a:r>
            <a:r>
              <a:rPr lang="en-US" sz="1800" err="1">
                <a:ea typeface="+mn-lt"/>
                <a:cs typeface="+mn-lt"/>
              </a:rPr>
              <a:t>location,cuisine</a:t>
            </a:r>
            <a:r>
              <a:rPr lang="en-US" sz="1800">
                <a:ea typeface="+mn-lt"/>
                <a:cs typeface="+mn-lt"/>
              </a:rPr>
              <a:t>, `marketing budget` from </a:t>
            </a:r>
            <a:r>
              <a:rPr lang="en-US" sz="1800" err="1">
                <a:ea typeface="+mn-lt"/>
                <a:cs typeface="+mn-lt"/>
              </a:rPr>
              <a:t>restaurant_data</a:t>
            </a:r>
            <a:r>
              <a:rPr lang="en-US" sz="1800">
                <a:ea typeface="+mn-lt"/>
                <a:cs typeface="+mn-lt"/>
              </a:rPr>
              <a:t> order by `marketing budget` ;</a:t>
            </a:r>
            <a:endParaRPr lang="en-US" sz="1800" b="1"/>
          </a:p>
          <a:p>
            <a:pPr marL="0" indent="0">
              <a:buNone/>
            </a:pPr>
            <a:r>
              <a:rPr lang="en-US" sz="1800" b="1">
                <a:ea typeface="+mn-lt"/>
                <a:cs typeface="+mn-lt"/>
              </a:rPr>
              <a:t>-- Marketing budget is high in downtown and low in suburban and rural areas.</a:t>
            </a:r>
          </a:p>
          <a:p>
            <a:pPr marL="0" indent="0">
              <a:buNone/>
            </a:pPr>
            <a:endParaRPr lang="en-US" sz="1800" b="1"/>
          </a:p>
        </p:txBody>
      </p:sp>
      <p:sp>
        <p:nvSpPr>
          <p:cNvPr id="2" name="Date Placeholder 1">
            <a:extLst>
              <a:ext uri="{FF2B5EF4-FFF2-40B4-BE49-F238E27FC236}">
                <a16:creationId xmlns:a16="http://schemas.microsoft.com/office/drawing/2014/main" id="{CE3C6FCE-A8FD-DD0D-DFE8-83A642900EC9}"/>
              </a:ext>
            </a:extLst>
          </p:cNvPr>
          <p:cNvSpPr>
            <a:spLocks noGrp="1"/>
          </p:cNvSpPr>
          <p:nvPr>
            <p:ph type="dt" sz="half" idx="10"/>
          </p:nvPr>
        </p:nvSpPr>
        <p:spPr/>
        <p:txBody>
          <a:bodyPr/>
          <a:lstStyle/>
          <a:p>
            <a:fld id="{4EE98B79-F222-4FD1-8713-07459E1B5004}" type="datetime2">
              <a:rPr lang="en-US" smtClean="0"/>
              <a:t>Friday, August 2, 2024</a:t>
            </a:fld>
            <a:endParaRPr lang="en-US"/>
          </a:p>
        </p:txBody>
      </p:sp>
      <p:sp>
        <p:nvSpPr>
          <p:cNvPr id="3" name="Footer Placeholder 2">
            <a:extLst>
              <a:ext uri="{FF2B5EF4-FFF2-40B4-BE49-F238E27FC236}">
                <a16:creationId xmlns:a16="http://schemas.microsoft.com/office/drawing/2014/main" id="{46D196A9-20A2-98EF-829C-9FEDF2BE4DE7}"/>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13E208E3-7CC7-5E4A-CD80-618F43ACE2F9}"/>
              </a:ext>
            </a:extLst>
          </p:cNvPr>
          <p:cNvSpPr>
            <a:spLocks noGrp="1"/>
          </p:cNvSpPr>
          <p:nvPr>
            <p:ph type="sldNum" sz="quarter" idx="12"/>
          </p:nvPr>
        </p:nvSpPr>
        <p:spPr/>
        <p:txBody>
          <a:bodyPr/>
          <a:lstStyle/>
          <a:p>
            <a:fld id="{7BE69E03-4804-4553-A1EC-F089884EF50F}" type="slidenum">
              <a:rPr lang="en-US" smtClean="0"/>
              <a:t>5</a:t>
            </a:fld>
            <a:endParaRPr lang="en-US"/>
          </a:p>
        </p:txBody>
      </p:sp>
    </p:spTree>
    <p:extLst>
      <p:ext uri="{BB962C8B-B14F-4D97-AF65-F5344CB8AC3E}">
        <p14:creationId xmlns:p14="http://schemas.microsoft.com/office/powerpoint/2010/main" val="2012621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B31D4E-A6FE-75D2-B4B3-AAF34DE1CC58}"/>
              </a:ext>
            </a:extLst>
          </p:cNvPr>
          <p:cNvSpPr>
            <a:spLocks noGrp="1"/>
          </p:cNvSpPr>
          <p:nvPr>
            <p:ph type="title"/>
          </p:nvPr>
        </p:nvSpPr>
        <p:spPr>
          <a:xfrm flipV="1">
            <a:off x="420624" y="-1210"/>
            <a:ext cx="10541430" cy="4708"/>
          </a:xfrm>
        </p:spPr>
        <p:txBody>
          <a:bodyPr>
            <a:normAutofit fontScale="90000"/>
          </a:bodyPr>
          <a:lstStyle/>
          <a:p>
            <a:endParaRPr lang="en-US"/>
          </a:p>
        </p:txBody>
      </p:sp>
      <p:sp>
        <p:nvSpPr>
          <p:cNvPr id="6" name="Content Placeholder 5">
            <a:extLst>
              <a:ext uri="{FF2B5EF4-FFF2-40B4-BE49-F238E27FC236}">
                <a16:creationId xmlns:a16="http://schemas.microsoft.com/office/drawing/2014/main" id="{E9B83DD6-C3D1-1362-CB1F-3F7B4A0F7C5A}"/>
              </a:ext>
            </a:extLst>
          </p:cNvPr>
          <p:cNvSpPr>
            <a:spLocks noGrp="1"/>
          </p:cNvSpPr>
          <p:nvPr>
            <p:ph idx="1"/>
          </p:nvPr>
        </p:nvSpPr>
        <p:spPr>
          <a:xfrm>
            <a:off x="432719" y="331966"/>
            <a:ext cx="10541430" cy="5700042"/>
          </a:xfrm>
        </p:spPr>
        <p:txBody>
          <a:bodyPr vert="horz" lIns="91440" tIns="45720" rIns="91440" bIns="45720" rtlCol="0" anchor="t">
            <a:normAutofit fontScale="92500" lnSpcReduction="20000"/>
          </a:bodyPr>
          <a:lstStyle/>
          <a:p>
            <a:pPr marL="0" indent="0">
              <a:buNone/>
            </a:pPr>
            <a:r>
              <a:rPr lang="en-US" sz="1800" dirty="0"/>
              <a:t>11. </a:t>
            </a:r>
            <a:r>
              <a:rPr lang="en-US" sz="1800" dirty="0">
                <a:ea typeface="+mn-lt"/>
                <a:cs typeface="+mn-lt"/>
              </a:rPr>
              <a:t>select </a:t>
            </a:r>
            <a:r>
              <a:rPr lang="en-US" sz="1800" dirty="0" err="1">
                <a:ea typeface="+mn-lt"/>
                <a:cs typeface="+mn-lt"/>
              </a:rPr>
              <a:t>cuisine,min</a:t>
            </a:r>
            <a:r>
              <a:rPr lang="en-US" sz="1800" dirty="0">
                <a:ea typeface="+mn-lt"/>
                <a:cs typeface="+mn-lt"/>
              </a:rPr>
              <a:t>( `marketing budget`),max(`marketing budget`) from </a:t>
            </a:r>
            <a:r>
              <a:rPr lang="en-US" sz="1800" dirty="0" err="1">
                <a:ea typeface="+mn-lt"/>
                <a:cs typeface="+mn-lt"/>
              </a:rPr>
              <a:t>restaurant_data</a:t>
            </a:r>
            <a:r>
              <a:rPr lang="en-US" sz="1800" dirty="0">
                <a:ea typeface="+mn-lt"/>
                <a:cs typeface="+mn-lt"/>
              </a:rPr>
              <a:t> group by cuisine ;</a:t>
            </a:r>
            <a:endParaRPr lang="en-US" sz="1800" dirty="0"/>
          </a:p>
          <a:p>
            <a:pPr marL="0" indent="0">
              <a:buNone/>
            </a:pPr>
            <a:r>
              <a:rPr lang="en-US" sz="1800" b="1" dirty="0">
                <a:ea typeface="+mn-lt"/>
                <a:cs typeface="+mn-lt"/>
              </a:rPr>
              <a:t>-- maximum marketing budget is for Mexican cuisine(9978) in downtown location and minimum marketing budget is for Japanese cuisine(604) in suburban location.</a:t>
            </a:r>
          </a:p>
          <a:p>
            <a:pPr marL="0" indent="0">
              <a:buNone/>
            </a:pPr>
            <a:r>
              <a:rPr lang="en-US" sz="1800" dirty="0"/>
              <a:t>12.</a:t>
            </a:r>
            <a:r>
              <a:rPr lang="en-US" sz="1800" b="1" dirty="0"/>
              <a:t> </a:t>
            </a:r>
            <a:r>
              <a:rPr lang="en-US" sz="1800" dirty="0">
                <a:ea typeface="+mn-lt"/>
                <a:cs typeface="+mn-lt"/>
              </a:rPr>
              <a:t>select </a:t>
            </a:r>
            <a:r>
              <a:rPr lang="en-US" sz="1800" dirty="0" err="1">
                <a:ea typeface="+mn-lt"/>
                <a:cs typeface="+mn-lt"/>
              </a:rPr>
              <a:t>location,cuisine,max</a:t>
            </a:r>
            <a:r>
              <a:rPr lang="en-US" sz="1800" dirty="0">
                <a:ea typeface="+mn-lt"/>
                <a:cs typeface="+mn-lt"/>
              </a:rPr>
              <a:t>(`marketing budget`) as </a:t>
            </a:r>
            <a:r>
              <a:rPr lang="en-US" sz="1800" dirty="0" err="1">
                <a:ea typeface="+mn-lt"/>
                <a:cs typeface="+mn-lt"/>
              </a:rPr>
              <a:t>max_marketing_budget</a:t>
            </a:r>
            <a:r>
              <a:rPr lang="en-US" sz="1800" dirty="0">
                <a:ea typeface="+mn-lt"/>
                <a:cs typeface="+mn-lt"/>
              </a:rPr>
              <a:t> from </a:t>
            </a:r>
            <a:r>
              <a:rPr lang="en-US" sz="1800" dirty="0" err="1">
                <a:ea typeface="+mn-lt"/>
                <a:cs typeface="+mn-lt"/>
              </a:rPr>
              <a:t>restaurant_data</a:t>
            </a:r>
            <a:r>
              <a:rPr lang="en-US" sz="1800" dirty="0">
                <a:ea typeface="+mn-lt"/>
                <a:cs typeface="+mn-lt"/>
              </a:rPr>
              <a:t> group</a:t>
            </a:r>
            <a:endParaRPr lang="en-US" sz="1800" b="1" dirty="0"/>
          </a:p>
          <a:p>
            <a:pPr>
              <a:buNone/>
            </a:pPr>
            <a:r>
              <a:rPr lang="en-US" sz="1800" dirty="0">
                <a:ea typeface="+mn-lt"/>
                <a:cs typeface="+mn-lt"/>
              </a:rPr>
              <a:t>by location, cuisine order by </a:t>
            </a:r>
            <a:r>
              <a:rPr lang="en-US" sz="1800" dirty="0" err="1">
                <a:ea typeface="+mn-lt"/>
                <a:cs typeface="+mn-lt"/>
              </a:rPr>
              <a:t>location,max_marketing_budget</a:t>
            </a:r>
            <a:r>
              <a:rPr lang="en-US" sz="1800" dirty="0">
                <a:ea typeface="+mn-lt"/>
                <a:cs typeface="+mn-lt"/>
              </a:rPr>
              <a:t> desc;</a:t>
            </a:r>
            <a:endParaRPr lang="en-US" sz="1800" dirty="0"/>
          </a:p>
          <a:p>
            <a:pPr marL="0" indent="0">
              <a:buNone/>
            </a:pPr>
            <a:r>
              <a:rPr lang="en-US" sz="1800" b="1" dirty="0">
                <a:ea typeface="+mn-lt"/>
                <a:cs typeface="+mn-lt"/>
              </a:rPr>
              <a:t>-- Mexican cuisine has the most marketing budget in downtown location(9978) and Suburban locations(4980),whereas Japanese cuisine has the most marketing budget in Rural location(4871) </a:t>
            </a:r>
          </a:p>
          <a:p>
            <a:pPr marL="0" indent="0">
              <a:buNone/>
            </a:pPr>
            <a:r>
              <a:rPr lang="en-US" sz="1800" dirty="0"/>
              <a:t>13. </a:t>
            </a:r>
            <a:r>
              <a:rPr lang="en-US" sz="1800" dirty="0">
                <a:ea typeface="+mn-lt"/>
                <a:cs typeface="+mn-lt"/>
              </a:rPr>
              <a:t>select </a:t>
            </a:r>
            <a:r>
              <a:rPr lang="en-US" sz="1800" err="1">
                <a:ea typeface="+mn-lt"/>
                <a:cs typeface="+mn-lt"/>
              </a:rPr>
              <a:t>location,cuisine,avg</a:t>
            </a:r>
            <a:r>
              <a:rPr lang="en-US" sz="1800" dirty="0">
                <a:ea typeface="+mn-lt"/>
                <a:cs typeface="+mn-lt"/>
              </a:rPr>
              <a:t>(`number of reviews`) as avg from </a:t>
            </a:r>
            <a:r>
              <a:rPr lang="en-US" sz="1800" err="1">
                <a:ea typeface="+mn-lt"/>
                <a:cs typeface="+mn-lt"/>
              </a:rPr>
              <a:t>restaurant_data</a:t>
            </a:r>
            <a:r>
              <a:rPr lang="en-US" sz="1800" dirty="0">
                <a:ea typeface="+mn-lt"/>
                <a:cs typeface="+mn-lt"/>
              </a:rPr>
              <a:t> group by </a:t>
            </a:r>
            <a:r>
              <a:rPr lang="en-US" sz="1800" err="1">
                <a:ea typeface="+mn-lt"/>
                <a:cs typeface="+mn-lt"/>
              </a:rPr>
              <a:t>location,cuisine</a:t>
            </a:r>
            <a:r>
              <a:rPr lang="en-US" sz="1800" dirty="0">
                <a:ea typeface="+mn-lt"/>
                <a:cs typeface="+mn-lt"/>
              </a:rPr>
              <a:t> order by location, avg desc;</a:t>
            </a:r>
          </a:p>
          <a:p>
            <a:pPr marL="0" indent="0">
              <a:buNone/>
            </a:pPr>
            <a:r>
              <a:rPr lang="en-US" sz="1800" b="1" dirty="0">
                <a:ea typeface="+mn-lt"/>
                <a:cs typeface="+mn-lt"/>
              </a:rPr>
              <a:t>-- average number of reviews is high for French cuisine(539.26) in downtown location, </a:t>
            </a:r>
            <a:r>
              <a:rPr lang="en-US" sz="1800" b="1" err="1">
                <a:ea typeface="+mn-lt"/>
                <a:cs typeface="+mn-lt"/>
              </a:rPr>
              <a:t>italian</a:t>
            </a:r>
            <a:r>
              <a:rPr lang="en-US" sz="1800" b="1" dirty="0">
                <a:ea typeface="+mn-lt"/>
                <a:cs typeface="+mn-lt"/>
              </a:rPr>
              <a:t> cuisine(541.40) in rural location and Indian cuisine(531.50) in suburban location.</a:t>
            </a:r>
          </a:p>
          <a:p>
            <a:pPr marL="0" indent="0">
              <a:buNone/>
            </a:pPr>
            <a:r>
              <a:rPr lang="en-US" sz="1800" b="1" dirty="0"/>
              <a:t>14. </a:t>
            </a:r>
            <a:r>
              <a:rPr lang="en-US" sz="1800" dirty="0">
                <a:ea typeface="+mn-lt"/>
                <a:cs typeface="+mn-lt"/>
              </a:rPr>
              <a:t>select </a:t>
            </a:r>
            <a:r>
              <a:rPr lang="en-US" sz="1800" dirty="0" err="1">
                <a:ea typeface="+mn-lt"/>
                <a:cs typeface="+mn-lt"/>
              </a:rPr>
              <a:t>location,count</a:t>
            </a:r>
            <a:r>
              <a:rPr lang="en-US" sz="1800" dirty="0">
                <a:ea typeface="+mn-lt"/>
                <a:cs typeface="+mn-lt"/>
              </a:rPr>
              <a:t>(location) from </a:t>
            </a:r>
            <a:r>
              <a:rPr lang="en-US" sz="1800" dirty="0" err="1">
                <a:ea typeface="+mn-lt"/>
                <a:cs typeface="+mn-lt"/>
              </a:rPr>
              <a:t>restaurant_data</a:t>
            </a:r>
            <a:r>
              <a:rPr lang="en-US" sz="1800" dirty="0">
                <a:ea typeface="+mn-lt"/>
                <a:cs typeface="+mn-lt"/>
              </a:rPr>
              <a:t> where `parking availability`='yes' group by location</a:t>
            </a:r>
            <a:endParaRPr lang="en-US" sz="1800" b="1" dirty="0"/>
          </a:p>
          <a:p>
            <a:pPr>
              <a:buNone/>
            </a:pPr>
            <a:r>
              <a:rPr lang="en-US" sz="1800" dirty="0">
                <a:ea typeface="+mn-lt"/>
                <a:cs typeface="+mn-lt"/>
              </a:rPr>
              <a:t>order by location;</a:t>
            </a:r>
            <a:endParaRPr lang="en-US" sz="1800" dirty="0"/>
          </a:p>
          <a:p>
            <a:pPr>
              <a:buNone/>
            </a:pPr>
            <a:r>
              <a:rPr lang="en-US" sz="1800" b="1" dirty="0">
                <a:ea typeface="+mn-lt"/>
                <a:cs typeface="+mn-lt"/>
              </a:rPr>
              <a:t>-- Regarding the parking availability, in Downtown out of 2821, 1426 restaurants have parking availability(50.549%) whereas it is 1379 out of 2762 in Rural location (49.9275%) and in Suburban area, 1384 restaurants have parking facility out of 2785 restaurants(49.6947%).</a:t>
            </a:r>
          </a:p>
          <a:p>
            <a:pPr>
              <a:buNone/>
            </a:pPr>
            <a:endParaRPr lang="en-US" sz="1800" b="1"/>
          </a:p>
        </p:txBody>
      </p:sp>
      <p:sp>
        <p:nvSpPr>
          <p:cNvPr id="2" name="Date Placeholder 1">
            <a:extLst>
              <a:ext uri="{FF2B5EF4-FFF2-40B4-BE49-F238E27FC236}">
                <a16:creationId xmlns:a16="http://schemas.microsoft.com/office/drawing/2014/main" id="{B2A1BBE7-17AB-C893-02BF-5594AB4B98D2}"/>
              </a:ext>
            </a:extLst>
          </p:cNvPr>
          <p:cNvSpPr>
            <a:spLocks noGrp="1"/>
          </p:cNvSpPr>
          <p:nvPr>
            <p:ph type="dt" sz="half" idx="10"/>
          </p:nvPr>
        </p:nvSpPr>
        <p:spPr/>
        <p:txBody>
          <a:bodyPr/>
          <a:lstStyle/>
          <a:p>
            <a:fld id="{4EE98B79-F222-4FD1-8713-07459E1B5004}" type="datetime2">
              <a:rPr lang="en-US" smtClean="0"/>
              <a:t>Friday, August 2, 2024</a:t>
            </a:fld>
            <a:endParaRPr lang="en-US"/>
          </a:p>
        </p:txBody>
      </p:sp>
      <p:sp>
        <p:nvSpPr>
          <p:cNvPr id="3" name="Footer Placeholder 2">
            <a:extLst>
              <a:ext uri="{FF2B5EF4-FFF2-40B4-BE49-F238E27FC236}">
                <a16:creationId xmlns:a16="http://schemas.microsoft.com/office/drawing/2014/main" id="{494A8A4A-E331-9AD1-489F-0B9737CFA02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4E6F501D-9A55-11B9-5C62-646FD3358C97}"/>
              </a:ext>
            </a:extLst>
          </p:cNvPr>
          <p:cNvSpPr>
            <a:spLocks noGrp="1"/>
          </p:cNvSpPr>
          <p:nvPr>
            <p:ph type="sldNum" sz="quarter" idx="12"/>
          </p:nvPr>
        </p:nvSpPr>
        <p:spPr/>
        <p:txBody>
          <a:bodyPr/>
          <a:lstStyle/>
          <a:p>
            <a:fld id="{7BE69E03-4804-4553-A1EC-F089884EF50F}" type="slidenum">
              <a:rPr lang="en-US" smtClean="0"/>
              <a:t>6</a:t>
            </a:fld>
            <a:endParaRPr lang="en-US"/>
          </a:p>
        </p:txBody>
      </p:sp>
    </p:spTree>
    <p:extLst>
      <p:ext uri="{BB962C8B-B14F-4D97-AF65-F5344CB8AC3E}">
        <p14:creationId xmlns:p14="http://schemas.microsoft.com/office/powerpoint/2010/main" val="3201858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39E97-5410-9FA1-2547-4B110DB3D193}"/>
              </a:ext>
            </a:extLst>
          </p:cNvPr>
          <p:cNvSpPr>
            <a:spLocks noGrp="1"/>
          </p:cNvSpPr>
          <p:nvPr>
            <p:ph type="title"/>
          </p:nvPr>
        </p:nvSpPr>
        <p:spPr>
          <a:xfrm flipV="1">
            <a:off x="420624" y="357188"/>
            <a:ext cx="10549217" cy="41554"/>
          </a:xfrm>
        </p:spPr>
        <p:txBody>
          <a:bodyPr>
            <a:normAutofit fontScale="90000"/>
          </a:bodyPr>
          <a:lstStyle/>
          <a:p>
            <a:endParaRPr lang="en-US"/>
          </a:p>
        </p:txBody>
      </p:sp>
      <p:sp>
        <p:nvSpPr>
          <p:cNvPr id="3" name="Content Placeholder 2">
            <a:extLst>
              <a:ext uri="{FF2B5EF4-FFF2-40B4-BE49-F238E27FC236}">
                <a16:creationId xmlns:a16="http://schemas.microsoft.com/office/drawing/2014/main" id="{C27B98BE-29CC-50AD-9C69-F769C2041DD1}"/>
              </a:ext>
            </a:extLst>
          </p:cNvPr>
          <p:cNvSpPr>
            <a:spLocks noGrp="1"/>
          </p:cNvSpPr>
          <p:nvPr>
            <p:ph idx="1"/>
          </p:nvPr>
        </p:nvSpPr>
        <p:spPr>
          <a:xfrm>
            <a:off x="420624" y="402478"/>
            <a:ext cx="10538011" cy="5629530"/>
          </a:xfrm>
        </p:spPr>
        <p:txBody>
          <a:bodyPr vert="horz" lIns="91440" tIns="45720" rIns="91440" bIns="45720" rtlCol="0" anchor="t">
            <a:normAutofit lnSpcReduction="10000"/>
          </a:bodyPr>
          <a:lstStyle/>
          <a:p>
            <a:pPr marL="0" indent="0">
              <a:buNone/>
            </a:pPr>
            <a:r>
              <a:rPr lang="en-US" sz="1800"/>
              <a:t>15</a:t>
            </a:r>
            <a:r>
              <a:rPr lang="en-US"/>
              <a:t>.</a:t>
            </a:r>
            <a:r>
              <a:rPr lang="en-US" sz="1800"/>
              <a:t> </a:t>
            </a:r>
            <a:r>
              <a:rPr lang="en-US" sz="1800">
                <a:ea typeface="+mn-lt"/>
                <a:cs typeface="+mn-lt"/>
              </a:rPr>
              <a:t>select </a:t>
            </a:r>
            <a:r>
              <a:rPr lang="en-US" sz="1800" err="1">
                <a:ea typeface="+mn-lt"/>
                <a:cs typeface="+mn-lt"/>
              </a:rPr>
              <a:t>location,cuisine,avg</a:t>
            </a:r>
            <a:r>
              <a:rPr lang="en-US" sz="1800">
                <a:ea typeface="+mn-lt"/>
                <a:cs typeface="+mn-lt"/>
              </a:rPr>
              <a:t>(`Weekend Reservations`) as Reservation from </a:t>
            </a:r>
            <a:r>
              <a:rPr lang="en-US" sz="1800" err="1">
                <a:ea typeface="+mn-lt"/>
                <a:cs typeface="+mn-lt"/>
              </a:rPr>
              <a:t>restaurant_data</a:t>
            </a:r>
            <a:r>
              <a:rPr lang="en-US" sz="1800">
                <a:ea typeface="+mn-lt"/>
                <a:cs typeface="+mn-lt"/>
              </a:rPr>
              <a:t> group by</a:t>
            </a:r>
            <a:endParaRPr lang="en-US" sz="1800"/>
          </a:p>
          <a:p>
            <a:pPr>
              <a:buNone/>
            </a:pPr>
            <a:r>
              <a:rPr lang="en-US" sz="1800" err="1">
                <a:ea typeface="+mn-lt"/>
                <a:cs typeface="+mn-lt"/>
              </a:rPr>
              <a:t>location,cuisine</a:t>
            </a:r>
            <a:r>
              <a:rPr lang="en-US" sz="1800">
                <a:ea typeface="+mn-lt"/>
                <a:cs typeface="+mn-lt"/>
              </a:rPr>
              <a:t> order by location, Reservation desc;</a:t>
            </a:r>
            <a:endParaRPr lang="en-US" sz="1800"/>
          </a:p>
          <a:p>
            <a:pPr>
              <a:buNone/>
            </a:pPr>
            <a:r>
              <a:rPr lang="en-US" sz="1800">
                <a:ea typeface="+mn-lt"/>
                <a:cs typeface="+mn-lt"/>
              </a:rPr>
              <a:t>select </a:t>
            </a:r>
            <a:r>
              <a:rPr lang="en-US" sz="1800" err="1">
                <a:ea typeface="+mn-lt"/>
                <a:cs typeface="+mn-lt"/>
              </a:rPr>
              <a:t>location,cuisine,sum</a:t>
            </a:r>
            <a:r>
              <a:rPr lang="en-US" sz="1800">
                <a:ea typeface="+mn-lt"/>
                <a:cs typeface="+mn-lt"/>
              </a:rPr>
              <a:t>(`Weekend Reservations`) as Reservation from </a:t>
            </a:r>
            <a:r>
              <a:rPr lang="en-US" sz="1800" err="1">
                <a:ea typeface="+mn-lt"/>
                <a:cs typeface="+mn-lt"/>
              </a:rPr>
              <a:t>restaurant_data</a:t>
            </a:r>
            <a:r>
              <a:rPr lang="en-US" sz="1800">
                <a:ea typeface="+mn-lt"/>
                <a:cs typeface="+mn-lt"/>
              </a:rPr>
              <a:t> group by</a:t>
            </a:r>
            <a:endParaRPr lang="en-US" sz="1800"/>
          </a:p>
          <a:p>
            <a:pPr>
              <a:buNone/>
            </a:pPr>
            <a:r>
              <a:rPr lang="en-US" sz="1800" err="1">
                <a:ea typeface="+mn-lt"/>
                <a:cs typeface="+mn-lt"/>
              </a:rPr>
              <a:t>location,cuisine</a:t>
            </a:r>
            <a:r>
              <a:rPr lang="en-US" sz="1800">
                <a:ea typeface="+mn-lt"/>
                <a:cs typeface="+mn-lt"/>
              </a:rPr>
              <a:t> order by location, Reservation desc;</a:t>
            </a:r>
            <a:endParaRPr lang="en-US" sz="1800"/>
          </a:p>
          <a:p>
            <a:pPr>
              <a:buNone/>
            </a:pPr>
            <a:r>
              <a:rPr lang="en-US" sz="1800" b="1">
                <a:ea typeface="+mn-lt"/>
                <a:cs typeface="+mn-lt"/>
              </a:rPr>
              <a:t>-- Highest weekend reservation In Downtown is for Italian cuisine(average is 40.41) and the least is</a:t>
            </a:r>
            <a:endParaRPr lang="en-US" sz="1800" b="1"/>
          </a:p>
          <a:p>
            <a:pPr>
              <a:buNone/>
            </a:pPr>
            <a:r>
              <a:rPr lang="en-US" sz="1800" b="1">
                <a:ea typeface="+mn-lt"/>
                <a:cs typeface="+mn-lt"/>
              </a:rPr>
              <a:t>for Japanese(37.02).</a:t>
            </a:r>
            <a:endParaRPr lang="en-US" sz="1800" b="1"/>
          </a:p>
          <a:p>
            <a:pPr>
              <a:buNone/>
            </a:pPr>
            <a:r>
              <a:rPr lang="en-US" sz="1800" b="1">
                <a:ea typeface="+mn-lt"/>
                <a:cs typeface="+mn-lt"/>
              </a:rPr>
              <a:t>-- In rural area the highest weekend reservation is for Indian(19.64) and lowest for Mexican(19.05).</a:t>
            </a:r>
            <a:endParaRPr lang="en-US" sz="1800" b="1"/>
          </a:p>
          <a:p>
            <a:pPr marL="0" indent="0">
              <a:buNone/>
            </a:pPr>
            <a:r>
              <a:rPr lang="en-US" sz="1800" b="1">
                <a:ea typeface="+mn-lt"/>
                <a:cs typeface="+mn-lt"/>
              </a:rPr>
              <a:t>-- In Suburban area, the highest is for Japanese(30.05) and lowest is for Italian (28.86)</a:t>
            </a:r>
          </a:p>
          <a:p>
            <a:pPr marL="0" indent="0">
              <a:buNone/>
            </a:pPr>
            <a:r>
              <a:rPr lang="en-US" sz="1800"/>
              <a:t>16.</a:t>
            </a:r>
            <a:r>
              <a:rPr lang="en-US" sz="1800">
                <a:ea typeface="+mn-lt"/>
                <a:cs typeface="+mn-lt"/>
              </a:rPr>
              <a:t>select </a:t>
            </a:r>
            <a:r>
              <a:rPr lang="en-US" sz="1800" err="1">
                <a:ea typeface="+mn-lt"/>
                <a:cs typeface="+mn-lt"/>
              </a:rPr>
              <a:t>location,avg</a:t>
            </a:r>
            <a:r>
              <a:rPr lang="en-US" sz="1800">
                <a:ea typeface="+mn-lt"/>
                <a:cs typeface="+mn-lt"/>
              </a:rPr>
              <a:t>(`weekday reservations`) FROM </a:t>
            </a:r>
            <a:r>
              <a:rPr lang="en-US" sz="1800" err="1">
                <a:ea typeface="+mn-lt"/>
                <a:cs typeface="+mn-lt"/>
              </a:rPr>
              <a:t>restaurant_data</a:t>
            </a:r>
            <a:r>
              <a:rPr lang="en-US" sz="1800">
                <a:ea typeface="+mn-lt"/>
                <a:cs typeface="+mn-lt"/>
              </a:rPr>
              <a:t> group by location  ;</a:t>
            </a:r>
          </a:p>
          <a:p>
            <a:pPr marL="0" indent="0">
              <a:buNone/>
            </a:pPr>
            <a:r>
              <a:rPr lang="en-US" sz="1800" b="1">
                <a:ea typeface="+mn-lt"/>
                <a:cs typeface="+mn-lt"/>
              </a:rPr>
              <a:t>-- average weekday reservations is high in downtown and low in rural</a:t>
            </a:r>
          </a:p>
          <a:p>
            <a:pPr marL="0" indent="0">
              <a:buNone/>
            </a:pPr>
            <a:r>
              <a:rPr lang="en-US" sz="1800"/>
              <a:t>17. </a:t>
            </a:r>
            <a:r>
              <a:rPr lang="en-US" sz="1800">
                <a:ea typeface="+mn-lt"/>
                <a:cs typeface="+mn-lt"/>
              </a:rPr>
              <a:t>select * FROM </a:t>
            </a:r>
            <a:r>
              <a:rPr lang="en-US" sz="1800" err="1">
                <a:ea typeface="+mn-lt"/>
                <a:cs typeface="+mn-lt"/>
              </a:rPr>
              <a:t>restaurant_data</a:t>
            </a:r>
            <a:r>
              <a:rPr lang="en-US" sz="1800">
                <a:ea typeface="+mn-lt"/>
                <a:cs typeface="+mn-lt"/>
              </a:rPr>
              <a:t> order by  revenue desc ;</a:t>
            </a:r>
            <a:endParaRPr lang="en-US" sz="1800" b="1"/>
          </a:p>
          <a:p>
            <a:pPr>
              <a:buNone/>
            </a:pPr>
            <a:r>
              <a:rPr lang="en-US" sz="1800" b="1">
                <a:ea typeface="+mn-lt"/>
                <a:cs typeface="+mn-lt"/>
              </a:rPr>
              <a:t>-- high revenue is generated in downtown location for Japanese cuisine(1.53M) and  low in rural location for </a:t>
            </a:r>
            <a:r>
              <a:rPr lang="en-US" sz="1800" b="1" err="1">
                <a:ea typeface="+mn-lt"/>
                <a:cs typeface="+mn-lt"/>
              </a:rPr>
              <a:t>mexican</a:t>
            </a:r>
            <a:r>
              <a:rPr lang="en-US" sz="1800" b="1">
                <a:ea typeface="+mn-lt"/>
                <a:cs typeface="+mn-lt"/>
              </a:rPr>
              <a:t> cuisine(0.18M)</a:t>
            </a:r>
            <a:endParaRPr lang="en-US" b="1"/>
          </a:p>
        </p:txBody>
      </p:sp>
      <p:sp>
        <p:nvSpPr>
          <p:cNvPr id="4" name="Date Placeholder 3">
            <a:extLst>
              <a:ext uri="{FF2B5EF4-FFF2-40B4-BE49-F238E27FC236}">
                <a16:creationId xmlns:a16="http://schemas.microsoft.com/office/drawing/2014/main" id="{8BA81189-C955-4F25-818F-6F53B90A1036}"/>
              </a:ext>
            </a:extLst>
          </p:cNvPr>
          <p:cNvSpPr>
            <a:spLocks noGrp="1"/>
          </p:cNvSpPr>
          <p:nvPr>
            <p:ph type="dt" sz="half" idx="10"/>
          </p:nvPr>
        </p:nvSpPr>
        <p:spPr/>
        <p:txBody>
          <a:bodyPr/>
          <a:lstStyle/>
          <a:p>
            <a:fld id="{57997BA6-BEF8-495F-ACCD-8D19769E4FC6}" type="datetime2">
              <a:rPr lang="en-US" smtClean="0"/>
              <a:t>Friday, August 2, 2024</a:t>
            </a:fld>
            <a:endParaRPr lang="en-US"/>
          </a:p>
        </p:txBody>
      </p:sp>
      <p:sp>
        <p:nvSpPr>
          <p:cNvPr id="5" name="Footer Placeholder 4">
            <a:extLst>
              <a:ext uri="{FF2B5EF4-FFF2-40B4-BE49-F238E27FC236}">
                <a16:creationId xmlns:a16="http://schemas.microsoft.com/office/drawing/2014/main" id="{B0BF7753-986D-333E-1525-31A7482C613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55D7F624-5411-E1AA-3326-BE69E62D49AE}"/>
              </a:ext>
            </a:extLst>
          </p:cNvPr>
          <p:cNvSpPr>
            <a:spLocks noGrp="1"/>
          </p:cNvSpPr>
          <p:nvPr>
            <p:ph type="sldNum" sz="quarter" idx="12"/>
          </p:nvPr>
        </p:nvSpPr>
        <p:spPr/>
        <p:txBody>
          <a:bodyPr/>
          <a:lstStyle/>
          <a:p>
            <a:fld id="{7BE69E03-4804-4553-A1EC-F089884EF50F}" type="slidenum">
              <a:rPr lang="en-US" smtClean="0"/>
              <a:t>7</a:t>
            </a:fld>
            <a:endParaRPr lang="en-US"/>
          </a:p>
        </p:txBody>
      </p:sp>
    </p:spTree>
    <p:extLst>
      <p:ext uri="{BB962C8B-B14F-4D97-AF65-F5344CB8AC3E}">
        <p14:creationId xmlns:p14="http://schemas.microsoft.com/office/powerpoint/2010/main" val="807627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14794-0003-77D3-3921-BCEA80F3D1C8}"/>
              </a:ext>
            </a:extLst>
          </p:cNvPr>
          <p:cNvSpPr>
            <a:spLocks noGrp="1"/>
          </p:cNvSpPr>
          <p:nvPr>
            <p:ph type="title"/>
          </p:nvPr>
        </p:nvSpPr>
        <p:spPr/>
        <p:txBody>
          <a:bodyPr>
            <a:normAutofit/>
          </a:bodyPr>
          <a:lstStyle/>
          <a:p>
            <a:r>
              <a:rPr lang="en-US" sz="3200"/>
              <a:t>Conclusion</a:t>
            </a:r>
          </a:p>
        </p:txBody>
      </p:sp>
      <p:sp>
        <p:nvSpPr>
          <p:cNvPr id="3" name="Content Placeholder 2">
            <a:extLst>
              <a:ext uri="{FF2B5EF4-FFF2-40B4-BE49-F238E27FC236}">
                <a16:creationId xmlns:a16="http://schemas.microsoft.com/office/drawing/2014/main" id="{F69D2E02-F54F-927F-CACD-BB03A260EBF3}"/>
              </a:ext>
            </a:extLst>
          </p:cNvPr>
          <p:cNvSpPr>
            <a:spLocks noGrp="1"/>
          </p:cNvSpPr>
          <p:nvPr>
            <p:ph idx="1"/>
          </p:nvPr>
        </p:nvSpPr>
        <p:spPr>
          <a:xfrm>
            <a:off x="420624" y="1354978"/>
            <a:ext cx="10538011" cy="4677030"/>
          </a:xfrm>
        </p:spPr>
        <p:txBody>
          <a:bodyPr vert="horz" lIns="91440" tIns="45720" rIns="91440" bIns="45720" rtlCol="0" anchor="t">
            <a:normAutofit/>
          </a:bodyPr>
          <a:lstStyle/>
          <a:p>
            <a:pPr>
              <a:buFont typeface="Wingdings" panose="05020102010507070707" pitchFamily="18" charset="2"/>
              <a:buChar char="Ø"/>
            </a:pPr>
            <a:r>
              <a:rPr lang="en-US" sz="1800">
                <a:ea typeface="+mn-lt"/>
                <a:cs typeface="+mn-lt"/>
              </a:rPr>
              <a:t>The analysis provides a comprehensive view of the performance and customer preferences across 8,368 restaurants in Downtown, Rural, and Suburban areas. </a:t>
            </a:r>
            <a:endParaRPr lang="en-US"/>
          </a:p>
          <a:p>
            <a:pPr>
              <a:buFont typeface="Wingdings" panose="05020102010507070707" pitchFamily="18" charset="2"/>
              <a:buChar char="Ø"/>
            </a:pPr>
            <a:r>
              <a:rPr lang="en-US" sz="1800">
                <a:ea typeface="+mn-lt"/>
                <a:cs typeface="+mn-lt"/>
              </a:rPr>
              <a:t>Restaurant 4324 in Downtown emerged as the most revenue-generating establishment. Overall, 3,566 restaurants performed above average. Downtown was the highest revenue-generating area, bringing in $2,445 million. Among the cuisines, Japanese cuisine led with $1,260 million in revenue, while Mexican cuisine generated the least revenue of $596 million.</a:t>
            </a:r>
            <a:endParaRPr lang="en-US" sz="1800"/>
          </a:p>
          <a:p>
            <a:pPr>
              <a:buFont typeface="Wingdings" panose="05020102010507070707" pitchFamily="18" charset="2"/>
              <a:buChar char="Ø"/>
            </a:pPr>
            <a:r>
              <a:rPr lang="en-US" sz="1800"/>
              <a:t>We found out that the factors that influence the revenue are location, cuisine type, average rating, seating capacity, meal price, number of social media followers and marketing budget. All the factors are directly proportional to revenue of restaurant.</a:t>
            </a:r>
          </a:p>
          <a:p>
            <a:pPr>
              <a:buFont typeface="Wingdings" panose="05020102010507070707" pitchFamily="18" charset="2"/>
              <a:buChar char="Ø"/>
            </a:pPr>
            <a:r>
              <a:rPr lang="en-US" sz="1800"/>
              <a:t>Most customers opted for </a:t>
            </a:r>
            <a:r>
              <a:rPr lang="en-US" sz="1800" err="1"/>
              <a:t>french</a:t>
            </a:r>
            <a:r>
              <a:rPr lang="en-US" sz="1800"/>
              <a:t> cuisine. Also the average rating , number of reviews and social media followers increased the popularity for </a:t>
            </a:r>
            <a:r>
              <a:rPr lang="en-US" sz="1800" err="1"/>
              <a:t>french</a:t>
            </a:r>
            <a:r>
              <a:rPr lang="en-US" sz="1800"/>
              <a:t> cuisine. Less customers opted for Japanese cuisine because of its high price.</a:t>
            </a:r>
          </a:p>
          <a:p>
            <a:pPr>
              <a:buFont typeface="Wingdings" panose="05020102010507070707" pitchFamily="18" charset="2"/>
              <a:buChar char="Ø"/>
            </a:pPr>
            <a:endParaRPr lang="en-US" sz="1800"/>
          </a:p>
          <a:p>
            <a:pPr>
              <a:buFont typeface="Wingdings" panose="05020102010507070707" pitchFamily="18" charset="2"/>
              <a:buChar char="Ø"/>
            </a:pPr>
            <a:endParaRPr lang="en-US" sz="1800"/>
          </a:p>
          <a:p>
            <a:pPr>
              <a:buFont typeface="Wingdings" panose="05020102010507070707" pitchFamily="18" charset="2"/>
              <a:buChar char="Ø"/>
            </a:pPr>
            <a:endParaRPr lang="en-US" sz="1800"/>
          </a:p>
          <a:p>
            <a:pPr>
              <a:buFont typeface="Wingdings" panose="05020102010507070707" pitchFamily="18" charset="2"/>
              <a:buChar char="Ø"/>
            </a:pPr>
            <a:endParaRPr lang="en-US" sz="1800"/>
          </a:p>
        </p:txBody>
      </p:sp>
      <p:sp>
        <p:nvSpPr>
          <p:cNvPr id="4" name="Date Placeholder 3">
            <a:extLst>
              <a:ext uri="{FF2B5EF4-FFF2-40B4-BE49-F238E27FC236}">
                <a16:creationId xmlns:a16="http://schemas.microsoft.com/office/drawing/2014/main" id="{7198F45B-02CD-5FC8-224B-C82FB5F5964A}"/>
              </a:ext>
            </a:extLst>
          </p:cNvPr>
          <p:cNvSpPr>
            <a:spLocks noGrp="1"/>
          </p:cNvSpPr>
          <p:nvPr>
            <p:ph type="dt" sz="half" idx="10"/>
          </p:nvPr>
        </p:nvSpPr>
        <p:spPr/>
        <p:txBody>
          <a:bodyPr/>
          <a:lstStyle/>
          <a:p>
            <a:fld id="{57997BA6-BEF8-495F-ACCD-8D19769E4FC6}" type="datetime2">
              <a:rPr lang="en-US" smtClean="0"/>
              <a:t>Friday, August 2, 2024</a:t>
            </a:fld>
            <a:endParaRPr lang="en-US"/>
          </a:p>
        </p:txBody>
      </p:sp>
      <p:sp>
        <p:nvSpPr>
          <p:cNvPr id="5" name="Footer Placeholder 4">
            <a:extLst>
              <a:ext uri="{FF2B5EF4-FFF2-40B4-BE49-F238E27FC236}">
                <a16:creationId xmlns:a16="http://schemas.microsoft.com/office/drawing/2014/main" id="{0926C370-FE62-C997-B2F2-F127BA3278C8}"/>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61EAC79B-6FF6-221C-D3FC-E8C1C1BCF639}"/>
              </a:ext>
            </a:extLst>
          </p:cNvPr>
          <p:cNvSpPr>
            <a:spLocks noGrp="1"/>
          </p:cNvSpPr>
          <p:nvPr>
            <p:ph type="sldNum" sz="quarter" idx="12"/>
          </p:nvPr>
        </p:nvSpPr>
        <p:spPr/>
        <p:txBody>
          <a:bodyPr/>
          <a:lstStyle/>
          <a:p>
            <a:fld id="{7BE69E03-4804-4553-A1EC-F089884EF50F}" type="slidenum">
              <a:rPr lang="en-US" smtClean="0"/>
              <a:t>8</a:t>
            </a:fld>
            <a:endParaRPr lang="en-US"/>
          </a:p>
        </p:txBody>
      </p:sp>
    </p:spTree>
    <p:extLst>
      <p:ext uri="{BB962C8B-B14F-4D97-AF65-F5344CB8AC3E}">
        <p14:creationId xmlns:p14="http://schemas.microsoft.com/office/powerpoint/2010/main" val="1835824160"/>
      </p:ext>
    </p:extLst>
  </p:cSld>
  <p:clrMapOvr>
    <a:masterClrMapping/>
  </p:clrMapOvr>
</p:sld>
</file>

<file path=ppt/theme/theme1.xml><?xml version="1.0" encoding="utf-8"?>
<a:theme xmlns:a="http://schemas.openxmlformats.org/drawingml/2006/main" name="OffsetVTI">
  <a:themeElements>
    <a:clrScheme name="Office">
      <a:dk1>
        <a:srgbClr val="000000"/>
      </a:dk1>
      <a:lt1>
        <a:srgbClr val="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Dante">
      <a:majorFont>
        <a:latin typeface="Georgia Pro"/>
        <a:ea typeface=""/>
        <a:cs typeface=""/>
      </a:majorFont>
      <a:minorFont>
        <a:latin typeface="Georgi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1289</Words>
  <Application>Microsoft Office PowerPoint</Application>
  <PresentationFormat>Widescreen</PresentationFormat>
  <Paragraphs>88</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Dante (Headings)2</vt:lpstr>
      <vt:lpstr>Georgia Pro</vt:lpstr>
      <vt:lpstr>Helvetica Neue Medium</vt:lpstr>
      <vt:lpstr>Wingdings</vt:lpstr>
      <vt:lpstr>Wingdings 2</vt:lpstr>
      <vt:lpstr>OffsetVTI</vt:lpstr>
      <vt:lpstr>SQL Project</vt:lpstr>
      <vt:lpstr>DATASET INFORMATION</vt:lpstr>
      <vt:lpstr>Objective</vt:lpstr>
      <vt:lpstr>SQL queries and findings</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Rajalakshmi U Nair</cp:lastModifiedBy>
  <cp:revision>9</cp:revision>
  <dcterms:created xsi:type="dcterms:W3CDTF">2024-07-08T09:29:46Z</dcterms:created>
  <dcterms:modified xsi:type="dcterms:W3CDTF">2024-08-02T06:22:15Z</dcterms:modified>
</cp:coreProperties>
</file>