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2" r:id="rId3"/>
    <p:sldId id="257" r:id="rId4"/>
    <p:sldId id="261" r:id="rId5"/>
    <p:sldId id="259" r:id="rId6"/>
    <p:sldId id="258" r:id="rId7"/>
    <p:sldId id="263" r:id="rId8"/>
    <p:sldId id="264" r:id="rId9"/>
    <p:sldId id="265" r:id="rId10"/>
    <p:sldId id="266"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11" autoAdjust="0"/>
  </p:normalViewPr>
  <p:slideViewPr>
    <p:cSldViewPr snapToGrid="0">
      <p:cViewPr varScale="1">
        <p:scale>
          <a:sx n="51" d="100"/>
          <a:sy n="51" d="100"/>
        </p:scale>
        <p:origin x="7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2E404-343E-4A5E-A754-1B7CAA1D7BDF}" type="datetimeFigureOut">
              <a:rPr lang="en-ZA" smtClean="0"/>
              <a:t>2023-02-07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6842D-B328-4E22-BADB-DD50E8FB8A50}" type="slidenum">
              <a:rPr lang="en-ZA" smtClean="0"/>
              <a:t>‹#›</a:t>
            </a:fld>
            <a:endParaRPr lang="en-ZA"/>
          </a:p>
        </p:txBody>
      </p:sp>
    </p:spTree>
    <p:extLst>
      <p:ext uri="{BB962C8B-B14F-4D97-AF65-F5344CB8AC3E}">
        <p14:creationId xmlns:p14="http://schemas.microsoft.com/office/powerpoint/2010/main" val="340019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bout.gitlab.com/topics/agile-deliver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321"/>
                </a:solidFill>
                <a:effectLst/>
                <a:latin typeface="Inter"/>
              </a:rPr>
              <a:t>DevOps combines development and operations to increase the efficiency, speed, and security of software development and delivery compared to traditional processes. A more nimble software development lifecycle results in a competitive advantage for businesses and their customers.</a:t>
            </a:r>
          </a:p>
          <a:p>
            <a:pPr algn="l"/>
            <a:r>
              <a:rPr lang="en-US" b="0" i="0" dirty="0">
                <a:solidFill>
                  <a:srgbClr val="171321"/>
                </a:solidFill>
                <a:effectLst/>
                <a:latin typeface="Inter"/>
              </a:rPr>
              <a:t>DevOps can be best explained as people working together to conceive, build and deliver secure software at top speed. DevOps practices enable software development (dev) and operations (ops) teams to accelerate delivery through automation, collaboration, fast feedback, and iterative improvement.</a:t>
            </a:r>
          </a:p>
          <a:p>
            <a:pPr algn="l"/>
            <a:r>
              <a:rPr lang="en-US" b="0" i="0" dirty="0">
                <a:solidFill>
                  <a:srgbClr val="171321"/>
                </a:solidFill>
                <a:effectLst/>
                <a:latin typeface="Inter"/>
              </a:rPr>
              <a:t>Stemming from an </a:t>
            </a:r>
            <a:r>
              <a:rPr lang="en-US" b="0" i="0" u="none" strike="noStrike" dirty="0">
                <a:solidFill>
                  <a:srgbClr val="7759C2"/>
                </a:solidFill>
                <a:effectLst/>
                <a:latin typeface="Inter"/>
                <a:hlinkClick r:id="rId3"/>
              </a:rPr>
              <a:t>Agile approach</a:t>
            </a:r>
            <a:r>
              <a:rPr lang="en-US" b="0" i="0" dirty="0">
                <a:solidFill>
                  <a:srgbClr val="171321"/>
                </a:solidFill>
                <a:effectLst/>
                <a:latin typeface="Inter"/>
              </a:rPr>
              <a:t> to software development, a DevOps process expands on the cross-functional approach of building and shipping applications in a faster and more iterative manner. In adopting a DevOps development process, you are making a decision to improve the flow and value delivery of your application by encouraging a more collaborative environment at all stages of the development cycle.</a:t>
            </a:r>
          </a:p>
          <a:p>
            <a:pPr algn="l"/>
            <a:r>
              <a:rPr lang="en-US" b="0" i="0" dirty="0">
                <a:solidFill>
                  <a:srgbClr val="171321"/>
                </a:solidFill>
                <a:effectLst/>
                <a:latin typeface="Inter"/>
              </a:rPr>
              <a:t>DevOps represents a change in mindset for IT culture. In building on top of Agile, lean practices, and systems theory, DevOps focuses on incremental development and rapid delivery of software. Success relies on the ability to create a culture of accountability, improved collaboration, empathy, and joint responsibility for business outcomes.</a:t>
            </a:r>
          </a:p>
          <a:p>
            <a:endParaRPr lang="en-ZA" dirty="0"/>
          </a:p>
        </p:txBody>
      </p:sp>
      <p:sp>
        <p:nvSpPr>
          <p:cNvPr id="4" name="Slide Number Placeholder 3"/>
          <p:cNvSpPr>
            <a:spLocks noGrp="1"/>
          </p:cNvSpPr>
          <p:nvPr>
            <p:ph type="sldNum" sz="quarter" idx="5"/>
          </p:nvPr>
        </p:nvSpPr>
        <p:spPr/>
        <p:txBody>
          <a:bodyPr/>
          <a:lstStyle/>
          <a:p>
            <a:fld id="{2EC6842D-B328-4E22-BADB-DD50E8FB8A50}" type="slidenum">
              <a:rPr lang="en-ZA" smtClean="0"/>
              <a:t>3</a:t>
            </a:fld>
            <a:endParaRPr lang="en-ZA"/>
          </a:p>
        </p:txBody>
      </p:sp>
    </p:spTree>
    <p:extLst>
      <p:ext uri="{BB962C8B-B14F-4D97-AF65-F5344CB8AC3E}">
        <p14:creationId xmlns:p14="http://schemas.microsoft.com/office/powerpoint/2010/main" val="368809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does mean Performance Testing is excluded from testing the software no, it means it can be automated for part of the verification process for automated delivery of the software. Performance testing could save you a lot of money on infrastructure in the cloud, even though you have scaling </a:t>
            </a:r>
            <a:r>
              <a:rPr lang="en-ZA" dirty="0" err="1"/>
              <a:t>infastructure</a:t>
            </a:r>
            <a:r>
              <a:rPr lang="en-ZA" dirty="0"/>
              <a:t>, you still need to know how your application under test is performing, that where performance testing comes into play </a:t>
            </a:r>
          </a:p>
        </p:txBody>
      </p:sp>
      <p:sp>
        <p:nvSpPr>
          <p:cNvPr id="4" name="Slide Number Placeholder 3"/>
          <p:cNvSpPr>
            <a:spLocks noGrp="1"/>
          </p:cNvSpPr>
          <p:nvPr>
            <p:ph type="sldNum" sz="quarter" idx="5"/>
          </p:nvPr>
        </p:nvSpPr>
        <p:spPr/>
        <p:txBody>
          <a:bodyPr/>
          <a:lstStyle/>
          <a:p>
            <a:fld id="{2EC6842D-B328-4E22-BADB-DD50E8FB8A50}" type="slidenum">
              <a:rPr lang="en-ZA" smtClean="0"/>
              <a:t>4</a:t>
            </a:fld>
            <a:endParaRPr lang="en-ZA"/>
          </a:p>
        </p:txBody>
      </p:sp>
    </p:spTree>
    <p:extLst>
      <p:ext uri="{BB962C8B-B14F-4D97-AF65-F5344CB8AC3E}">
        <p14:creationId xmlns:p14="http://schemas.microsoft.com/office/powerpoint/2010/main" val="406531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Using </a:t>
            </a:r>
            <a:r>
              <a:rPr lang="en-ZA" dirty="0" err="1"/>
              <a:t>IaC</a:t>
            </a:r>
            <a:r>
              <a:rPr lang="en-ZA" dirty="0"/>
              <a:t> (Infrastructure as Code) with create an environment to execute performance test, we two pipelines, one to create the docker container and add it to the </a:t>
            </a:r>
            <a:r>
              <a:rPr lang="en-ZA" dirty="0" err="1"/>
              <a:t>acr</a:t>
            </a:r>
            <a:r>
              <a:rPr lang="en-ZA" dirty="0"/>
              <a:t> and other to </a:t>
            </a:r>
            <a:r>
              <a:rPr lang="en-US" dirty="0"/>
              <a:t>SETUP</a:t>
            </a:r>
            <a:r>
              <a:rPr lang="en-US" b="0" i="0" dirty="0">
                <a:solidFill>
                  <a:srgbClr val="24292F"/>
                </a:solidFill>
                <a:effectLst/>
                <a:latin typeface="-apple-system"/>
              </a:rPr>
              <a:t>, </a:t>
            </a:r>
            <a:r>
              <a:rPr lang="en-US" dirty="0"/>
              <a:t>TEST</a:t>
            </a:r>
            <a:r>
              <a:rPr lang="en-US" b="0" i="0" dirty="0">
                <a:solidFill>
                  <a:srgbClr val="24292F"/>
                </a:solidFill>
                <a:effectLst/>
                <a:latin typeface="-apple-system"/>
              </a:rPr>
              <a:t>, </a:t>
            </a:r>
            <a:r>
              <a:rPr lang="en-US" dirty="0"/>
              <a:t>RESULTS</a:t>
            </a:r>
            <a:r>
              <a:rPr lang="en-US" b="0" i="0" dirty="0">
                <a:solidFill>
                  <a:srgbClr val="24292F"/>
                </a:solidFill>
                <a:effectLst/>
                <a:latin typeface="-apple-system"/>
              </a:rPr>
              <a:t> and </a:t>
            </a:r>
            <a:r>
              <a:rPr lang="en-US" dirty="0"/>
              <a:t>TEARDOWN</a:t>
            </a:r>
            <a:r>
              <a:rPr lang="en-US" b="0" i="0" dirty="0">
                <a:solidFill>
                  <a:srgbClr val="24292F"/>
                </a:solidFill>
                <a:effectLst/>
                <a:latin typeface="-apple-system"/>
              </a:rPr>
              <a:t> env </a:t>
            </a:r>
            <a:endParaRPr lang="en-ZA" dirty="0"/>
          </a:p>
        </p:txBody>
      </p:sp>
      <p:sp>
        <p:nvSpPr>
          <p:cNvPr id="4" name="Slide Number Placeholder 3"/>
          <p:cNvSpPr>
            <a:spLocks noGrp="1"/>
          </p:cNvSpPr>
          <p:nvPr>
            <p:ph type="sldNum" sz="quarter" idx="5"/>
          </p:nvPr>
        </p:nvSpPr>
        <p:spPr/>
        <p:txBody>
          <a:bodyPr/>
          <a:lstStyle/>
          <a:p>
            <a:fld id="{2EC6842D-B328-4E22-BADB-DD50E8FB8A50}" type="slidenum">
              <a:rPr lang="en-ZA" smtClean="0"/>
              <a:t>6</a:t>
            </a:fld>
            <a:endParaRPr lang="en-ZA"/>
          </a:p>
        </p:txBody>
      </p:sp>
    </p:spTree>
    <p:extLst>
      <p:ext uri="{BB962C8B-B14F-4D97-AF65-F5344CB8AC3E}">
        <p14:creationId xmlns:p14="http://schemas.microsoft.com/office/powerpoint/2010/main" val="3866417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1587-55CA-CF32-A5B8-EA27D47A6814}"/>
              </a:ext>
            </a:extLst>
          </p:cNvPr>
          <p:cNvSpPr>
            <a:spLocks noGrp="1"/>
          </p:cNvSpPr>
          <p:nvPr>
            <p:ph type="ctrTitle"/>
          </p:nvPr>
        </p:nvSpPr>
        <p:spPr/>
        <p:txBody>
          <a:bodyPr/>
          <a:lstStyle/>
          <a:p>
            <a:r>
              <a:rPr lang="en-ZA" dirty="0"/>
              <a:t>Loading testing with </a:t>
            </a:r>
            <a:r>
              <a:rPr lang="en-ZA" dirty="0" err="1"/>
              <a:t>aci</a:t>
            </a:r>
            <a:endParaRPr lang="en-ZA" dirty="0"/>
          </a:p>
        </p:txBody>
      </p:sp>
      <p:sp>
        <p:nvSpPr>
          <p:cNvPr id="3" name="Subtitle 2">
            <a:extLst>
              <a:ext uri="{FF2B5EF4-FFF2-40B4-BE49-F238E27FC236}">
                <a16:creationId xmlns:a16="http://schemas.microsoft.com/office/drawing/2014/main" id="{F7D621A8-919F-F697-BCFD-1F4D1CE970D8}"/>
              </a:ext>
            </a:extLst>
          </p:cNvPr>
          <p:cNvSpPr>
            <a:spLocks noGrp="1"/>
          </p:cNvSpPr>
          <p:nvPr>
            <p:ph type="subTitle" idx="1"/>
          </p:nvPr>
        </p:nvSpPr>
        <p:spPr/>
        <p:txBody>
          <a:bodyPr/>
          <a:lstStyle/>
          <a:p>
            <a:r>
              <a:rPr lang="en-ZA" dirty="0" err="1"/>
              <a:t>Jmeter</a:t>
            </a:r>
            <a:r>
              <a:rPr lang="en-ZA" dirty="0"/>
              <a:t> performance testing </a:t>
            </a:r>
          </a:p>
        </p:txBody>
      </p:sp>
    </p:spTree>
    <p:extLst>
      <p:ext uri="{BB962C8B-B14F-4D97-AF65-F5344CB8AC3E}">
        <p14:creationId xmlns:p14="http://schemas.microsoft.com/office/powerpoint/2010/main" val="307451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00E7-1CE5-53C8-2638-00E10F354458}"/>
              </a:ext>
            </a:extLst>
          </p:cNvPr>
          <p:cNvSpPr>
            <a:spLocks noGrp="1"/>
          </p:cNvSpPr>
          <p:nvPr>
            <p:ph type="title"/>
          </p:nvPr>
        </p:nvSpPr>
        <p:spPr/>
        <p:txBody>
          <a:bodyPr/>
          <a:lstStyle/>
          <a:p>
            <a:r>
              <a:rPr lang="en-ZA" dirty="0"/>
              <a:t>TEARDOWN</a:t>
            </a:r>
          </a:p>
        </p:txBody>
      </p:sp>
      <p:sp>
        <p:nvSpPr>
          <p:cNvPr id="3" name="Content Placeholder 2">
            <a:extLst>
              <a:ext uri="{FF2B5EF4-FFF2-40B4-BE49-F238E27FC236}">
                <a16:creationId xmlns:a16="http://schemas.microsoft.com/office/drawing/2014/main" id="{3E250ED5-25D5-C902-5986-9F1A7A4AD24E}"/>
              </a:ext>
            </a:extLst>
          </p:cNvPr>
          <p:cNvSpPr>
            <a:spLocks noGrp="1"/>
          </p:cNvSpPr>
          <p:nvPr>
            <p:ph idx="1"/>
          </p:nvPr>
        </p:nvSpPr>
        <p:spPr/>
        <p:txBody>
          <a:bodyPr/>
          <a:lstStyle/>
          <a:p>
            <a:r>
              <a:rPr lang="en-US" dirty="0"/>
              <a:t>Destroy all ephemeral infrastructure with Terraform</a:t>
            </a:r>
          </a:p>
          <a:p>
            <a:endParaRPr lang="en-ZA" dirty="0"/>
          </a:p>
        </p:txBody>
      </p:sp>
    </p:spTree>
    <p:extLst>
      <p:ext uri="{BB962C8B-B14F-4D97-AF65-F5344CB8AC3E}">
        <p14:creationId xmlns:p14="http://schemas.microsoft.com/office/powerpoint/2010/main" val="297543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54EA-7F18-78F4-0DA3-FEF57802A2D3}"/>
              </a:ext>
            </a:extLst>
          </p:cNvPr>
          <p:cNvSpPr>
            <a:spLocks noGrp="1"/>
          </p:cNvSpPr>
          <p:nvPr>
            <p:ph type="title"/>
          </p:nvPr>
        </p:nvSpPr>
        <p:spPr/>
        <p:txBody>
          <a:bodyPr/>
          <a:lstStyle/>
          <a:p>
            <a:r>
              <a:rPr lang="en-ZA" dirty="0"/>
              <a:t>Terraform incudes</a:t>
            </a:r>
          </a:p>
        </p:txBody>
      </p:sp>
      <p:sp>
        <p:nvSpPr>
          <p:cNvPr id="3" name="Content Placeholder 2">
            <a:extLst>
              <a:ext uri="{FF2B5EF4-FFF2-40B4-BE49-F238E27FC236}">
                <a16:creationId xmlns:a16="http://schemas.microsoft.com/office/drawing/2014/main" id="{CF1FA8E1-DAAE-4319-0C62-3F37FB88B443}"/>
              </a:ext>
            </a:extLst>
          </p:cNvPr>
          <p:cNvSpPr>
            <a:spLocks noGrp="1"/>
          </p:cNvSpPr>
          <p:nvPr>
            <p:ph idx="1"/>
          </p:nvPr>
        </p:nvSpPr>
        <p:spPr/>
        <p:txBody>
          <a:bodyPr/>
          <a:lstStyle/>
          <a:p>
            <a:r>
              <a:rPr lang="en-US" dirty="0"/>
              <a:t>Resource Group</a:t>
            </a:r>
          </a:p>
          <a:p>
            <a:r>
              <a:rPr lang="en-US" dirty="0"/>
              <a:t>Virtual Network (</a:t>
            </a:r>
            <a:r>
              <a:rPr lang="en-US" dirty="0" err="1"/>
              <a:t>VNet</a:t>
            </a:r>
            <a:r>
              <a:rPr lang="en-US" dirty="0"/>
              <a:t>)</a:t>
            </a:r>
          </a:p>
          <a:p>
            <a:r>
              <a:rPr lang="en-US" dirty="0"/>
              <a:t>Storage Account File Share</a:t>
            </a:r>
          </a:p>
          <a:p>
            <a:r>
              <a:rPr lang="en-US" dirty="0"/>
              <a:t>1 JMeter controller on ACI</a:t>
            </a:r>
          </a:p>
          <a:p>
            <a:r>
              <a:rPr lang="en-US" dirty="0"/>
              <a:t>N JMeter workers on ACI</a:t>
            </a:r>
            <a:endParaRPr lang="en-ZA" dirty="0"/>
          </a:p>
        </p:txBody>
      </p:sp>
    </p:spTree>
    <p:extLst>
      <p:ext uri="{BB962C8B-B14F-4D97-AF65-F5344CB8AC3E}">
        <p14:creationId xmlns:p14="http://schemas.microsoft.com/office/powerpoint/2010/main" val="36699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450A-288E-196A-2E0D-0826D6B330AD}"/>
              </a:ext>
            </a:extLst>
          </p:cNvPr>
          <p:cNvSpPr>
            <a:spLocks noGrp="1"/>
          </p:cNvSpPr>
          <p:nvPr>
            <p:ph type="title"/>
          </p:nvPr>
        </p:nvSpPr>
        <p:spPr/>
        <p:txBody>
          <a:bodyPr/>
          <a:lstStyle/>
          <a:p>
            <a:r>
              <a:rPr lang="en-ZA" dirty="0"/>
              <a:t>Demo</a:t>
            </a:r>
          </a:p>
        </p:txBody>
      </p:sp>
      <p:sp>
        <p:nvSpPr>
          <p:cNvPr id="3" name="Content Placeholder 2">
            <a:extLst>
              <a:ext uri="{FF2B5EF4-FFF2-40B4-BE49-F238E27FC236}">
                <a16:creationId xmlns:a16="http://schemas.microsoft.com/office/drawing/2014/main" id="{2AF11F8B-2F83-00AC-F251-00EC8AC5675A}"/>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341948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EAA1-AEC0-3012-7434-A475B513B6F7}"/>
              </a:ext>
            </a:extLst>
          </p:cNvPr>
          <p:cNvSpPr>
            <a:spLocks noGrp="1"/>
          </p:cNvSpPr>
          <p:nvPr>
            <p:ph type="title"/>
          </p:nvPr>
        </p:nvSpPr>
        <p:spPr/>
        <p:txBody>
          <a:bodyPr/>
          <a:lstStyle/>
          <a:p>
            <a:r>
              <a:rPr lang="en-ZA" dirty="0"/>
              <a:t>ABOUT ME </a:t>
            </a:r>
          </a:p>
        </p:txBody>
      </p:sp>
      <p:sp>
        <p:nvSpPr>
          <p:cNvPr id="3" name="Content Placeholder 2">
            <a:extLst>
              <a:ext uri="{FF2B5EF4-FFF2-40B4-BE49-F238E27FC236}">
                <a16:creationId xmlns:a16="http://schemas.microsoft.com/office/drawing/2014/main" id="{FDAEDB4C-CB63-68F7-C21A-31B7E0F2249B}"/>
              </a:ext>
            </a:extLst>
          </p:cNvPr>
          <p:cNvSpPr>
            <a:spLocks noGrp="1"/>
          </p:cNvSpPr>
          <p:nvPr>
            <p:ph idx="1"/>
          </p:nvPr>
        </p:nvSpPr>
        <p:spPr/>
        <p:txBody>
          <a:bodyPr/>
          <a:lstStyle/>
          <a:p>
            <a:r>
              <a:rPr lang="en-ZA" dirty="0"/>
              <a:t>&lt;name: Radhika Pather&gt;</a:t>
            </a:r>
          </a:p>
          <a:p>
            <a:r>
              <a:rPr lang="en-ZA" dirty="0"/>
              <a:t>&lt;</a:t>
            </a:r>
            <a:r>
              <a:rPr lang="en-ZA" dirty="0" err="1"/>
              <a:t>Im</a:t>
            </a:r>
            <a:r>
              <a:rPr lang="en-ZA" dirty="0"/>
              <a:t> a DevOps </a:t>
            </a:r>
            <a:r>
              <a:rPr lang="en-ZA" dirty="0" err="1"/>
              <a:t>Specailist</a:t>
            </a:r>
            <a:r>
              <a:rPr lang="en-ZA" dirty="0"/>
              <a:t>&gt; </a:t>
            </a:r>
          </a:p>
          <a:p>
            <a:r>
              <a:rPr lang="en-ZA" dirty="0"/>
              <a:t>&lt;My hobbies include hiking, swimming, F1 racing&gt;</a:t>
            </a:r>
          </a:p>
          <a:p>
            <a:r>
              <a:rPr lang="en-ZA" dirty="0"/>
              <a:t>Twitter handle:</a:t>
            </a:r>
          </a:p>
          <a:p>
            <a:endParaRPr lang="en-ZA" dirty="0"/>
          </a:p>
          <a:p>
            <a:endParaRPr lang="en-ZA" dirty="0"/>
          </a:p>
        </p:txBody>
      </p:sp>
    </p:spTree>
    <p:extLst>
      <p:ext uri="{BB962C8B-B14F-4D97-AF65-F5344CB8AC3E}">
        <p14:creationId xmlns:p14="http://schemas.microsoft.com/office/powerpoint/2010/main" val="399100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AF2E-1C4E-C55D-6063-8330950E2074}"/>
              </a:ext>
            </a:extLst>
          </p:cNvPr>
          <p:cNvSpPr>
            <a:spLocks noGrp="1"/>
          </p:cNvSpPr>
          <p:nvPr>
            <p:ph type="title"/>
          </p:nvPr>
        </p:nvSpPr>
        <p:spPr/>
        <p:txBody>
          <a:bodyPr/>
          <a:lstStyle/>
          <a:p>
            <a:r>
              <a:rPr lang="en-ZA" dirty="0"/>
              <a:t>What is DevOps ?</a:t>
            </a:r>
          </a:p>
        </p:txBody>
      </p:sp>
      <p:pic>
        <p:nvPicPr>
          <p:cNvPr id="2050" name="Picture 2" descr="DevOps: What You Need To Know">
            <a:extLst>
              <a:ext uri="{FF2B5EF4-FFF2-40B4-BE49-F238E27FC236}">
                <a16:creationId xmlns:a16="http://schemas.microsoft.com/office/drawing/2014/main" id="{9FEAF113-C7EF-1A6A-A090-70D570222F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1645" y="2097088"/>
            <a:ext cx="6980261" cy="392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B88-5512-B9CD-49E6-2EA5CB97DB2B}"/>
              </a:ext>
            </a:extLst>
          </p:cNvPr>
          <p:cNvSpPr>
            <a:spLocks noGrp="1"/>
          </p:cNvSpPr>
          <p:nvPr>
            <p:ph type="title"/>
          </p:nvPr>
        </p:nvSpPr>
        <p:spPr/>
        <p:txBody>
          <a:bodyPr/>
          <a:lstStyle/>
          <a:p>
            <a:r>
              <a:rPr lang="en-ZA" dirty="0"/>
              <a:t>Do I, STILL CARE ???? </a:t>
            </a:r>
          </a:p>
        </p:txBody>
      </p:sp>
      <p:pic>
        <p:nvPicPr>
          <p:cNvPr id="4098" name="Picture 2" descr="Performance Testing: The Unexpected Missing Link in DevOps - DevOps.com">
            <a:extLst>
              <a:ext uri="{FF2B5EF4-FFF2-40B4-BE49-F238E27FC236}">
                <a16:creationId xmlns:a16="http://schemas.microsoft.com/office/drawing/2014/main" id="{7826599A-5B0C-9849-15CE-67023D34A8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27288" y="2448719"/>
            <a:ext cx="7334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3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6F02-F91C-AFE3-F67E-19F686B2A060}"/>
              </a:ext>
            </a:extLst>
          </p:cNvPr>
          <p:cNvSpPr>
            <a:spLocks noGrp="1"/>
          </p:cNvSpPr>
          <p:nvPr>
            <p:ph type="title"/>
          </p:nvPr>
        </p:nvSpPr>
        <p:spPr/>
        <p:txBody>
          <a:bodyPr/>
          <a:lstStyle/>
          <a:p>
            <a:r>
              <a:rPr lang="en-ZA" dirty="0"/>
              <a:t>REPO</a:t>
            </a:r>
          </a:p>
        </p:txBody>
      </p:sp>
      <p:sp>
        <p:nvSpPr>
          <p:cNvPr id="3" name="Content Placeholder 2">
            <a:extLst>
              <a:ext uri="{FF2B5EF4-FFF2-40B4-BE49-F238E27FC236}">
                <a16:creationId xmlns:a16="http://schemas.microsoft.com/office/drawing/2014/main" id="{90DEB22D-0DAE-0DB7-ACE5-FDE4BDA43785}"/>
              </a:ext>
            </a:extLst>
          </p:cNvPr>
          <p:cNvSpPr>
            <a:spLocks noGrp="1"/>
          </p:cNvSpPr>
          <p:nvPr>
            <p:ph idx="1"/>
          </p:nvPr>
        </p:nvSpPr>
        <p:spPr/>
        <p:txBody>
          <a:bodyPr/>
          <a:lstStyle/>
          <a:p>
            <a:r>
              <a:rPr lang="en-ZA" dirty="0"/>
              <a:t>Terraform</a:t>
            </a:r>
          </a:p>
          <a:p>
            <a:r>
              <a:rPr lang="en-ZA" dirty="0"/>
              <a:t>Docker</a:t>
            </a:r>
          </a:p>
          <a:p>
            <a:r>
              <a:rPr lang="en-ZA" dirty="0"/>
              <a:t>ACI</a:t>
            </a:r>
          </a:p>
          <a:p>
            <a:r>
              <a:rPr lang="en-ZA" dirty="0"/>
              <a:t>Azure Container Registry</a:t>
            </a:r>
          </a:p>
          <a:p>
            <a:r>
              <a:rPr lang="en-ZA" dirty="0"/>
              <a:t>Virtual Networks</a:t>
            </a:r>
          </a:p>
        </p:txBody>
      </p:sp>
    </p:spTree>
    <p:extLst>
      <p:ext uri="{BB962C8B-B14F-4D97-AF65-F5344CB8AC3E}">
        <p14:creationId xmlns:p14="http://schemas.microsoft.com/office/powerpoint/2010/main" val="67205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6FF4-6793-06D1-1D40-D24A0D475466}"/>
              </a:ext>
            </a:extLst>
          </p:cNvPr>
          <p:cNvSpPr>
            <a:spLocks noGrp="1"/>
          </p:cNvSpPr>
          <p:nvPr>
            <p:ph type="title"/>
          </p:nvPr>
        </p:nvSpPr>
        <p:spPr/>
        <p:txBody>
          <a:bodyPr/>
          <a:lstStyle/>
          <a:p>
            <a:r>
              <a:rPr lang="en-ZA" dirty="0"/>
              <a:t>Architecture </a:t>
            </a:r>
          </a:p>
        </p:txBody>
      </p:sp>
      <p:pic>
        <p:nvPicPr>
          <p:cNvPr id="4" name="Picture 2" descr="Architecture">
            <a:extLst>
              <a:ext uri="{FF2B5EF4-FFF2-40B4-BE49-F238E27FC236}">
                <a16:creationId xmlns:a16="http://schemas.microsoft.com/office/drawing/2014/main" id="{A4F420D0-EB99-AC97-6EE7-5D4BAEA5F1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8447" y="2005622"/>
            <a:ext cx="8749509" cy="406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265B-CA94-91F5-084B-A3D1E6F14E43}"/>
              </a:ext>
            </a:extLst>
          </p:cNvPr>
          <p:cNvSpPr>
            <a:spLocks noGrp="1"/>
          </p:cNvSpPr>
          <p:nvPr>
            <p:ph type="title"/>
          </p:nvPr>
        </p:nvSpPr>
        <p:spPr/>
        <p:txBody>
          <a:bodyPr/>
          <a:lstStyle/>
          <a:p>
            <a:r>
              <a:rPr lang="en-ZA" dirty="0"/>
              <a:t>SETUP</a:t>
            </a:r>
          </a:p>
        </p:txBody>
      </p:sp>
      <p:sp>
        <p:nvSpPr>
          <p:cNvPr id="3" name="Content Placeholder 2">
            <a:extLst>
              <a:ext uri="{FF2B5EF4-FFF2-40B4-BE49-F238E27FC236}">
                <a16:creationId xmlns:a16="http://schemas.microsoft.com/office/drawing/2014/main" id="{490F2D21-090A-D6A7-C530-23B26BD111B0}"/>
              </a:ext>
            </a:extLst>
          </p:cNvPr>
          <p:cNvSpPr>
            <a:spLocks noGrp="1"/>
          </p:cNvSpPr>
          <p:nvPr>
            <p:ph idx="1"/>
          </p:nvPr>
        </p:nvSpPr>
        <p:spPr/>
        <p:txBody>
          <a:bodyPr/>
          <a:lstStyle/>
          <a:p>
            <a:r>
              <a:rPr lang="en-US" dirty="0"/>
              <a:t>Check if the JMeter Docker image exists</a:t>
            </a:r>
          </a:p>
          <a:p>
            <a:r>
              <a:rPr lang="en-US" dirty="0"/>
              <a:t>Validate the JMX file that contains the JMeter test definition</a:t>
            </a:r>
          </a:p>
          <a:p>
            <a:r>
              <a:rPr lang="en-US" dirty="0"/>
              <a:t>Upload JMeter JMX file to Azure Storage Account File Share</a:t>
            </a:r>
          </a:p>
          <a:p>
            <a:r>
              <a:rPr lang="en-US" dirty="0"/>
              <a:t>Provision the infrastructure with Terraform</a:t>
            </a:r>
            <a:endParaRPr lang="en-ZA" dirty="0"/>
          </a:p>
        </p:txBody>
      </p:sp>
    </p:spTree>
    <p:extLst>
      <p:ext uri="{BB962C8B-B14F-4D97-AF65-F5344CB8AC3E}">
        <p14:creationId xmlns:p14="http://schemas.microsoft.com/office/powerpoint/2010/main" val="26353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71A7-F31D-527E-1F3A-76F1969CF9C4}"/>
              </a:ext>
            </a:extLst>
          </p:cNvPr>
          <p:cNvSpPr>
            <a:spLocks noGrp="1"/>
          </p:cNvSpPr>
          <p:nvPr>
            <p:ph type="title"/>
          </p:nvPr>
        </p:nvSpPr>
        <p:spPr/>
        <p:txBody>
          <a:bodyPr/>
          <a:lstStyle/>
          <a:p>
            <a:r>
              <a:rPr lang="en-ZA" dirty="0" err="1"/>
              <a:t>tEST</a:t>
            </a:r>
            <a:endParaRPr lang="en-ZA" dirty="0"/>
          </a:p>
        </p:txBody>
      </p:sp>
      <p:sp>
        <p:nvSpPr>
          <p:cNvPr id="3" name="Content Placeholder 2">
            <a:extLst>
              <a:ext uri="{FF2B5EF4-FFF2-40B4-BE49-F238E27FC236}">
                <a16:creationId xmlns:a16="http://schemas.microsoft.com/office/drawing/2014/main" id="{7DEE8961-B703-A104-362F-D42D203A785E}"/>
              </a:ext>
            </a:extLst>
          </p:cNvPr>
          <p:cNvSpPr>
            <a:spLocks noGrp="1"/>
          </p:cNvSpPr>
          <p:nvPr>
            <p:ph idx="1"/>
          </p:nvPr>
        </p:nvSpPr>
        <p:spPr/>
        <p:txBody>
          <a:bodyPr/>
          <a:lstStyle/>
          <a:p>
            <a:r>
              <a:rPr lang="en-US" dirty="0"/>
              <a:t>Run JMeter test execution and wait for completion</a:t>
            </a:r>
          </a:p>
          <a:p>
            <a:endParaRPr lang="en-ZA" dirty="0"/>
          </a:p>
        </p:txBody>
      </p:sp>
    </p:spTree>
    <p:extLst>
      <p:ext uri="{BB962C8B-B14F-4D97-AF65-F5344CB8AC3E}">
        <p14:creationId xmlns:p14="http://schemas.microsoft.com/office/powerpoint/2010/main" val="5313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0F6E-7A1F-9621-B0FE-AEE692161A57}"/>
              </a:ext>
            </a:extLst>
          </p:cNvPr>
          <p:cNvSpPr>
            <a:spLocks noGrp="1"/>
          </p:cNvSpPr>
          <p:nvPr>
            <p:ph type="title"/>
          </p:nvPr>
        </p:nvSpPr>
        <p:spPr/>
        <p:txBody>
          <a:bodyPr/>
          <a:lstStyle/>
          <a:p>
            <a:r>
              <a:rPr lang="en-ZA" dirty="0"/>
              <a:t>result</a:t>
            </a:r>
          </a:p>
        </p:txBody>
      </p:sp>
      <p:sp>
        <p:nvSpPr>
          <p:cNvPr id="3" name="Content Placeholder 2">
            <a:extLst>
              <a:ext uri="{FF2B5EF4-FFF2-40B4-BE49-F238E27FC236}">
                <a16:creationId xmlns:a16="http://schemas.microsoft.com/office/drawing/2014/main" id="{EEBCEAEE-D0BB-BA37-C357-921EE7C5A9D8}"/>
              </a:ext>
            </a:extLst>
          </p:cNvPr>
          <p:cNvSpPr>
            <a:spLocks noGrp="1"/>
          </p:cNvSpPr>
          <p:nvPr>
            <p:ph idx="1"/>
          </p:nvPr>
        </p:nvSpPr>
        <p:spPr/>
        <p:txBody>
          <a:bodyPr/>
          <a:lstStyle/>
          <a:p>
            <a:r>
              <a:rPr lang="en-ZA" dirty="0"/>
              <a:t>Show JMeter logs</a:t>
            </a:r>
          </a:p>
          <a:p>
            <a:r>
              <a:rPr lang="en-ZA" dirty="0"/>
              <a:t>Get JMeter artifacts (e.g. logs, dashboard)</a:t>
            </a:r>
          </a:p>
          <a:p>
            <a:r>
              <a:rPr lang="en-ZA" dirty="0"/>
              <a:t>Convert JMeter tests result (JTL format) to JUnit format</a:t>
            </a:r>
          </a:p>
          <a:p>
            <a:r>
              <a:rPr lang="en-ZA" dirty="0"/>
              <a:t>Publish JUnit test results to Azure Pipelines</a:t>
            </a:r>
          </a:p>
          <a:p>
            <a:r>
              <a:rPr lang="en-ZA" dirty="0"/>
              <a:t>Publish JMeter artifacts to Azure Pipelines</a:t>
            </a:r>
          </a:p>
        </p:txBody>
      </p:sp>
    </p:spTree>
    <p:extLst>
      <p:ext uri="{BB962C8B-B14F-4D97-AF65-F5344CB8AC3E}">
        <p14:creationId xmlns:p14="http://schemas.microsoft.com/office/powerpoint/2010/main" val="4269819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1096</TotalTime>
  <Words>504</Words>
  <Application>Microsoft Office PowerPoint</Application>
  <PresentationFormat>Widescreen</PresentationFormat>
  <Paragraphs>47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Inter</vt:lpstr>
      <vt:lpstr>Tw Cen MT</vt:lpstr>
      <vt:lpstr>Circuit</vt:lpstr>
      <vt:lpstr>Loading testing with aci</vt:lpstr>
      <vt:lpstr>ABOUT ME </vt:lpstr>
      <vt:lpstr>What is DevOps ?</vt:lpstr>
      <vt:lpstr>Do I, STILL CARE ???? </vt:lpstr>
      <vt:lpstr>REPO</vt:lpstr>
      <vt:lpstr>Architecture </vt:lpstr>
      <vt:lpstr>SETUP</vt:lpstr>
      <vt:lpstr>tEST</vt:lpstr>
      <vt:lpstr>result</vt:lpstr>
      <vt:lpstr>TEARDOWN</vt:lpstr>
      <vt:lpstr>Terraform incudes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Loading testing with aci</dc:title>
  <dc:creator>Radhika Pather</dc:creator>
  <cp:lastModifiedBy>Radhika Pather</cp:lastModifiedBy>
  <cp:revision>1</cp:revision>
  <dcterms:created xsi:type="dcterms:W3CDTF">2023-02-06T22:29:17Z</dcterms:created>
  <dcterms:modified xsi:type="dcterms:W3CDTF">2023-02-07T16:45:53Z</dcterms:modified>
</cp:coreProperties>
</file>