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8" d="100"/>
          <a:sy n="68" d="100"/>
        </p:scale>
        <p:origin x="96" y="21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23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990600" y="3290233"/>
            <a:ext cx="8610600" cy="1938992"/>
          </a:xfrm>
          <a:prstGeom prst="rect">
            <a:avLst/>
          </a:prstGeom>
          <a:noFill/>
        </p:spPr>
        <p:txBody>
          <a:bodyPr wrap="square" rtlCol="0">
            <a:spAutoFit/>
          </a:bodyPr>
          <a:lstStyle/>
          <a:p>
            <a:r>
              <a:rPr lang="en-US" sz="2400" dirty="0" smtClean="0"/>
              <a:t>STUDENT NAME: RADHIKA A</a:t>
            </a:r>
          </a:p>
          <a:p>
            <a:r>
              <a:rPr lang="en-US" sz="2400" dirty="0" smtClean="0"/>
              <a:t>REGISTER NO: 651DE56D2287E3BAA8C4002256F42006 ,312208745</a:t>
            </a:r>
          </a:p>
          <a:p>
            <a:r>
              <a:rPr lang="en-US" sz="2400" dirty="0" smtClean="0"/>
              <a:t>DEPARTMENT:B.COM [GENERAL]</a:t>
            </a:r>
          </a:p>
          <a:p>
            <a:r>
              <a:rPr lang="en-US" sz="2400" dirty="0" smtClean="0"/>
              <a:t>COLLEGE: MEENAKSHI COLLEGE FOR WOMEN</a:t>
            </a:r>
          </a:p>
          <a:p>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1447800" y="1103210"/>
            <a:ext cx="6096000" cy="5909310"/>
          </a:xfrm>
          <a:prstGeom prst="rect">
            <a:avLst/>
          </a:prstGeom>
        </p:spPr>
        <p:txBody>
          <a:bodyPr>
            <a:spAutoFit/>
          </a:bodyPr>
          <a:lstStyle/>
          <a:p>
            <a:r>
              <a:rPr lang="en-US" b="1" dirty="0"/>
              <a:t>Data Cleaning:</a:t>
            </a:r>
          </a:p>
          <a:p>
            <a:pPr>
              <a:buFont typeface="Arial" panose="020B0604020202020204" pitchFamily="34" charset="0"/>
              <a:buChar char="•"/>
            </a:pPr>
            <a:r>
              <a:rPr lang="en-US" b="1" dirty="0"/>
              <a:t>Handling Missing Values:</a:t>
            </a:r>
            <a:r>
              <a:rPr lang="en-US" dirty="0"/>
              <a:t> Address the missing gender data represented as "(blank)" by investigating if these can be classified based on other available information, or marked for follow-up.</a:t>
            </a:r>
          </a:p>
          <a:p>
            <a:pPr>
              <a:buFont typeface="Arial" panose="020B0604020202020204" pitchFamily="34" charset="0"/>
              <a:buChar char="•"/>
            </a:pPr>
            <a:r>
              <a:rPr lang="en-US" b="1" dirty="0"/>
              <a:t>Departmental "NULL" Entries:</a:t>
            </a:r>
            <a:r>
              <a:rPr lang="en-US" dirty="0"/>
              <a:t> Investigate and appropriately categorize employees listed under "NULL" to ensure accurate departmental classification.</a:t>
            </a:r>
          </a:p>
          <a:p>
            <a:r>
              <a:rPr lang="en-US" b="1" dirty="0"/>
              <a:t>2. Data Aggregation:</a:t>
            </a:r>
          </a:p>
          <a:p>
            <a:pPr>
              <a:buFont typeface="Arial" panose="020B0604020202020204" pitchFamily="34" charset="0"/>
              <a:buChar char="•"/>
            </a:pPr>
            <a:r>
              <a:rPr lang="en-US" b="1" dirty="0"/>
              <a:t>Group by Department and Gender:</a:t>
            </a:r>
            <a:r>
              <a:rPr lang="en-US" dirty="0"/>
              <a:t> Aggregate the data to calculate the total number of males, females, and unclassified gender employees within each department.</a:t>
            </a:r>
          </a:p>
          <a:p>
            <a:pPr>
              <a:buFont typeface="Arial" panose="020B0604020202020204" pitchFamily="34" charset="0"/>
              <a:buChar char="•"/>
            </a:pPr>
            <a:r>
              <a:rPr lang="en-US" b="1" dirty="0"/>
              <a:t>Calculate Percentages:</a:t>
            </a:r>
            <a:r>
              <a:rPr lang="en-US" dirty="0"/>
              <a:t> For each department, calculate the percentage representation of each gender to better visualize disparities.</a:t>
            </a:r>
          </a:p>
          <a:p>
            <a:r>
              <a:rPr lang="en-US" b="1" dirty="0"/>
              <a:t>3. Statistical Analysis:</a:t>
            </a:r>
          </a:p>
          <a:p>
            <a:pPr>
              <a:buFont typeface="Arial" panose="020B0604020202020204" pitchFamily="34" charset="0"/>
              <a:buChar char="•"/>
            </a:pPr>
            <a:r>
              <a:rPr lang="en-US" b="1" dirty="0"/>
              <a:t>Gender Distribution Analysis:</a:t>
            </a:r>
            <a:r>
              <a:rPr lang="en-US" dirty="0"/>
              <a:t> Perform a statistical analysis to identify departments with significant gender imbalances. This could involve comparing department gender ratios to industry standards or organizational diversity goals.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Rectangle 12"/>
          <p:cNvSpPr/>
          <p:nvPr/>
        </p:nvSpPr>
        <p:spPr>
          <a:xfrm>
            <a:off x="872197" y="1459468"/>
            <a:ext cx="491149" cy="830997"/>
          </a:xfrm>
          <a:prstGeom prst="rect">
            <a:avLst/>
          </a:prstGeom>
        </p:spPr>
        <p:txBody>
          <a:bodyPr wrap="square">
            <a:spAutoFit/>
          </a:bodyPr>
          <a:lstStyle/>
          <a:p>
            <a:r>
              <a:rPr lang="en-US" sz="4800" b="1" dirty="0">
                <a:latin typeface="Times New Roman" panose="02020603050405020304" pitchFamily="18" charset="0"/>
                <a:cs typeface="Times New Roman" panose="02020603050405020304" pitchFamily="18" charset="0"/>
              </a:rPr>
              <a:t>1</a:t>
            </a:r>
            <a:endParaRPr lang="en-IN" sz="4800" b="1" dirty="0">
              <a:latin typeface="Times New Roman" panose="02020603050405020304" pitchFamily="18" charset="0"/>
              <a:cs typeface="Times New Roman" panose="02020603050405020304" pitchFamily="18" charset="0"/>
            </a:endParaRPr>
          </a:p>
        </p:txBody>
      </p:sp>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295400"/>
            <a:ext cx="7086600" cy="4781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2.CLUSTERED BAR DIAGRAM</a:t>
            </a:r>
            <a:endParaRPr lang="en-IN"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600200"/>
            <a:ext cx="6866313" cy="4495800"/>
          </a:xfrm>
          <a:prstGeom prst="rect">
            <a:avLst/>
          </a:prstGeom>
        </p:spPr>
      </p:pic>
    </p:spTree>
    <p:extLst>
      <p:ext uri="{BB962C8B-B14F-4D97-AF65-F5344CB8AC3E}">
        <p14:creationId xmlns:p14="http://schemas.microsoft.com/office/powerpoint/2010/main" val="8656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09600" y="1510099"/>
            <a:ext cx="105918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The analysis of gender distribution across departments reveals a generally balanced representation of male and female employees within the organization, with 91 females and 92 males. However, specific departments, such as Engineering and Research and Development, exhibit significant gender imbalances, with a notably higher proportion of male employees. Additionally, the presence of unclassified gender entries ("blank") and employees categorized under "NULL" for department assignment indicates data gaps that need to be addressed to ensure the accuracy and completeness of employee records.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To foster a more inclusive work environment and improve gender diversity, it is recommended to implement targeted diversity initiatives in departments with noticeable gender disparities. Moreover, a thorough review and update of employee records are necessary to fill in missing gender and departmental information, which will enhance the reliability of future analyses and support the organization's broader diversity and inclusion goals. By addressing these issues, the organization can take significant steps towards achieving a more balanced and equitable workplace.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Data </a:t>
            </a:r>
            <a:r>
              <a:rPr lang="en-US" sz="4400" b="1" dirty="0">
                <a:solidFill>
                  <a:srgbClr val="0F0F0F"/>
                </a:solidFill>
                <a:latin typeface="Times New Roman" panose="02020603050405020304" pitchFamily="18" charset="0"/>
                <a:cs typeface="Times New Roman" panose="02020603050405020304" pitchFamily="18" charset="0"/>
              </a:rPr>
              <a:t>Analysis </a:t>
            </a:r>
            <a:r>
              <a:rPr lang="en-US" sz="4400" b="1" dirty="0" smtClean="0">
                <a:solidFill>
                  <a:srgbClr val="0F0F0F"/>
                </a:solidFill>
                <a:latin typeface="Times New Roman" panose="02020603050405020304" pitchFamily="18" charset="0"/>
                <a:cs typeface="Times New Roman" panose="02020603050405020304" pitchFamily="18" charset="0"/>
              </a:rPr>
              <a:t>based on gender and department and salary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Our </a:t>
            </a:r>
            <a:r>
              <a:rPr lang="en-US" sz="2800" b="0" i="0" dirty="0">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90599" y="56329"/>
            <a:ext cx="7248525" cy="978473"/>
          </a:xfrm>
          <a:prstGeom prst="rect">
            <a:avLst/>
          </a:prstGeom>
        </p:spPr>
        <p:txBody>
          <a:bodyPr vert="horz" wrap="square" lIns="0" tIns="16510" rIns="0" bIns="0" rtlCol="0" anchor="t">
            <a:spAutoFit/>
          </a:bodyPr>
          <a:lstStyle/>
          <a:p>
            <a:pPr marL="12700" algn="just">
              <a:lnSpc>
                <a:spcPct val="100000"/>
              </a:lnSpc>
              <a:spcBef>
                <a:spcPts val="130"/>
              </a:spcBef>
              <a:tabLst>
                <a:tab pos="2727960" algn="l"/>
              </a:tabLst>
            </a:pPr>
            <a:r>
              <a:rPr lang="en-IN" sz="4250" spc="-20" dirty="0" smtClean="0"/>
              <a:t>P</a:t>
            </a:r>
            <a:r>
              <a:rPr lang="en-IN" sz="4250" spc="15" dirty="0" smtClean="0"/>
              <a:t>ROB</a:t>
            </a:r>
            <a:r>
              <a:rPr lang="en-IN" sz="4250" spc="55" dirty="0" smtClean="0"/>
              <a:t>L</a:t>
            </a:r>
            <a:r>
              <a:rPr lang="en-IN" sz="4250" spc="-20" dirty="0" smtClean="0"/>
              <a:t>E</a:t>
            </a:r>
            <a:r>
              <a:rPr lang="en-IN" sz="4250" spc="20" dirty="0" smtClean="0"/>
              <a:t>M</a:t>
            </a:r>
            <a:r>
              <a:rPr lang="en-IN" sz="4250" dirty="0" smtClean="0"/>
              <a:t>	</a:t>
            </a:r>
            <a:r>
              <a:rPr lang="en-IN" sz="4250" spc="10" dirty="0" smtClean="0"/>
              <a:t>S</a:t>
            </a:r>
            <a:r>
              <a:rPr lang="en-IN" sz="4250" spc="-370" dirty="0" smtClean="0"/>
              <a:t>T</a:t>
            </a:r>
            <a:r>
              <a:rPr lang="en-IN" sz="4250" spc="-375" dirty="0" smtClean="0"/>
              <a:t>A</a:t>
            </a:r>
            <a:r>
              <a:rPr lang="en-IN" sz="4250" spc="15" dirty="0" smtClean="0"/>
              <a:t>T</a:t>
            </a:r>
            <a:r>
              <a:rPr lang="en-IN" sz="4250" spc="-10" dirty="0" smtClean="0"/>
              <a:t>E</a:t>
            </a:r>
            <a:r>
              <a:rPr lang="en-IN" sz="4250" spc="-20" dirty="0" smtClean="0"/>
              <a:t>ME</a:t>
            </a:r>
            <a:r>
              <a:rPr lang="en-IN" sz="4250" spc="10" dirty="0" smtClean="0"/>
              <a:t>NT</a:t>
            </a:r>
            <a:r>
              <a:rPr lang="en-US" sz="4250" spc="-20" dirty="0" smtClean="0"/>
              <a:t/>
            </a:r>
            <a:br>
              <a:rPr lang="en-US" sz="4250" spc="-20" dirty="0" smtClean="0"/>
            </a:br>
            <a:r>
              <a:rPr lang="en-US" sz="2000" spc="-20" dirty="0" smtClean="0">
                <a:latin typeface="Times New Roman" panose="02020603050405020304" pitchFamily="18" charset="0"/>
                <a:cs typeface="Times New Roman" panose="02020603050405020304" pitchFamily="18" charset="0"/>
              </a:rPr>
              <a:t> </a:t>
            </a:r>
            <a:endParaRPr sz="180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1085468" y="512654"/>
            <a:ext cx="73152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rPr>
              <a:t/>
            </a:r>
            <a:br>
              <a:rPr kumimoji="0" lang="en-US" b="0" i="0" u="none" strike="noStrike" cap="none" normalizeH="0" baseline="0" dirty="0" smtClean="0">
                <a:ln>
                  <a:noFill/>
                </a:ln>
                <a:solidFill>
                  <a:schemeClr val="tx1"/>
                </a:solidFill>
                <a:effectLst/>
              </a:rPr>
            </a:br>
            <a:r>
              <a:rPr kumimoji="0" lang="en-US" b="0" i="0" u="none" strike="noStrike" cap="none" normalizeH="0" baseline="0" dirty="0" smtClean="0">
                <a:ln>
                  <a:noFill/>
                </a:ln>
                <a:solidFill>
                  <a:schemeClr val="tx1"/>
                </a:solidFill>
                <a:effectLst/>
              </a:rPr>
              <a:t>To analyze the gender distribution across various departments within the organization, identify data gaps such as unclassified gender entries and employees not assigned to specific departments, and provide recommendations to address these issues and enhance gender diversity.</a:t>
            </a:r>
            <a:br>
              <a:rPr kumimoji="0" lang="en-US" b="0" i="0" u="none" strike="noStrike" cap="none" normalizeH="0" baseline="0" dirty="0" smtClean="0">
                <a:ln>
                  <a:noFill/>
                </a:ln>
                <a:solidFill>
                  <a:schemeClr val="tx1"/>
                </a:solidFill>
                <a:effectLst/>
              </a:rPr>
            </a:br>
            <a:r>
              <a:rPr kumimoji="0" lang="en-US" b="0" i="0" u="none" strike="noStrike" cap="none" normalizeH="0" baseline="0" dirty="0" smtClean="0">
                <a:ln>
                  <a:noFill/>
                </a:ln>
                <a:solidFill>
                  <a:schemeClr val="tx1"/>
                </a:solidFill>
                <a:effectLst/>
              </a:rPr>
              <a:t>The dataset includes 189 employees across various departments. The gender distribution is nearly balanced, with 91 females and 92 males. However, there are 6 entries with missing gender information and 7 employees categorized under "NULL" for department assignment.</a:t>
            </a:r>
            <a:endParaRPr kumimoji="0" lang="en-US"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rPr>
              <a:t>The data reveals a generally balanced gender distribution across the organization, with 91 females and 92 males. However, certain departments, like Engineering and Research and Development, display significant gender imbalances, which could indicate a need for targeted diversity initiatives. Additionally, the presence of 6 employees with unclassified gender ("blank") and 7 employees listed under "NULL" for department suggests gaps in the data that could impact the accuracy of any further analysis. Addressing these gaps is crucial for ensuring accurate employee records and fostering an inclusive work environment. We recommend prioritizing data completeness by properly classifying all employee records and implementing diversity programs in underrepresented departments to enhance gender balance.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30381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2197" y="43508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1796268" y="4308964"/>
            <a:ext cx="7755064" cy="830997"/>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V </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a:t>
            </a:r>
            <a:endParaRPr lang="en-IN" sz="2400" dirty="0">
              <a:latin typeface="Times New Roman" panose="02020603050405020304" pitchFamily="18" charset="0"/>
              <a:cs typeface="Times New Roman" panose="02020603050405020304" pitchFamily="18" charset="0"/>
            </a:endParaRPr>
          </a:p>
        </p:txBody>
      </p:sp>
      <p:sp>
        <p:nvSpPr>
          <p:cNvPr id="13" name="Rectangle 2"/>
          <p:cNvSpPr>
            <a:spLocks noChangeArrowheads="1"/>
          </p:cNvSpPr>
          <p:nvPr/>
        </p:nvSpPr>
        <p:spPr bwMode="auto">
          <a:xfrm>
            <a:off x="0" y="1695450"/>
            <a:ext cx="1109266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cs typeface="Times New Roman" panose="02020603050405020304" pitchFamily="18" charset="0"/>
              </a:rPr>
              <a:t>Analyzing employee data by gender, department, and salary provides crucial insights into pay equity and departmental compensation trends. This analysis helps identify any disparities in salary distribution, ensuring fair and competitive compensation practices. By uncovering potential imbalances, organizations can address gender pay gaps, enhance employee satisfaction, and improve retention. Additionally, it supports compliance with legal standards and informs strategic decisions regarding compensation and resource allocation, ultimately fostering a more equitable and transparent workplace.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66081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524000" y="1695450"/>
            <a:ext cx="6096000" cy="3416320"/>
          </a:xfrm>
          <a:prstGeom prst="rect">
            <a:avLst/>
          </a:prstGeom>
        </p:spPr>
        <p:txBody>
          <a:bodyPr>
            <a:spAutoFit/>
          </a:bodyPr>
          <a:lstStyle/>
          <a:p>
            <a:pPr algn="just"/>
            <a:r>
              <a:rPr lang="en-US" dirty="0">
                <a:cs typeface="Times New Roman" panose="02020603050405020304" pitchFamily="18" charset="0"/>
              </a:rPr>
              <a:t>In analyzing data by department, salary, and gender, key users include Human Resources (HR) professionals, who utilize the data to ensure fair compensation and address pay equity issues; Payroll and Compensation Specialists, who manage salary administration and need insights for budgeting; Organizational Leadership, which uses the data for strategic decisions and aligning compensation with company goals; and Diversity and Inclusion (D&amp;I) teams, which focus on promoting fairness and addressing potential biases. Additionally, Financial Analysts use the data for budgeting and financial planning, while employees and their representatives may seek transparency regarding salary equity.</a:t>
            </a:r>
            <a:endParaRPr lang="en-IN"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7625" y="1866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Rectangle 13"/>
          <p:cNvSpPr/>
          <p:nvPr/>
        </p:nvSpPr>
        <p:spPr>
          <a:xfrm>
            <a:off x="2819400" y="793652"/>
            <a:ext cx="6096000" cy="5909310"/>
          </a:xfrm>
          <a:prstGeom prst="rect">
            <a:avLst/>
          </a:prstGeom>
        </p:spPr>
        <p:txBody>
          <a:bodyPr>
            <a:spAutoFit/>
          </a:bodyPr>
          <a:lstStyle/>
          <a:p>
            <a:r>
              <a:rPr lang="en-US" b="1" dirty="0"/>
              <a:t>Comprehensive Salary Analysis by Department</a:t>
            </a:r>
          </a:p>
          <a:p>
            <a:pPr>
              <a:buFont typeface="Arial" panose="020B0604020202020204" pitchFamily="34" charset="0"/>
              <a:buChar char="•"/>
            </a:pPr>
            <a:r>
              <a:rPr lang="en-US" b="1" dirty="0"/>
              <a:t>Pivot Table Insight:</a:t>
            </a:r>
            <a:r>
              <a:rPr lang="en-US" dirty="0"/>
              <a:t> Our pivot table provides a clear breakdown of average salaries across different departments.</a:t>
            </a:r>
          </a:p>
          <a:p>
            <a:pPr>
              <a:buFont typeface="Arial" panose="020B0604020202020204" pitchFamily="34" charset="0"/>
              <a:buChar char="•"/>
            </a:pPr>
            <a:r>
              <a:rPr lang="en-US" b="1" dirty="0"/>
              <a:t>Value Proposition:</a:t>
            </a:r>
            <a:r>
              <a:rPr lang="en-US" dirty="0"/>
              <a:t> This enables organizations to identify any significant salary discrepancies between departments, facilitating targeted adjustments and ensuring equitable compensation practices.</a:t>
            </a:r>
          </a:p>
          <a:p>
            <a:r>
              <a:rPr lang="en-US" b="1" dirty="0"/>
              <a:t>2. Streamlined Data Visualization</a:t>
            </a:r>
          </a:p>
          <a:p>
            <a:pPr>
              <a:buFont typeface="Arial" panose="020B0604020202020204" pitchFamily="34" charset="0"/>
              <a:buChar char="•"/>
            </a:pPr>
            <a:r>
              <a:rPr lang="en-US" b="1" dirty="0"/>
              <a:t>Pivot Table Insight:</a:t>
            </a:r>
            <a:r>
              <a:rPr lang="en-US" dirty="0"/>
              <a:t> Visual representations, such as bar or column charts derived from the pivot table, highlight salary distributions by department.</a:t>
            </a:r>
          </a:p>
          <a:p>
            <a:pPr>
              <a:buFont typeface="Arial" panose="020B0604020202020204" pitchFamily="34" charset="0"/>
              <a:buChar char="•"/>
            </a:pPr>
            <a:r>
              <a:rPr lang="en-US" b="1" dirty="0"/>
              <a:t>Value Proposition:</a:t>
            </a:r>
            <a:r>
              <a:rPr lang="en-US" dirty="0"/>
              <a:t> Easy-to-understand visuals help stakeholders quickly grasp salary trends and make informed decisions about resource allocation and compensation strategies.</a:t>
            </a:r>
          </a:p>
          <a:p>
            <a:r>
              <a:rPr lang="en-US" b="1" dirty="0"/>
              <a:t>3. Enhanced Budget Planning</a:t>
            </a:r>
          </a:p>
          <a:p>
            <a:pPr>
              <a:buFont typeface="Arial" panose="020B0604020202020204" pitchFamily="34" charset="0"/>
              <a:buChar char="•"/>
            </a:pPr>
            <a:r>
              <a:rPr lang="en-US" b="1" dirty="0"/>
              <a:t>Pivot Table Insight:</a:t>
            </a:r>
            <a:r>
              <a:rPr lang="en-US" dirty="0"/>
              <a:t> Detailed salary data organized by department allows for precise budget forecasting and planning.</a:t>
            </a:r>
          </a:p>
          <a:p>
            <a:pPr>
              <a:buFont typeface="Arial" panose="020B0604020202020204" pitchFamily="34" charset="0"/>
              <a:buChar char="•"/>
            </a:pPr>
            <a:r>
              <a:rPr lang="en-US" b="1" dirty="0"/>
              <a:t>Value Proposition:</a:t>
            </a:r>
            <a:r>
              <a:rPr lang="en-US" dirty="0"/>
              <a:t> This supports effective financial management and ensures that compensation expenses align with departmental budgets and overall organizational goals.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381000" y="152400"/>
            <a:ext cx="10681335" cy="758190"/>
          </a:xfrm>
        </p:spPr>
        <p:txBody>
          <a:bodyPr/>
          <a:lstStyle/>
          <a:p>
            <a:r>
              <a:rPr lang="en-IN" dirty="0"/>
              <a:t>Dataset Description</a:t>
            </a:r>
          </a:p>
        </p:txBody>
      </p:sp>
      <p:sp>
        <p:nvSpPr>
          <p:cNvPr id="3" name="Rectangle 2"/>
          <p:cNvSpPr/>
          <p:nvPr/>
        </p:nvSpPr>
        <p:spPr>
          <a:xfrm>
            <a:off x="1295400" y="922313"/>
            <a:ext cx="6096000" cy="6278642"/>
          </a:xfrm>
          <a:prstGeom prst="rect">
            <a:avLst/>
          </a:prstGeom>
        </p:spPr>
        <p:txBody>
          <a:bodyPr>
            <a:spAutoFit/>
          </a:bodyPr>
          <a:lstStyle/>
          <a:p>
            <a:r>
              <a:rPr lang="en-US" dirty="0">
                <a:cs typeface="Times New Roman" panose="02020603050405020304" pitchFamily="18" charset="0"/>
              </a:rPr>
              <a:t>This dataset provides a breakdown of the count of salaries by gender and department within an organization. </a:t>
            </a:r>
          </a:p>
          <a:p>
            <a:pPr>
              <a:buFont typeface="Arial" panose="020B0604020202020204" pitchFamily="34" charset="0"/>
              <a:buChar char="•"/>
            </a:pPr>
            <a:r>
              <a:rPr lang="en-US" b="1" dirty="0">
                <a:cs typeface="Times New Roman" panose="02020603050405020304" pitchFamily="18" charset="0"/>
              </a:rPr>
              <a:t>Departments (Row Labels):</a:t>
            </a:r>
            <a:r>
              <a:rPr lang="en-US" dirty="0">
                <a:cs typeface="Times New Roman" panose="02020603050405020304" pitchFamily="18" charset="0"/>
              </a:rPr>
              <a:t> Represents various departments within the organization.</a:t>
            </a:r>
          </a:p>
          <a:p>
            <a:pPr>
              <a:buFont typeface="Arial" panose="020B0604020202020204" pitchFamily="34" charset="0"/>
              <a:buChar char="•"/>
            </a:pPr>
            <a:r>
              <a:rPr lang="en-US" b="1" dirty="0">
                <a:cs typeface="Times New Roman" panose="02020603050405020304" pitchFamily="18" charset="0"/>
              </a:rPr>
              <a:t>Genders (Column Labels):</a:t>
            </a:r>
            <a:r>
              <a:rPr lang="en-US" dirty="0">
                <a:cs typeface="Times New Roman" panose="02020603050405020304" pitchFamily="18" charset="0"/>
              </a:rPr>
              <a:t> Includes counts for Female, Male, and an unspecified category (blank).</a:t>
            </a:r>
          </a:p>
          <a:p>
            <a:pPr>
              <a:buFont typeface="Arial" panose="020B0604020202020204" pitchFamily="34" charset="0"/>
              <a:buChar char="•"/>
            </a:pPr>
            <a:r>
              <a:rPr lang="en-US" b="1" dirty="0">
                <a:cs typeface="Times New Roman" panose="02020603050405020304" pitchFamily="18" charset="0"/>
              </a:rPr>
              <a:t>Count of Salaries:</a:t>
            </a:r>
            <a:r>
              <a:rPr lang="en-US" dirty="0">
                <a:cs typeface="Times New Roman" panose="02020603050405020304" pitchFamily="18" charset="0"/>
              </a:rPr>
              <a:t> Indicates the number of employees within each department and gender category.</a:t>
            </a:r>
          </a:p>
          <a:p>
            <a:pPr>
              <a:buFont typeface="Arial" panose="020B0604020202020204" pitchFamily="34" charset="0"/>
              <a:buChar char="•"/>
            </a:pPr>
            <a:r>
              <a:rPr lang="en-US" b="1" dirty="0">
                <a:cs typeface="Times New Roman" panose="02020603050405020304" pitchFamily="18" charset="0"/>
              </a:rPr>
              <a:t>Grand Total:</a:t>
            </a:r>
            <a:r>
              <a:rPr lang="en-US" dirty="0">
                <a:cs typeface="Times New Roman" panose="02020603050405020304" pitchFamily="18" charset="0"/>
              </a:rPr>
              <a:t> Provides the total number of employees across all departments and genders.</a:t>
            </a:r>
          </a:p>
          <a:p>
            <a:r>
              <a:rPr lang="en-US" b="1" dirty="0">
                <a:cs typeface="Times New Roman" panose="02020603050405020304" pitchFamily="18" charset="0"/>
              </a:rPr>
              <a:t>Detailed Breakdown:</a:t>
            </a:r>
          </a:p>
          <a:p>
            <a:pPr>
              <a:buFont typeface="Arial" panose="020B0604020202020204" pitchFamily="34" charset="0"/>
              <a:buChar char="•"/>
            </a:pPr>
            <a:r>
              <a:rPr lang="en-US" b="1" dirty="0">
                <a:cs typeface="Times New Roman" panose="02020603050405020304" pitchFamily="18" charset="0"/>
              </a:rPr>
              <a:t>Accounting:</a:t>
            </a:r>
            <a:r>
              <a:rPr lang="en-US" dirty="0">
                <a:cs typeface="Times New Roman" panose="02020603050405020304" pitchFamily="18" charset="0"/>
              </a:rPr>
              <a:t> 8 Female, 10 Male, 1 unspecified, totaling 19 employees.</a:t>
            </a:r>
          </a:p>
          <a:p>
            <a:pPr>
              <a:buFont typeface="Arial" panose="020B0604020202020204" pitchFamily="34" charset="0"/>
              <a:buChar char="•"/>
            </a:pPr>
            <a:r>
              <a:rPr lang="en-US" b="1" dirty="0">
                <a:cs typeface="Times New Roman" panose="02020603050405020304" pitchFamily="18" charset="0"/>
              </a:rPr>
              <a:t>Business Development:</a:t>
            </a:r>
            <a:r>
              <a:rPr lang="en-US" dirty="0">
                <a:cs typeface="Times New Roman" panose="02020603050405020304" pitchFamily="18" charset="0"/>
              </a:rPr>
              <a:t> 9 Female, 12 Male, totaling 21 employees.</a:t>
            </a:r>
          </a:p>
          <a:p>
            <a:pPr>
              <a:buFont typeface="Arial" panose="020B0604020202020204" pitchFamily="34" charset="0"/>
              <a:buChar char="•"/>
            </a:pPr>
            <a:r>
              <a:rPr lang="en-US" b="1" dirty="0">
                <a:cs typeface="Times New Roman" panose="02020603050405020304" pitchFamily="18" charset="0"/>
              </a:rPr>
              <a:t>Engineering:</a:t>
            </a:r>
            <a:r>
              <a:rPr lang="en-US" dirty="0">
                <a:cs typeface="Times New Roman" panose="02020603050405020304" pitchFamily="18" charset="0"/>
              </a:rPr>
              <a:t> 3 Female, 10 Male, totaling 13 employees.</a:t>
            </a:r>
          </a:p>
          <a:p>
            <a:pPr marL="0" lvl="1">
              <a:buFont typeface="Arial" panose="020B0604020202020204" pitchFamily="34" charset="0"/>
              <a:buChar char="•"/>
            </a:pPr>
            <a:r>
              <a:rPr lang="en-US" b="1" dirty="0">
                <a:cs typeface="Times New Roman" panose="02020603050405020304" pitchFamily="18" charset="0"/>
              </a:rPr>
              <a:t>Human Resources:</a:t>
            </a:r>
            <a:r>
              <a:rPr lang="en-US" dirty="0">
                <a:cs typeface="Times New Roman" panose="02020603050405020304" pitchFamily="18" charset="0"/>
              </a:rPr>
              <a:t> 5 Female, 5 Male, 2 unspecified, totaling 12 employees</a:t>
            </a:r>
            <a:r>
              <a:rPr lang="en-US" dirty="0" smtClean="0">
                <a:cs typeface="Times New Roman" panose="02020603050405020304" pitchFamily="18" charset="0"/>
              </a:rPr>
              <a:t>.</a:t>
            </a:r>
            <a:r>
              <a:rPr lang="en-US" b="1" dirty="0">
                <a:solidFill>
                  <a:prstClr val="black"/>
                </a:solidFill>
                <a:cs typeface="Times New Roman" panose="02020603050405020304" pitchFamily="18" charset="0"/>
              </a:rPr>
              <a:t> </a:t>
            </a:r>
            <a:r>
              <a:rPr lang="en-US" b="1" dirty="0" smtClean="0">
                <a:solidFill>
                  <a:prstClr val="black"/>
                </a:solidFill>
                <a:cs typeface="Times New Roman" panose="02020603050405020304" pitchFamily="18" charset="0"/>
              </a:rPr>
              <a:t>                                                                                  </a:t>
            </a:r>
            <a:r>
              <a:rPr lang="en-US" sz="2400" b="1" dirty="0">
                <a:cs typeface="Times New Roman" panose="02020603050405020304" pitchFamily="18" charset="0"/>
              </a:rPr>
              <a:t>.</a:t>
            </a:r>
            <a:r>
              <a:rPr lang="en-US" b="1" dirty="0" smtClean="0">
                <a:solidFill>
                  <a:prstClr val="black"/>
                </a:solidFill>
                <a:cs typeface="Times New Roman" panose="02020603050405020304" pitchFamily="18" charset="0"/>
              </a:rPr>
              <a:t>Overall </a:t>
            </a:r>
            <a:r>
              <a:rPr lang="en-US" b="1" dirty="0">
                <a:solidFill>
                  <a:prstClr val="black"/>
                </a:solidFill>
                <a:cs typeface="Times New Roman" panose="02020603050405020304" pitchFamily="18" charset="0"/>
              </a:rPr>
              <a:t>Totals:</a:t>
            </a:r>
            <a:r>
              <a:rPr lang="en-US" dirty="0">
                <a:solidFill>
                  <a:prstClr val="black"/>
                </a:solidFill>
                <a:cs typeface="Times New Roman" panose="02020603050405020304" pitchFamily="18" charset="0"/>
              </a:rPr>
              <a:t> Across all departments, there are 91 Female, 92 Male, and 6 unspecified employees, summing up to a total of 189 employees.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638" y="3193631"/>
            <a:ext cx="2466975" cy="3419475"/>
          </a:xfrm>
          <a:prstGeom prst="rect">
            <a:avLst/>
          </a:prstGeom>
        </p:spPr>
      </p:pic>
      <p:sp>
        <p:nvSpPr>
          <p:cNvPr id="7" name="object 7"/>
          <p:cNvSpPr txBox="1">
            <a:spLocks noGrp="1"/>
          </p:cNvSpPr>
          <p:nvPr>
            <p:ph type="title"/>
          </p:nvPr>
        </p:nvSpPr>
        <p:spPr>
          <a:xfrm>
            <a:off x="93638" y="121655"/>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478063" y="792351"/>
            <a:ext cx="6096000" cy="6186309"/>
          </a:xfrm>
          <a:prstGeom prst="rect">
            <a:avLst/>
          </a:prstGeom>
        </p:spPr>
        <p:txBody>
          <a:bodyPr>
            <a:spAutoFit/>
          </a:bodyPr>
          <a:lstStyle/>
          <a:p>
            <a:r>
              <a:rPr lang="en-US" b="1" dirty="0" smtClean="0"/>
              <a:t>Gender </a:t>
            </a:r>
            <a:r>
              <a:rPr lang="en-US" b="1" dirty="0"/>
              <a:t>and Departmental Balance Analysis:</a:t>
            </a:r>
            <a:r>
              <a:rPr lang="en-US" dirty="0"/>
              <a:t> In our analysis of gender distribution across departments, we've uncovered key insights that can drive meaningful change within the organization. The data reveals a commendable overall gender balance, with 91 females and 92 males. However, certain departments, such as Engineering and Research and Development, show a significant gender disparity, skewed heavily towards males. Conversely, departments like Training and Services have a strong female representation.</a:t>
            </a:r>
          </a:p>
          <a:p>
            <a:r>
              <a:rPr lang="en-US" b="1" dirty="0"/>
              <a:t>Data Gaps and Anomalies:</a:t>
            </a:r>
            <a:r>
              <a:rPr lang="en-US" dirty="0"/>
              <a:t> We identified critical data gaps, including missing gender information for 6 employees and 7 employees not being assigned to any department ("NULL"). This incomplete data could skew further analysis and decision-making, underscoring the need for improved data management practices.</a:t>
            </a:r>
          </a:p>
          <a:p>
            <a:r>
              <a:rPr lang="en-US" b="1" dirty="0"/>
              <a:t>Actionable Recommendations:</a:t>
            </a:r>
            <a:r>
              <a:rPr lang="en-US" dirty="0"/>
              <a:t> To address these disparities and data gaps, we recommend targeted diversity initiatives in underrepresented departments and an immediate review to fill missing data. By fostering a more inclusive environment and ensuring data completeness, the organization can enhance its workforce diversity and make more informed strategic decisions.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1125</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2.CLUSTERED BAR DIAGRAM</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29</cp:revision>
  <dcterms:created xsi:type="dcterms:W3CDTF">2024-03-29T15:07:22Z</dcterms:created>
  <dcterms:modified xsi:type="dcterms:W3CDTF">2024-08-24T08:10:24Z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