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8"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72AA-02B2-6AE4-BAF8-C1A7993547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85B1AB-47A2-1905-3AD8-0DA83DBDA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48A9A7-E7EA-9987-2287-C98D4715BAF2}"/>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5" name="Footer Placeholder 4">
            <a:extLst>
              <a:ext uri="{FF2B5EF4-FFF2-40B4-BE49-F238E27FC236}">
                <a16:creationId xmlns:a16="http://schemas.microsoft.com/office/drawing/2014/main" id="{57AD1A9A-E524-1DF2-A86A-E8882DCB8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45C3B8-012F-49E3-1E80-6774DCE370F0}"/>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367948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96DE-D95D-F39C-93A6-6D27175004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013C37-557A-324F-D978-E21BB71ECF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CE0E2-1DB1-9775-65D8-667E2A8EA0D2}"/>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5" name="Footer Placeholder 4">
            <a:extLst>
              <a:ext uri="{FF2B5EF4-FFF2-40B4-BE49-F238E27FC236}">
                <a16:creationId xmlns:a16="http://schemas.microsoft.com/office/drawing/2014/main" id="{339A6FE3-89E0-BE03-F853-F7F3ED7BE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338A2-3309-2F75-7E35-87B922A83C43}"/>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70879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2819C-943B-6835-C9BC-E2FA84AF24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D6A926-60AD-DCD3-A63F-86B62EC86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BAA2D-7659-A852-E20D-7AA39794486C}"/>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5" name="Footer Placeholder 4">
            <a:extLst>
              <a:ext uri="{FF2B5EF4-FFF2-40B4-BE49-F238E27FC236}">
                <a16:creationId xmlns:a16="http://schemas.microsoft.com/office/drawing/2014/main" id="{D7B5A037-CF8F-2EE4-64CE-18A0FED116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CEDE33-29C0-F6EB-B12A-61D3785791B5}"/>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87725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561E-1C75-17D2-9800-E80AB3E832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565E64-5141-324E-F913-4053AFF44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6E6EB-8BCE-44A0-179F-433FD9F15C99}"/>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5" name="Footer Placeholder 4">
            <a:extLst>
              <a:ext uri="{FF2B5EF4-FFF2-40B4-BE49-F238E27FC236}">
                <a16:creationId xmlns:a16="http://schemas.microsoft.com/office/drawing/2014/main" id="{3E4E1AC0-70FC-8547-C192-E117C6D1F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A2773-625E-A25C-43C0-3AD077C11FAC}"/>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322046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0417-AF39-1D7C-602B-4CA7D43C35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2100AF-3AB8-D9F4-B97C-BAA4B2611B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26CE92-A57E-F2A8-5C75-5E4BAB1ACEC6}"/>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5" name="Footer Placeholder 4">
            <a:extLst>
              <a:ext uri="{FF2B5EF4-FFF2-40B4-BE49-F238E27FC236}">
                <a16:creationId xmlns:a16="http://schemas.microsoft.com/office/drawing/2014/main" id="{0FE6A12D-D1D9-E891-5976-68CB33304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72691-B970-6D42-FB73-E2E2AD93FA17}"/>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140353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E1A1-2985-DEF7-D732-8922B6FB93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3291A0-99E2-F7AB-B0B3-1478C76EE8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20CB12-599D-C72C-FF5C-F08187F616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EF9ABA-6656-1D1F-571C-98B58405FC01}"/>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6" name="Footer Placeholder 5">
            <a:extLst>
              <a:ext uri="{FF2B5EF4-FFF2-40B4-BE49-F238E27FC236}">
                <a16:creationId xmlns:a16="http://schemas.microsoft.com/office/drawing/2014/main" id="{60FBA775-DC34-FD67-E946-F8EBE4D503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8ACDCD-B4FE-8EBC-52F6-E0317C2EB844}"/>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178217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DDBC-82EB-F268-03D0-509C272A7C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6DBD3A-5E34-2178-FBD4-A55F9D94C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E3DE8-5CAA-7171-D003-D7E1D2807B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D94860-F45F-40CF-19A7-1DE2CC9B4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6E160-3EFC-71E2-D49A-A86DA747B6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D8F325-5EB2-B11E-86AD-C512EC1CC608}"/>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8" name="Footer Placeholder 7">
            <a:extLst>
              <a:ext uri="{FF2B5EF4-FFF2-40B4-BE49-F238E27FC236}">
                <a16:creationId xmlns:a16="http://schemas.microsoft.com/office/drawing/2014/main" id="{4ACDB241-D5B0-3D9C-76BA-D2CA33CA66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714F16-4B7C-1730-4AE6-8F5F421D0746}"/>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207541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1E30-27E7-8D8D-3CB5-11972DB62B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5F4291-674E-60C5-B463-B4B3430DEE4E}"/>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4" name="Footer Placeholder 3">
            <a:extLst>
              <a:ext uri="{FF2B5EF4-FFF2-40B4-BE49-F238E27FC236}">
                <a16:creationId xmlns:a16="http://schemas.microsoft.com/office/drawing/2014/main" id="{F7377556-0FA5-3E4E-FBD8-3AE4BF8092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3501EA-916F-B103-640A-4147F4A31B36}"/>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56607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B0D38-C980-1B21-BD78-F706F4CFA5C1}"/>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3" name="Footer Placeholder 2">
            <a:extLst>
              <a:ext uri="{FF2B5EF4-FFF2-40B4-BE49-F238E27FC236}">
                <a16:creationId xmlns:a16="http://schemas.microsoft.com/office/drawing/2014/main" id="{F8AEB80E-4AD2-BD14-6A4A-BF4A01BFD1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51E79E-F8D4-5195-D966-CBCD16EA7D32}"/>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379635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AF69-0C3C-ED1E-6E63-538F53F19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E98689-59D6-75F7-93A9-2A5925A88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C52749-1003-D28D-8CDB-67EFF63BF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54D2B-EC1F-A6B9-3F5A-27B9A14FD421}"/>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6" name="Footer Placeholder 5">
            <a:extLst>
              <a:ext uri="{FF2B5EF4-FFF2-40B4-BE49-F238E27FC236}">
                <a16:creationId xmlns:a16="http://schemas.microsoft.com/office/drawing/2014/main" id="{20744424-6551-3E1B-A1D5-EB7345746B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D4B71-E9F0-EF15-675D-F259D9B31469}"/>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416031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A52F-7DB0-171E-1ECE-4CA038D72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BCB2FE-A7AF-B9D0-7FE4-65A125B08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19D82C-FCD2-292D-622E-A631AAFED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972D5-BFB9-008E-59A5-A80912B6CD34}"/>
              </a:ext>
            </a:extLst>
          </p:cNvPr>
          <p:cNvSpPr>
            <a:spLocks noGrp="1"/>
          </p:cNvSpPr>
          <p:nvPr>
            <p:ph type="dt" sz="half" idx="10"/>
          </p:nvPr>
        </p:nvSpPr>
        <p:spPr/>
        <p:txBody>
          <a:bodyPr/>
          <a:lstStyle/>
          <a:p>
            <a:fld id="{72CC90C8-586F-4AD0-90DF-2F639C9D8B8E}" type="datetimeFigureOut">
              <a:rPr lang="en-IN" smtClean="0"/>
              <a:t>18-06-2023</a:t>
            </a:fld>
            <a:endParaRPr lang="en-IN"/>
          </a:p>
        </p:txBody>
      </p:sp>
      <p:sp>
        <p:nvSpPr>
          <p:cNvPr id="6" name="Footer Placeholder 5">
            <a:extLst>
              <a:ext uri="{FF2B5EF4-FFF2-40B4-BE49-F238E27FC236}">
                <a16:creationId xmlns:a16="http://schemas.microsoft.com/office/drawing/2014/main" id="{3B653CC7-B513-12F7-2DC4-CCCF8697C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5A4A0B-ABB2-5AEA-DFB1-4791C6F03976}"/>
              </a:ext>
            </a:extLst>
          </p:cNvPr>
          <p:cNvSpPr>
            <a:spLocks noGrp="1"/>
          </p:cNvSpPr>
          <p:nvPr>
            <p:ph type="sldNum" sz="quarter" idx="12"/>
          </p:nvPr>
        </p:nvSpPr>
        <p:spPr/>
        <p:txBody>
          <a:bodyPr/>
          <a:lstStyle/>
          <a:p>
            <a:fld id="{FDF71008-91E0-4DDD-95BF-C445F1156B25}" type="slidenum">
              <a:rPr lang="en-IN" smtClean="0"/>
              <a:t>‹#›</a:t>
            </a:fld>
            <a:endParaRPr lang="en-IN"/>
          </a:p>
        </p:txBody>
      </p:sp>
    </p:spTree>
    <p:extLst>
      <p:ext uri="{BB962C8B-B14F-4D97-AF65-F5344CB8AC3E}">
        <p14:creationId xmlns:p14="http://schemas.microsoft.com/office/powerpoint/2010/main" val="417234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3A5359-D044-FFD6-1B74-E2625A251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BB38B-BBC2-3420-6E2F-07898EFDC7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57488-46A4-3E43-CD82-91D3F4E67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C90C8-586F-4AD0-90DF-2F639C9D8B8E}" type="datetimeFigureOut">
              <a:rPr lang="en-IN" smtClean="0"/>
              <a:t>18-06-2023</a:t>
            </a:fld>
            <a:endParaRPr lang="en-IN"/>
          </a:p>
        </p:txBody>
      </p:sp>
      <p:sp>
        <p:nvSpPr>
          <p:cNvPr id="5" name="Footer Placeholder 4">
            <a:extLst>
              <a:ext uri="{FF2B5EF4-FFF2-40B4-BE49-F238E27FC236}">
                <a16:creationId xmlns:a16="http://schemas.microsoft.com/office/drawing/2014/main" id="{27C19E01-4BB8-8903-24D5-5D82CD82F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F1A115-DB8D-91B0-2731-6BC63832C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71008-91E0-4DDD-95BF-C445F1156B25}" type="slidenum">
              <a:rPr lang="en-IN" smtClean="0"/>
              <a:t>‹#›</a:t>
            </a:fld>
            <a:endParaRPr lang="en-IN"/>
          </a:p>
        </p:txBody>
      </p:sp>
    </p:spTree>
    <p:extLst>
      <p:ext uri="{BB962C8B-B14F-4D97-AF65-F5344CB8AC3E}">
        <p14:creationId xmlns:p14="http://schemas.microsoft.com/office/powerpoint/2010/main" val="224728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echtarget.com/searchsecurity/feature/Experts-say-CIA-security-triad-needs-a-DIE-model-upgrad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3112" y="-105728"/>
            <a:ext cx="10131440" cy="1470025"/>
          </a:xfrm>
        </p:spPr>
        <p:txBody>
          <a:bodyPr>
            <a:normAutofit/>
          </a:bodyPr>
          <a:lstStyle/>
          <a:p>
            <a:r>
              <a:rPr lang="en-US" sz="4800" b="1" u="sng" dirty="0">
                <a:solidFill>
                  <a:schemeClr val="accent1">
                    <a:lumMod val="50000"/>
                  </a:schemeClr>
                </a:solidFill>
              </a:rPr>
              <a:t>CYBER SECURITY VIDEO ASSIGNMENT</a:t>
            </a:r>
          </a:p>
        </p:txBody>
      </p:sp>
      <p:sp>
        <p:nvSpPr>
          <p:cNvPr id="3" name="Subtitle 2"/>
          <p:cNvSpPr>
            <a:spLocks noGrp="1"/>
          </p:cNvSpPr>
          <p:nvPr>
            <p:ph type="subTitle" idx="1"/>
          </p:nvPr>
        </p:nvSpPr>
        <p:spPr>
          <a:xfrm>
            <a:off x="551384" y="1613430"/>
            <a:ext cx="10321654" cy="3952353"/>
          </a:xfrm>
        </p:spPr>
        <p:txBody>
          <a:bodyPr>
            <a:normAutofit/>
          </a:bodyPr>
          <a:lstStyle/>
          <a:p>
            <a:pPr algn="l">
              <a:buFont typeface="Arial" pitchFamily="34" charset="0"/>
              <a:buChar char="•"/>
            </a:pPr>
            <a:endParaRPr lang="en-US" sz="2400" b="1" dirty="0">
              <a:solidFill>
                <a:schemeClr val="tx1"/>
              </a:solidFill>
            </a:endParaRPr>
          </a:p>
          <a:p>
            <a:pPr>
              <a:buFont typeface="Arial" pitchFamily="34" charset="0"/>
              <a:buChar char="•"/>
            </a:pPr>
            <a:endParaRPr lang="en-US" dirty="0"/>
          </a:p>
        </p:txBody>
      </p:sp>
      <p:sp>
        <p:nvSpPr>
          <p:cNvPr id="9" name="Rectangle 8"/>
          <p:cNvSpPr/>
          <p:nvPr/>
        </p:nvSpPr>
        <p:spPr>
          <a:xfrm>
            <a:off x="551384" y="255557"/>
            <a:ext cx="105131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384" y="6357958"/>
            <a:ext cx="109452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kietLOgo.png"/>
          <p:cNvPicPr>
            <a:picLocks noChangeAspect="1"/>
          </p:cNvPicPr>
          <p:nvPr/>
        </p:nvPicPr>
        <p:blipFill>
          <a:blip r:embed="rId2" cstate="print"/>
          <a:stretch>
            <a:fillRect/>
          </a:stretch>
        </p:blipFill>
        <p:spPr>
          <a:xfrm>
            <a:off x="11064552" y="116632"/>
            <a:ext cx="1120684" cy="1025307"/>
          </a:xfrm>
          <a:prstGeom prst="rect">
            <a:avLst/>
          </a:prstGeom>
        </p:spPr>
      </p:pic>
      <p:sp>
        <p:nvSpPr>
          <p:cNvPr id="4" name="Title 1">
            <a:extLst>
              <a:ext uri="{FF2B5EF4-FFF2-40B4-BE49-F238E27FC236}">
                <a16:creationId xmlns:a16="http://schemas.microsoft.com/office/drawing/2014/main" id="{1737E60C-3294-212B-ACF3-FEEC52A8432C}"/>
              </a:ext>
            </a:extLst>
          </p:cNvPr>
          <p:cNvSpPr txBox="1">
            <a:spLocks/>
          </p:cNvSpPr>
          <p:nvPr/>
        </p:nvSpPr>
        <p:spPr>
          <a:xfrm>
            <a:off x="548913" y="6455808"/>
            <a:ext cx="10910447" cy="35718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a:solidFill>
                  <a:srgbClr val="FF0000"/>
                </a:solidFill>
              </a:rPr>
              <a:t>KIET GROUP OF INSTITUTION,DELHI-NCR, GHAZIABAD </a:t>
            </a:r>
          </a:p>
        </p:txBody>
      </p:sp>
      <p:sp>
        <p:nvSpPr>
          <p:cNvPr id="5" name="TextBox 4">
            <a:extLst>
              <a:ext uri="{FF2B5EF4-FFF2-40B4-BE49-F238E27FC236}">
                <a16:creationId xmlns:a16="http://schemas.microsoft.com/office/drawing/2014/main" id="{44C99EEE-793F-3D98-7578-AA0C01D5806F}"/>
              </a:ext>
            </a:extLst>
          </p:cNvPr>
          <p:cNvSpPr txBox="1"/>
          <p:nvPr/>
        </p:nvSpPr>
        <p:spPr>
          <a:xfrm>
            <a:off x="3719592" y="2030120"/>
            <a:ext cx="4608800" cy="769441"/>
          </a:xfrm>
          <a:prstGeom prst="rect">
            <a:avLst/>
          </a:prstGeom>
          <a:noFill/>
        </p:spPr>
        <p:txBody>
          <a:bodyPr wrap="square" rtlCol="0">
            <a:spAutoFit/>
          </a:bodyPr>
          <a:lstStyle/>
          <a:p>
            <a:r>
              <a:rPr lang="en-US" sz="4400" b="1" dirty="0"/>
              <a:t>TOPIC – CIA TRIAD</a:t>
            </a:r>
            <a:endParaRPr lang="en-IN" sz="4400" b="1" dirty="0"/>
          </a:p>
        </p:txBody>
      </p:sp>
      <p:sp>
        <p:nvSpPr>
          <p:cNvPr id="6" name="TextBox 5">
            <a:extLst>
              <a:ext uri="{FF2B5EF4-FFF2-40B4-BE49-F238E27FC236}">
                <a16:creationId xmlns:a16="http://schemas.microsoft.com/office/drawing/2014/main" id="{5DA1ADD2-906C-795C-B2F0-7CE2618DA0FD}"/>
              </a:ext>
            </a:extLst>
          </p:cNvPr>
          <p:cNvSpPr txBox="1"/>
          <p:nvPr/>
        </p:nvSpPr>
        <p:spPr>
          <a:xfrm>
            <a:off x="3498574" y="3397842"/>
            <a:ext cx="5592418" cy="1569660"/>
          </a:xfrm>
          <a:prstGeom prst="rect">
            <a:avLst/>
          </a:prstGeom>
          <a:noFill/>
        </p:spPr>
        <p:txBody>
          <a:bodyPr wrap="square" rtlCol="0">
            <a:spAutoFit/>
          </a:bodyPr>
          <a:lstStyle/>
          <a:p>
            <a:r>
              <a:rPr lang="en-US" sz="3200" dirty="0"/>
              <a:t>NAME – RADHIKA GUPTA</a:t>
            </a:r>
          </a:p>
          <a:p>
            <a:r>
              <a:rPr lang="en-US" sz="3200" dirty="0"/>
              <a:t>SEC – A</a:t>
            </a:r>
          </a:p>
          <a:p>
            <a:r>
              <a:rPr lang="en-US" sz="3200" dirty="0"/>
              <a:t>ROLL NO. - 37</a:t>
            </a:r>
            <a:endParaRPr lang="en-IN" sz="3200" dirty="0"/>
          </a:p>
        </p:txBody>
      </p:sp>
    </p:spTree>
    <p:extLst>
      <p:ext uri="{BB962C8B-B14F-4D97-AF65-F5344CB8AC3E}">
        <p14:creationId xmlns:p14="http://schemas.microsoft.com/office/powerpoint/2010/main" val="136307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913" y="1667347"/>
            <a:ext cx="10719742" cy="3747325"/>
          </a:xfrm>
        </p:spPr>
        <p:txBody>
          <a:bodyPr>
            <a:noAutofit/>
          </a:bodyPr>
          <a:lstStyle/>
          <a:p>
            <a:pPr algn="l"/>
            <a:r>
              <a:rPr lang="en-US" sz="2800" b="0" i="0" dirty="0">
                <a:effectLst/>
                <a:latin typeface="Google Sans"/>
              </a:rPr>
              <a:t>The three letters in "CIA triad" stand for Confidentiality, Integrity, and Availability. </a:t>
            </a:r>
            <a:br>
              <a:rPr lang="en-US" sz="2800" b="0" i="0" dirty="0">
                <a:effectLst/>
                <a:latin typeface="Google Sans"/>
              </a:rPr>
            </a:br>
            <a:r>
              <a:rPr lang="en-US" sz="2800" b="0" i="0" dirty="0">
                <a:effectLst/>
                <a:latin typeface="Google Sans"/>
              </a:rPr>
              <a:t>The CIA triad is a common model that forms the basis for the development of security systems. </a:t>
            </a:r>
            <a:br>
              <a:rPr lang="en-US" sz="2800" b="0" i="0" dirty="0">
                <a:effectLst/>
                <a:latin typeface="Google Sans"/>
              </a:rPr>
            </a:br>
            <a:r>
              <a:rPr lang="en-US" sz="2800" b="0" i="0" dirty="0">
                <a:effectLst/>
                <a:latin typeface="Google Sans"/>
              </a:rPr>
              <a:t>They are used for finding vulnerabilities and methods for creating solutions.</a:t>
            </a:r>
            <a:br>
              <a:rPr lang="en-US" sz="2800" b="0" i="0" dirty="0">
                <a:effectLst/>
                <a:latin typeface="Google Sans"/>
              </a:rPr>
            </a:br>
            <a:r>
              <a:rPr lang="en-US" sz="1600" b="0" i="0" dirty="0">
                <a:effectLst/>
                <a:latin typeface="Arial" panose="020B0604020202020204" pitchFamily="34" charset="0"/>
              </a:rPr>
              <a:t>Confidentiality, integrity and availability, also known as the CIA triad, is a model designed to guide policies for information security within an organization. </a:t>
            </a:r>
            <a:br>
              <a:rPr lang="en-US" sz="1600" b="0" i="0" dirty="0">
                <a:effectLst/>
                <a:latin typeface="Arial" panose="020B0604020202020204" pitchFamily="34" charset="0"/>
              </a:rPr>
            </a:br>
            <a:r>
              <a:rPr lang="en-US" sz="1600" b="0" i="0" dirty="0">
                <a:effectLst/>
                <a:latin typeface="Arial" panose="020B0604020202020204" pitchFamily="34" charset="0"/>
              </a:rPr>
              <a:t>The model is also sometimes referred to as the AIC triad (availability, integrity and confidentiality) to avoid confusion with the Central Intelligence Agency. </a:t>
            </a:r>
            <a:br>
              <a:rPr lang="en-US" sz="1600" b="0" i="0" dirty="0">
                <a:effectLst/>
                <a:latin typeface="Arial" panose="020B0604020202020204" pitchFamily="34" charset="0"/>
              </a:rPr>
            </a:br>
            <a:r>
              <a:rPr lang="en-US" sz="1600" b="0" i="0" dirty="0">
                <a:effectLst/>
                <a:latin typeface="Arial" panose="020B0604020202020204" pitchFamily="34" charset="0"/>
              </a:rPr>
              <a:t>Although elements of the triad are three of the most foundational and crucial cybersecurity needs, experts believe the CIA triad </a:t>
            </a:r>
            <a:r>
              <a:rPr lang="en-US" sz="1600"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needs an upgrade</a:t>
            </a:r>
            <a:r>
              <a:rPr lang="en-US" sz="1600" b="0" i="0" dirty="0">
                <a:effectLst/>
                <a:latin typeface="Arial" panose="020B0604020202020204" pitchFamily="34" charset="0"/>
              </a:rPr>
              <a:t> to stay effective</a:t>
            </a:r>
            <a:r>
              <a:rPr lang="en-US" sz="900" b="0" i="0" dirty="0">
                <a:solidFill>
                  <a:srgbClr val="666666"/>
                </a:solidFill>
                <a:effectLst/>
                <a:latin typeface="Arial" panose="020B0604020202020204" pitchFamily="34" charset="0"/>
              </a:rPr>
              <a:t>.</a:t>
            </a:r>
            <a:endParaRPr lang="en-US" sz="2800" b="1" u="sng" dirty="0"/>
          </a:p>
        </p:txBody>
      </p:sp>
      <p:sp>
        <p:nvSpPr>
          <p:cNvPr id="3" name="Subtitle 2"/>
          <p:cNvSpPr>
            <a:spLocks noGrp="1"/>
          </p:cNvSpPr>
          <p:nvPr>
            <p:ph type="subTitle" idx="1"/>
          </p:nvPr>
        </p:nvSpPr>
        <p:spPr>
          <a:xfrm>
            <a:off x="448097" y="1410188"/>
            <a:ext cx="10321654" cy="3952353"/>
          </a:xfrm>
        </p:spPr>
        <p:txBody>
          <a:bodyPr>
            <a:normAutofit/>
          </a:bodyPr>
          <a:lstStyle/>
          <a:p>
            <a:pPr algn="l">
              <a:buFont typeface="Arial" pitchFamily="34" charset="0"/>
              <a:buChar char="•"/>
            </a:pPr>
            <a:endParaRPr lang="en-US" sz="2400" b="1" dirty="0">
              <a:solidFill>
                <a:schemeClr val="tx1"/>
              </a:solidFill>
            </a:endParaRP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p:txBody>
      </p:sp>
      <p:sp>
        <p:nvSpPr>
          <p:cNvPr id="9" name="Rectangle 8"/>
          <p:cNvSpPr/>
          <p:nvPr/>
        </p:nvSpPr>
        <p:spPr>
          <a:xfrm>
            <a:off x="551384" y="255557"/>
            <a:ext cx="105131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384" y="6357958"/>
            <a:ext cx="109452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kietLOgo.png"/>
          <p:cNvPicPr>
            <a:picLocks noChangeAspect="1"/>
          </p:cNvPicPr>
          <p:nvPr/>
        </p:nvPicPr>
        <p:blipFill>
          <a:blip r:embed="rId3" cstate="print"/>
          <a:stretch>
            <a:fillRect/>
          </a:stretch>
        </p:blipFill>
        <p:spPr>
          <a:xfrm>
            <a:off x="11064552" y="116632"/>
            <a:ext cx="1120684" cy="1025307"/>
          </a:xfrm>
          <a:prstGeom prst="rect">
            <a:avLst/>
          </a:prstGeom>
        </p:spPr>
      </p:pic>
      <p:sp>
        <p:nvSpPr>
          <p:cNvPr id="4" name="Title 1">
            <a:extLst>
              <a:ext uri="{FF2B5EF4-FFF2-40B4-BE49-F238E27FC236}">
                <a16:creationId xmlns:a16="http://schemas.microsoft.com/office/drawing/2014/main" id="{1737E60C-3294-212B-ACF3-FEEC52A8432C}"/>
              </a:ext>
            </a:extLst>
          </p:cNvPr>
          <p:cNvSpPr txBox="1">
            <a:spLocks/>
          </p:cNvSpPr>
          <p:nvPr/>
        </p:nvSpPr>
        <p:spPr>
          <a:xfrm>
            <a:off x="548913" y="6455808"/>
            <a:ext cx="10910447" cy="35718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a:solidFill>
                  <a:srgbClr val="FF0000"/>
                </a:solidFill>
              </a:rPr>
              <a:t>KIET GROUP OF INSTITUTION,DELHI-NCR, GHAZIABAD </a:t>
            </a:r>
          </a:p>
        </p:txBody>
      </p:sp>
      <p:sp>
        <p:nvSpPr>
          <p:cNvPr id="5" name="TextBox 4">
            <a:extLst>
              <a:ext uri="{FF2B5EF4-FFF2-40B4-BE49-F238E27FC236}">
                <a16:creationId xmlns:a16="http://schemas.microsoft.com/office/drawing/2014/main" id="{33B4FD03-3A2F-3CEE-5753-AE87CACD8A06}"/>
              </a:ext>
            </a:extLst>
          </p:cNvPr>
          <p:cNvSpPr txBox="1"/>
          <p:nvPr/>
        </p:nvSpPr>
        <p:spPr>
          <a:xfrm>
            <a:off x="4262762" y="523498"/>
            <a:ext cx="3548472" cy="707886"/>
          </a:xfrm>
          <a:prstGeom prst="rect">
            <a:avLst/>
          </a:prstGeom>
          <a:noFill/>
        </p:spPr>
        <p:txBody>
          <a:bodyPr wrap="none" rtlCol="0">
            <a:spAutoFit/>
          </a:bodyPr>
          <a:lstStyle/>
          <a:p>
            <a:r>
              <a:rPr lang="en-US" sz="4000" b="1" dirty="0"/>
              <a:t>INTRODUCTION</a:t>
            </a:r>
            <a:endParaRPr lang="en-IN" sz="4000" b="1" dirty="0"/>
          </a:p>
        </p:txBody>
      </p:sp>
    </p:spTree>
    <p:extLst>
      <p:ext uri="{BB962C8B-B14F-4D97-AF65-F5344CB8AC3E}">
        <p14:creationId xmlns:p14="http://schemas.microsoft.com/office/powerpoint/2010/main" val="362518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987" y="116632"/>
            <a:ext cx="8395962" cy="1470025"/>
          </a:xfrm>
        </p:spPr>
        <p:txBody>
          <a:bodyPr>
            <a:normAutofit/>
          </a:bodyPr>
          <a:lstStyle/>
          <a:p>
            <a:r>
              <a:rPr lang="en-US" sz="4800" b="1" u="sng" dirty="0">
                <a:solidFill>
                  <a:schemeClr val="accent1">
                    <a:lumMod val="50000"/>
                  </a:schemeClr>
                </a:solidFill>
              </a:rPr>
              <a:t>CONFIDENTIALITY</a:t>
            </a:r>
          </a:p>
        </p:txBody>
      </p:sp>
      <p:sp>
        <p:nvSpPr>
          <p:cNvPr id="3" name="Subtitle 2"/>
          <p:cNvSpPr>
            <a:spLocks noGrp="1"/>
          </p:cNvSpPr>
          <p:nvPr>
            <p:ph type="subTitle" idx="1"/>
          </p:nvPr>
        </p:nvSpPr>
        <p:spPr>
          <a:xfrm>
            <a:off x="551384" y="1613430"/>
            <a:ext cx="10321654" cy="3952353"/>
          </a:xfrm>
        </p:spPr>
        <p:txBody>
          <a:bodyPr>
            <a:normAutofit/>
          </a:bodyPr>
          <a:lstStyle/>
          <a:p>
            <a:pPr algn="just">
              <a:buFont typeface="Arial" pitchFamily="34" charset="0"/>
              <a:buChar char="•"/>
            </a:pPr>
            <a:endParaRPr lang="en-US" sz="2400" b="1" dirty="0">
              <a:solidFill>
                <a:schemeClr val="tx1"/>
              </a:solidFill>
            </a:endParaRPr>
          </a:p>
          <a:p>
            <a:pPr algn="just"/>
            <a:r>
              <a:rPr lang="en-US" b="1" i="0" dirty="0">
                <a:effectLst/>
                <a:latin typeface="Arial" panose="020B0604020202020204" pitchFamily="34" charset="0"/>
              </a:rPr>
              <a:t>Confidentiality</a:t>
            </a:r>
            <a:r>
              <a:rPr lang="en-US" b="0" i="0" dirty="0">
                <a:effectLst/>
                <a:latin typeface="Arial" panose="020B0604020202020204" pitchFamily="34" charset="0"/>
              </a:rPr>
              <a:t> is roughly equivalent to privacy.</a:t>
            </a:r>
          </a:p>
          <a:p>
            <a:pPr algn="just"/>
            <a:r>
              <a:rPr lang="en-US" b="0" i="0" dirty="0">
                <a:effectLst/>
                <a:latin typeface="Arial" panose="020B0604020202020204" pitchFamily="34" charset="0"/>
              </a:rPr>
              <a:t>Confidentiality measures are designed to prevent sensitive information from unauthorized access attempts.</a:t>
            </a:r>
          </a:p>
          <a:p>
            <a:pPr algn="just"/>
            <a:r>
              <a:rPr lang="en-US" b="0" i="0" dirty="0">
                <a:effectLst/>
                <a:latin typeface="Arial" panose="020B0604020202020204" pitchFamily="34" charset="0"/>
              </a:rPr>
              <a:t>It is common for data to be categorized according to the amount and type of damage that could be done if it fell into the wrong hands.</a:t>
            </a:r>
          </a:p>
          <a:p>
            <a:pPr algn="just"/>
            <a:r>
              <a:rPr lang="en-US" b="0" i="0" dirty="0">
                <a:effectLst/>
                <a:latin typeface="Arial" panose="020B0604020202020204" pitchFamily="34" charset="0"/>
              </a:rPr>
              <a:t>More or less stringent measures can then be implemented according to those categories.</a:t>
            </a:r>
          </a:p>
          <a:p>
            <a:pPr>
              <a:buFont typeface="Arial" pitchFamily="34" charset="0"/>
              <a:buChar char="•"/>
            </a:pPr>
            <a:endParaRPr lang="en-US" dirty="0"/>
          </a:p>
        </p:txBody>
      </p:sp>
      <p:sp>
        <p:nvSpPr>
          <p:cNvPr id="9" name="Rectangle 8"/>
          <p:cNvSpPr/>
          <p:nvPr/>
        </p:nvSpPr>
        <p:spPr>
          <a:xfrm>
            <a:off x="551384" y="255557"/>
            <a:ext cx="105131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384" y="6357958"/>
            <a:ext cx="109452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kietLOgo.png"/>
          <p:cNvPicPr>
            <a:picLocks noChangeAspect="1"/>
          </p:cNvPicPr>
          <p:nvPr/>
        </p:nvPicPr>
        <p:blipFill>
          <a:blip r:embed="rId2" cstate="print"/>
          <a:stretch>
            <a:fillRect/>
          </a:stretch>
        </p:blipFill>
        <p:spPr>
          <a:xfrm>
            <a:off x="11064552" y="116632"/>
            <a:ext cx="1120684" cy="1025307"/>
          </a:xfrm>
          <a:prstGeom prst="rect">
            <a:avLst/>
          </a:prstGeom>
        </p:spPr>
      </p:pic>
      <p:sp>
        <p:nvSpPr>
          <p:cNvPr id="4" name="Title 1">
            <a:extLst>
              <a:ext uri="{FF2B5EF4-FFF2-40B4-BE49-F238E27FC236}">
                <a16:creationId xmlns:a16="http://schemas.microsoft.com/office/drawing/2014/main" id="{1737E60C-3294-212B-ACF3-FEEC52A8432C}"/>
              </a:ext>
            </a:extLst>
          </p:cNvPr>
          <p:cNvSpPr txBox="1">
            <a:spLocks/>
          </p:cNvSpPr>
          <p:nvPr/>
        </p:nvSpPr>
        <p:spPr>
          <a:xfrm>
            <a:off x="548913" y="6455808"/>
            <a:ext cx="10910447" cy="35718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a:solidFill>
                  <a:srgbClr val="FF0000"/>
                </a:solidFill>
              </a:rPr>
              <a:t>KIET GROUP OF INSTITUTION,DELHI-NCR, GHAZIABAD </a:t>
            </a:r>
          </a:p>
        </p:txBody>
      </p:sp>
    </p:spTree>
    <p:extLst>
      <p:ext uri="{BB962C8B-B14F-4D97-AF65-F5344CB8AC3E}">
        <p14:creationId xmlns:p14="http://schemas.microsoft.com/office/powerpoint/2010/main" val="199490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987" y="116632"/>
            <a:ext cx="7653283" cy="1025307"/>
          </a:xfrm>
        </p:spPr>
        <p:txBody>
          <a:bodyPr>
            <a:normAutofit/>
          </a:bodyPr>
          <a:lstStyle/>
          <a:p>
            <a:r>
              <a:rPr lang="en-US" sz="4800" b="1" u="sng" dirty="0">
                <a:solidFill>
                  <a:schemeClr val="accent1">
                    <a:lumMod val="50000"/>
                  </a:schemeClr>
                </a:solidFill>
              </a:rPr>
              <a:t>INTEGRITY AND AVAILABILITY</a:t>
            </a:r>
          </a:p>
        </p:txBody>
      </p:sp>
      <p:sp>
        <p:nvSpPr>
          <p:cNvPr id="3" name="Subtitle 2"/>
          <p:cNvSpPr>
            <a:spLocks noGrp="1"/>
          </p:cNvSpPr>
          <p:nvPr>
            <p:ph type="subTitle" idx="1"/>
          </p:nvPr>
        </p:nvSpPr>
        <p:spPr>
          <a:xfrm>
            <a:off x="275801" y="1017082"/>
            <a:ext cx="10321654" cy="3952353"/>
          </a:xfrm>
        </p:spPr>
        <p:txBody>
          <a:bodyPr>
            <a:normAutofit lnSpcReduction="10000"/>
          </a:bodyPr>
          <a:lstStyle/>
          <a:p>
            <a:pPr algn="l">
              <a:buFont typeface="Arial" pitchFamily="34" charset="0"/>
              <a:buChar char="•"/>
            </a:pPr>
            <a:endParaRPr lang="en-US" sz="2400" b="1" dirty="0">
              <a:solidFill>
                <a:schemeClr val="tx1"/>
              </a:solidFill>
            </a:endParaRPr>
          </a:p>
          <a:p>
            <a:pPr algn="l"/>
            <a:r>
              <a:rPr lang="en-US" b="1" i="0" dirty="0">
                <a:effectLst/>
                <a:latin typeface="Arial" panose="020B0604020202020204" pitchFamily="34" charset="0"/>
              </a:rPr>
              <a:t>Integrity</a:t>
            </a:r>
            <a:r>
              <a:rPr lang="en-US" b="0" i="0" dirty="0">
                <a:effectLst/>
                <a:latin typeface="Arial" panose="020B0604020202020204" pitchFamily="34" charset="0"/>
              </a:rPr>
              <a:t> involves maintaining the consistency, accuracy and trustworthiness of data over its entire lifecycle.</a:t>
            </a:r>
          </a:p>
          <a:p>
            <a:pPr algn="l"/>
            <a:r>
              <a:rPr lang="en-US" b="0" i="0" dirty="0">
                <a:effectLst/>
                <a:latin typeface="Arial" panose="020B0604020202020204" pitchFamily="34" charset="0"/>
              </a:rPr>
              <a:t>Data must not be changed in transit, and steps must be taken to ensure data cannot be altered by unauthorized people (for example, in a breach of confidentiality).</a:t>
            </a:r>
          </a:p>
          <a:p>
            <a:pPr algn="l"/>
            <a:endParaRPr lang="en-US" b="0" i="0" dirty="0">
              <a:effectLst/>
              <a:latin typeface="Arial" panose="020B0604020202020204" pitchFamily="34" charset="0"/>
            </a:endParaRPr>
          </a:p>
          <a:p>
            <a:pPr algn="l"/>
            <a:r>
              <a:rPr lang="en-US" b="1" i="0" dirty="0">
                <a:effectLst/>
                <a:latin typeface="Arial" panose="020B0604020202020204" pitchFamily="34" charset="0"/>
              </a:rPr>
              <a:t>Availability</a:t>
            </a:r>
            <a:r>
              <a:rPr lang="en-US" b="0" i="0" dirty="0">
                <a:effectLst/>
                <a:latin typeface="Arial" panose="020B0604020202020204" pitchFamily="34" charset="0"/>
              </a:rPr>
              <a:t> means information should be consistently and readily accessible for authorized parties. </a:t>
            </a:r>
          </a:p>
          <a:p>
            <a:pPr algn="l"/>
            <a:r>
              <a:rPr lang="en-US" b="0" i="0" dirty="0">
                <a:effectLst/>
                <a:latin typeface="Arial" panose="020B0604020202020204" pitchFamily="34" charset="0"/>
              </a:rPr>
              <a:t>This involves properly maintaining hardware and technical infrastructure and systems that hold and display the information</a:t>
            </a:r>
            <a:r>
              <a:rPr lang="en-US" b="0" i="0" dirty="0">
                <a:solidFill>
                  <a:srgbClr val="666666"/>
                </a:solidFill>
                <a:effectLst/>
                <a:latin typeface="Arial" panose="020B0604020202020204" pitchFamily="34" charset="0"/>
              </a:rPr>
              <a:t>.</a:t>
            </a:r>
          </a:p>
          <a:p>
            <a:pPr algn="l"/>
            <a:endParaRPr lang="en-US" sz="2800" b="0" i="0" dirty="0">
              <a:effectLst/>
              <a:latin typeface="Arial" panose="020B0604020202020204" pitchFamily="34" charset="0"/>
            </a:endParaRPr>
          </a:p>
          <a:p>
            <a:endParaRPr lang="en-US" dirty="0"/>
          </a:p>
        </p:txBody>
      </p:sp>
      <p:sp>
        <p:nvSpPr>
          <p:cNvPr id="9" name="Rectangle 8"/>
          <p:cNvSpPr/>
          <p:nvPr/>
        </p:nvSpPr>
        <p:spPr>
          <a:xfrm>
            <a:off x="551384" y="255557"/>
            <a:ext cx="105131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384" y="6357958"/>
            <a:ext cx="109452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kietLOgo.png"/>
          <p:cNvPicPr>
            <a:picLocks noChangeAspect="1"/>
          </p:cNvPicPr>
          <p:nvPr/>
        </p:nvPicPr>
        <p:blipFill>
          <a:blip r:embed="rId2" cstate="print"/>
          <a:stretch>
            <a:fillRect/>
          </a:stretch>
        </p:blipFill>
        <p:spPr>
          <a:xfrm>
            <a:off x="11064552" y="116632"/>
            <a:ext cx="1120684" cy="1025307"/>
          </a:xfrm>
          <a:prstGeom prst="rect">
            <a:avLst/>
          </a:prstGeom>
        </p:spPr>
      </p:pic>
      <p:sp>
        <p:nvSpPr>
          <p:cNvPr id="4" name="Title 1">
            <a:extLst>
              <a:ext uri="{FF2B5EF4-FFF2-40B4-BE49-F238E27FC236}">
                <a16:creationId xmlns:a16="http://schemas.microsoft.com/office/drawing/2014/main" id="{1737E60C-3294-212B-ACF3-FEEC52A8432C}"/>
              </a:ext>
            </a:extLst>
          </p:cNvPr>
          <p:cNvSpPr txBox="1">
            <a:spLocks/>
          </p:cNvSpPr>
          <p:nvPr/>
        </p:nvSpPr>
        <p:spPr>
          <a:xfrm>
            <a:off x="548913" y="6455808"/>
            <a:ext cx="10910447" cy="35718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a:solidFill>
                  <a:srgbClr val="FF0000"/>
                </a:solidFill>
              </a:rPr>
              <a:t>KIET GROUP OF INSTITUTION,DELHI-NCR, GHAZIABAD </a:t>
            </a:r>
          </a:p>
        </p:txBody>
      </p:sp>
    </p:spTree>
    <p:extLst>
      <p:ext uri="{BB962C8B-B14F-4D97-AF65-F5344CB8AC3E}">
        <p14:creationId xmlns:p14="http://schemas.microsoft.com/office/powerpoint/2010/main" val="300247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846" y="604248"/>
            <a:ext cx="10196706" cy="4913047"/>
          </a:xfrm>
        </p:spPr>
        <p:txBody>
          <a:bodyPr>
            <a:normAutofit fontScale="90000"/>
          </a:bodyPr>
          <a:lstStyle/>
          <a:p>
            <a:pPr algn="l"/>
            <a:r>
              <a:rPr lang="en-US" sz="3600" b="1" i="0" dirty="0">
                <a:solidFill>
                  <a:srgbClr val="323232"/>
                </a:solidFill>
                <a:effectLst/>
                <a:latin typeface="Arial" panose="020B0604020202020204" pitchFamily="34" charset="0"/>
              </a:rPr>
              <a:t>Why is the CIA triad important?</a:t>
            </a:r>
            <a:br>
              <a:rPr lang="en-US" sz="3600" b="1" i="0" dirty="0">
                <a:solidFill>
                  <a:srgbClr val="323232"/>
                </a:solidFill>
                <a:effectLst/>
                <a:latin typeface="Arial" panose="020B0604020202020204" pitchFamily="34" charset="0"/>
              </a:rPr>
            </a:br>
            <a:br>
              <a:rPr lang="en-US" sz="2000" b="1" i="0" dirty="0">
                <a:solidFill>
                  <a:srgbClr val="323232"/>
                </a:solidFill>
                <a:effectLst/>
                <a:latin typeface="Arial" panose="020B0604020202020204" pitchFamily="34" charset="0"/>
              </a:rPr>
            </a:br>
            <a:r>
              <a:rPr lang="en-US" sz="2400" b="0" i="0" dirty="0">
                <a:effectLst/>
                <a:latin typeface="Arial" panose="020B0604020202020204" pitchFamily="34" charset="0"/>
              </a:rPr>
              <a:t>With each letter representing a foundational principle in cybersecurity, the importance of the CIA triad security model speaks for itself.</a:t>
            </a:r>
            <a:br>
              <a:rPr lang="en-US" sz="2400" b="0" i="0" dirty="0">
                <a:effectLst/>
                <a:latin typeface="Arial" panose="020B0604020202020204" pitchFamily="34" charset="0"/>
              </a:rPr>
            </a:br>
            <a:br>
              <a:rPr lang="en-US" sz="2400" b="0" i="0" dirty="0">
                <a:effectLst/>
                <a:latin typeface="Arial" panose="020B0604020202020204" pitchFamily="34" charset="0"/>
              </a:rPr>
            </a:br>
            <a:r>
              <a:rPr lang="en-US" sz="2400" b="0" i="0" dirty="0">
                <a:effectLst/>
                <a:latin typeface="Arial" panose="020B0604020202020204" pitchFamily="34" charset="0"/>
              </a:rPr>
              <a:t> Confidentiality, integrity and availability together are considered the three most important concepts within information security.</a:t>
            </a:r>
            <a:br>
              <a:rPr lang="en-US" sz="2400" b="0" i="0" dirty="0">
                <a:effectLst/>
                <a:latin typeface="Arial" panose="020B0604020202020204" pitchFamily="34" charset="0"/>
              </a:rPr>
            </a:br>
            <a:br>
              <a:rPr lang="en-US" sz="2400" b="0" i="0" dirty="0">
                <a:effectLst/>
                <a:latin typeface="Arial" panose="020B0604020202020204" pitchFamily="34" charset="0"/>
              </a:rPr>
            </a:br>
            <a:r>
              <a:rPr lang="en-US" sz="2400" b="0" i="0" dirty="0">
                <a:effectLst/>
                <a:latin typeface="Arial" panose="020B0604020202020204" pitchFamily="34" charset="0"/>
              </a:rPr>
              <a:t>Considering these three principles together within the framework of the "triad" can help guide the development of security policies for organizations. </a:t>
            </a:r>
            <a:br>
              <a:rPr lang="en-US" sz="2400" b="0" i="0" dirty="0">
                <a:effectLst/>
                <a:latin typeface="Arial" panose="020B0604020202020204" pitchFamily="34" charset="0"/>
              </a:rPr>
            </a:br>
            <a:r>
              <a:rPr lang="en-US" sz="2400" b="0" i="0" dirty="0">
                <a:effectLst/>
                <a:latin typeface="Arial" panose="020B0604020202020204" pitchFamily="34" charset="0"/>
              </a:rPr>
              <a:t>When evaluating needs and use cases for potential new products and technologies, the triad helps organizations ask focused questions about how value is being provided in those three key areas</a:t>
            </a:r>
            <a:r>
              <a:rPr lang="en-US" sz="2400" b="0" i="0" dirty="0">
                <a:solidFill>
                  <a:srgbClr val="666666"/>
                </a:solidFill>
                <a:effectLst/>
                <a:latin typeface="Arial" panose="020B0604020202020204" pitchFamily="34" charset="0"/>
              </a:rPr>
              <a:t>.</a:t>
            </a:r>
            <a:br>
              <a:rPr lang="en-US" sz="2400" b="0" i="0" dirty="0">
                <a:solidFill>
                  <a:srgbClr val="666666"/>
                </a:solidFill>
                <a:effectLst/>
                <a:latin typeface="Arial" panose="020B0604020202020204" pitchFamily="34" charset="0"/>
              </a:rPr>
            </a:br>
            <a:endParaRPr lang="en-US" sz="2400" b="1" u="sng" dirty="0">
              <a:solidFill>
                <a:schemeClr val="accent1">
                  <a:lumMod val="50000"/>
                </a:schemeClr>
              </a:solidFill>
            </a:endParaRPr>
          </a:p>
        </p:txBody>
      </p:sp>
      <p:sp>
        <p:nvSpPr>
          <p:cNvPr id="3" name="Subtitle 2"/>
          <p:cNvSpPr>
            <a:spLocks noGrp="1"/>
          </p:cNvSpPr>
          <p:nvPr>
            <p:ph type="subTitle" idx="1"/>
          </p:nvPr>
        </p:nvSpPr>
        <p:spPr>
          <a:xfrm>
            <a:off x="357399" y="454323"/>
            <a:ext cx="10513168" cy="6415334"/>
          </a:xfrm>
        </p:spPr>
        <p:txBody>
          <a:bodyPr>
            <a:normAutofit/>
          </a:bodyPr>
          <a:lstStyle/>
          <a:p>
            <a:pPr algn="l">
              <a:buFont typeface="Arial" pitchFamily="34" charset="0"/>
              <a:buChar char="•"/>
            </a:pPr>
            <a:endParaRPr lang="en-US" sz="2400" b="1" dirty="0">
              <a:solidFill>
                <a:schemeClr val="tx1"/>
              </a:solidFill>
            </a:endParaRPr>
          </a:p>
          <a:p>
            <a:pPr>
              <a:buFont typeface="Arial" pitchFamily="34" charset="0"/>
              <a:buChar char="•"/>
            </a:pPr>
            <a:endParaRPr lang="en-US" dirty="0"/>
          </a:p>
          <a:p>
            <a:pPr>
              <a:buFont typeface="Arial" pitchFamily="34" charset="0"/>
              <a:buChar char="•"/>
            </a:pPr>
            <a:endParaRPr lang="en-US" dirty="0"/>
          </a:p>
        </p:txBody>
      </p:sp>
      <p:sp>
        <p:nvSpPr>
          <p:cNvPr id="9" name="Rectangle 8"/>
          <p:cNvSpPr/>
          <p:nvPr/>
        </p:nvSpPr>
        <p:spPr>
          <a:xfrm>
            <a:off x="551384" y="255557"/>
            <a:ext cx="105131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384" y="6357958"/>
            <a:ext cx="109452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kietLOgo.png"/>
          <p:cNvPicPr>
            <a:picLocks noChangeAspect="1"/>
          </p:cNvPicPr>
          <p:nvPr/>
        </p:nvPicPr>
        <p:blipFill>
          <a:blip r:embed="rId2" cstate="print"/>
          <a:stretch>
            <a:fillRect/>
          </a:stretch>
        </p:blipFill>
        <p:spPr>
          <a:xfrm>
            <a:off x="11064552" y="116632"/>
            <a:ext cx="1120684" cy="1025307"/>
          </a:xfrm>
          <a:prstGeom prst="rect">
            <a:avLst/>
          </a:prstGeom>
        </p:spPr>
      </p:pic>
      <p:sp>
        <p:nvSpPr>
          <p:cNvPr id="4" name="Title 1">
            <a:extLst>
              <a:ext uri="{FF2B5EF4-FFF2-40B4-BE49-F238E27FC236}">
                <a16:creationId xmlns:a16="http://schemas.microsoft.com/office/drawing/2014/main" id="{1737E60C-3294-212B-ACF3-FEEC52A8432C}"/>
              </a:ext>
            </a:extLst>
          </p:cNvPr>
          <p:cNvSpPr txBox="1">
            <a:spLocks/>
          </p:cNvSpPr>
          <p:nvPr/>
        </p:nvSpPr>
        <p:spPr>
          <a:xfrm>
            <a:off x="548913" y="6455808"/>
            <a:ext cx="10910447" cy="35718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a:solidFill>
                  <a:srgbClr val="FF0000"/>
                </a:solidFill>
              </a:rPr>
              <a:t>KIET GROUP OF INSTITUTION,DELHI-NCR, GHAZIABAD </a:t>
            </a:r>
          </a:p>
        </p:txBody>
      </p:sp>
    </p:spTree>
    <p:extLst>
      <p:ext uri="{BB962C8B-B14F-4D97-AF65-F5344CB8AC3E}">
        <p14:creationId xmlns:p14="http://schemas.microsoft.com/office/powerpoint/2010/main" val="51992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987" y="116632"/>
            <a:ext cx="8395962" cy="1470025"/>
          </a:xfrm>
        </p:spPr>
        <p:txBody>
          <a:bodyPr>
            <a:normAutofit/>
          </a:bodyPr>
          <a:lstStyle/>
          <a:p>
            <a:endParaRPr lang="en-US" sz="4800" b="1" u="sng" dirty="0">
              <a:solidFill>
                <a:schemeClr val="accent1">
                  <a:lumMod val="50000"/>
                </a:schemeClr>
              </a:solidFill>
            </a:endParaRPr>
          </a:p>
        </p:txBody>
      </p:sp>
      <p:sp>
        <p:nvSpPr>
          <p:cNvPr id="3" name="Subtitle 2"/>
          <p:cNvSpPr>
            <a:spLocks noGrp="1"/>
          </p:cNvSpPr>
          <p:nvPr>
            <p:ph type="subTitle" idx="1"/>
          </p:nvPr>
        </p:nvSpPr>
        <p:spPr>
          <a:xfrm>
            <a:off x="551384" y="1613430"/>
            <a:ext cx="10321654" cy="3952353"/>
          </a:xfrm>
        </p:spPr>
        <p:txBody>
          <a:bodyPr>
            <a:normAutofit/>
          </a:bodyPr>
          <a:lstStyle/>
          <a:p>
            <a:pPr algn="l">
              <a:buFont typeface="Arial" pitchFamily="34" charset="0"/>
              <a:buChar char="•"/>
            </a:pPr>
            <a:endParaRPr lang="en-US" sz="2400" b="1" dirty="0">
              <a:solidFill>
                <a:schemeClr val="tx1"/>
              </a:solidFill>
            </a:endParaRPr>
          </a:p>
          <a:p>
            <a:pPr>
              <a:buFont typeface="Arial" pitchFamily="34" charset="0"/>
              <a:buChar char="•"/>
            </a:pPr>
            <a:endParaRPr lang="en-US" dirty="0"/>
          </a:p>
        </p:txBody>
      </p:sp>
      <p:sp>
        <p:nvSpPr>
          <p:cNvPr id="9" name="Rectangle 8"/>
          <p:cNvSpPr/>
          <p:nvPr/>
        </p:nvSpPr>
        <p:spPr>
          <a:xfrm>
            <a:off x="551384" y="255557"/>
            <a:ext cx="1051316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384" y="6357958"/>
            <a:ext cx="109452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kietLOgo.png"/>
          <p:cNvPicPr>
            <a:picLocks noChangeAspect="1"/>
          </p:cNvPicPr>
          <p:nvPr/>
        </p:nvPicPr>
        <p:blipFill>
          <a:blip r:embed="rId2" cstate="print"/>
          <a:stretch>
            <a:fillRect/>
          </a:stretch>
        </p:blipFill>
        <p:spPr>
          <a:xfrm>
            <a:off x="11064552" y="116632"/>
            <a:ext cx="1120684" cy="1025307"/>
          </a:xfrm>
          <a:prstGeom prst="rect">
            <a:avLst/>
          </a:prstGeom>
        </p:spPr>
      </p:pic>
      <p:sp>
        <p:nvSpPr>
          <p:cNvPr id="4" name="Title 1">
            <a:extLst>
              <a:ext uri="{FF2B5EF4-FFF2-40B4-BE49-F238E27FC236}">
                <a16:creationId xmlns:a16="http://schemas.microsoft.com/office/drawing/2014/main" id="{1737E60C-3294-212B-ACF3-FEEC52A8432C}"/>
              </a:ext>
            </a:extLst>
          </p:cNvPr>
          <p:cNvSpPr txBox="1">
            <a:spLocks/>
          </p:cNvSpPr>
          <p:nvPr/>
        </p:nvSpPr>
        <p:spPr>
          <a:xfrm>
            <a:off x="548913" y="6455808"/>
            <a:ext cx="10910447" cy="35718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a:solidFill>
                  <a:srgbClr val="FF0000"/>
                </a:solidFill>
              </a:rPr>
              <a:t>KIET GROUP OF INSTITUTION,DELHI-NCR, GHAZIABAD </a:t>
            </a:r>
          </a:p>
        </p:txBody>
      </p:sp>
    </p:spTree>
    <p:extLst>
      <p:ext uri="{BB962C8B-B14F-4D97-AF65-F5344CB8AC3E}">
        <p14:creationId xmlns:p14="http://schemas.microsoft.com/office/powerpoint/2010/main" val="298734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458</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Google Sans</vt:lpstr>
      <vt:lpstr>Office Theme</vt:lpstr>
      <vt:lpstr>CYBER SECURITY VIDEO ASSIGNMENT</vt:lpstr>
      <vt:lpstr>The three letters in "CIA triad" stand for Confidentiality, Integrity, and Availability.  The CIA triad is a common model that forms the basis for the development of security systems.  They are used for finding vulnerabilities and methods for creating solutions. Confidentiality, integrity and availability, also known as the CIA triad, is a model designed to guide policies for information security within an organization.  The model is also sometimes referred to as the AIC triad (availability, integrity and confidentiality) to avoid confusion with the Central Intelligence Agency.  Although elements of the triad are three of the most foundational and crucial cybersecurity needs, experts believe the CIA triad needs an upgrade to stay effective.</vt:lpstr>
      <vt:lpstr>CONFIDENTIALITY</vt:lpstr>
      <vt:lpstr>INTEGRITY AND AVAILABILITY</vt:lpstr>
      <vt:lpstr>Why is the CIA triad important?  With each letter representing a foundational principle in cybersecurity, the importance of the CIA triad security model speaks for itself.   Confidentiality, integrity and availability together are considered the three most important concepts within information security.  Considering these three principles together within the framework of the "triad" can help guide the development of security policies for organizations.  When evaluating needs and use cases for potential new products and technologies, the triad helps organizations ask focused questions about how value is being provided in those three key areas.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VIDEO ASSIGNMENT</dc:title>
  <dc:creator>Radhika Gupta</dc:creator>
  <cp:lastModifiedBy>Radhika Gupta</cp:lastModifiedBy>
  <cp:revision>1</cp:revision>
  <dcterms:created xsi:type="dcterms:W3CDTF">2023-06-18T15:03:43Z</dcterms:created>
  <dcterms:modified xsi:type="dcterms:W3CDTF">2023-06-18T16:37:30Z</dcterms:modified>
</cp:coreProperties>
</file>