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64" r:id="rId2"/>
    <p:sldId id="256" r:id="rId3"/>
    <p:sldId id="257" r:id="rId4"/>
    <p:sldId id="258" r:id="rId5"/>
    <p:sldId id="262" r:id="rId6"/>
    <p:sldId id="261"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118" autoAdjust="0"/>
    <p:restoredTop sz="94660"/>
  </p:normalViewPr>
  <p:slideViewPr>
    <p:cSldViewPr>
      <p:cViewPr varScale="1">
        <p:scale>
          <a:sx n="68" d="100"/>
          <a:sy n="68" d="100"/>
        </p:scale>
        <p:origin x="-1452"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F42EA30-4FF9-4845-8DDB-E797CBA56D15}" type="datetimeFigureOut">
              <a:rPr lang="en-US" smtClean="0"/>
              <a:pPr/>
              <a:t>11/3/2021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7E817ADE-C6A9-4BE2-9D39-671744B6B32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F42EA30-4FF9-4845-8DDB-E797CBA56D15}" type="datetimeFigureOut">
              <a:rPr lang="en-US" smtClean="0"/>
              <a:pPr/>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817ADE-C6A9-4BE2-9D39-671744B6B32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F42EA30-4FF9-4845-8DDB-E797CBA56D15}" type="datetimeFigureOut">
              <a:rPr lang="en-US" smtClean="0"/>
              <a:pPr/>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817ADE-C6A9-4BE2-9D39-671744B6B32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F42EA30-4FF9-4845-8DDB-E797CBA56D15}" type="datetimeFigureOut">
              <a:rPr lang="en-US" smtClean="0"/>
              <a:pPr/>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817ADE-C6A9-4BE2-9D39-671744B6B32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F42EA30-4FF9-4845-8DDB-E797CBA56D15}" type="datetimeFigureOut">
              <a:rPr lang="en-US" smtClean="0"/>
              <a:pPr/>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817ADE-C6A9-4BE2-9D39-671744B6B32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F42EA30-4FF9-4845-8DDB-E797CBA56D15}" type="datetimeFigureOut">
              <a:rPr lang="en-US" smtClean="0"/>
              <a:pPr/>
              <a:t>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817ADE-C6A9-4BE2-9D39-671744B6B32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F42EA30-4FF9-4845-8DDB-E797CBA56D15}" type="datetimeFigureOut">
              <a:rPr lang="en-US" smtClean="0"/>
              <a:pPr/>
              <a:t>11/3/2021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817ADE-C6A9-4BE2-9D39-671744B6B32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F42EA30-4FF9-4845-8DDB-E797CBA56D15}" type="datetimeFigureOut">
              <a:rPr lang="en-US" smtClean="0"/>
              <a:pPr/>
              <a:t>11/3/2021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817ADE-C6A9-4BE2-9D39-671744B6B32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42EA30-4FF9-4845-8DDB-E797CBA56D15}" type="datetimeFigureOut">
              <a:rPr lang="en-US" smtClean="0"/>
              <a:pPr/>
              <a:t>11/3/2021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817ADE-C6A9-4BE2-9D39-671744B6B32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F42EA30-4FF9-4845-8DDB-E797CBA56D15}" type="datetimeFigureOut">
              <a:rPr lang="en-US" smtClean="0"/>
              <a:pPr/>
              <a:t>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817ADE-C6A9-4BE2-9D39-671744B6B32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F42EA30-4FF9-4845-8DDB-E797CBA56D15}" type="datetimeFigureOut">
              <a:rPr lang="en-US" smtClean="0"/>
              <a:pPr/>
              <a:t>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7E817ADE-C6A9-4BE2-9D39-671744B6B328}"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F42EA30-4FF9-4845-8DDB-E797CBA56D15}" type="datetimeFigureOut">
              <a:rPr lang="en-US" smtClean="0"/>
              <a:pPr/>
              <a:t>11/3/2021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E817ADE-C6A9-4BE2-9D39-671744B6B328}"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229600" cy="1643074"/>
          </a:xfrm>
        </p:spPr>
        <p:txBody>
          <a:bodyPr/>
          <a:lstStyle/>
          <a:p>
            <a:r>
              <a:rPr lang="en-US" dirty="0" smtClean="0"/>
              <a:t>SPRIAL MODEL</a:t>
            </a:r>
            <a:endParaRPr lang="en-US" dirty="0"/>
          </a:p>
        </p:txBody>
      </p:sp>
      <p:sp>
        <p:nvSpPr>
          <p:cNvPr id="3" name="Content Placeholder 2"/>
          <p:cNvSpPr>
            <a:spLocks noGrp="1"/>
          </p:cNvSpPr>
          <p:nvPr>
            <p:ph idx="1"/>
          </p:nvPr>
        </p:nvSpPr>
        <p:spPr>
          <a:xfrm>
            <a:off x="457200" y="2214554"/>
            <a:ext cx="8229600" cy="3911609"/>
          </a:xfrm>
        </p:spPr>
        <p:txBody>
          <a:bodyPr/>
          <a:lstStyle/>
          <a:p>
            <a:pPr>
              <a:buNone/>
            </a:pPr>
            <a:r>
              <a:rPr lang="en-US" dirty="0" smtClean="0"/>
              <a:t>  					</a:t>
            </a:r>
          </a:p>
          <a:p>
            <a:pPr>
              <a:buNone/>
            </a:pPr>
            <a:r>
              <a:rPr lang="en-US" dirty="0" smtClean="0"/>
              <a:t>	</a:t>
            </a:r>
            <a:r>
              <a:rPr lang="en-US" dirty="0" smtClean="0"/>
              <a:t>		</a:t>
            </a:r>
            <a:r>
              <a:rPr lang="en-US" dirty="0" smtClean="0"/>
              <a:t> </a:t>
            </a:r>
            <a:r>
              <a:rPr lang="en-US" dirty="0" smtClean="0"/>
              <a:t>         PRESENTED BY</a:t>
            </a:r>
          </a:p>
          <a:p>
            <a:pPr lvl="8">
              <a:buFont typeface="Wingdings" pitchFamily="2" charset="2"/>
              <a:buChar char="Ø"/>
            </a:pPr>
            <a:r>
              <a:rPr lang="en-US" sz="2400" dirty="0" smtClean="0"/>
              <a:t>Afreen</a:t>
            </a:r>
          </a:p>
          <a:p>
            <a:pPr lvl="8">
              <a:buFont typeface="Wingdings" pitchFamily="2" charset="2"/>
              <a:buChar char="Ø"/>
            </a:pPr>
            <a:r>
              <a:rPr lang="en-US" sz="2400" dirty="0" smtClean="0"/>
              <a:t>Pooja</a:t>
            </a:r>
          </a:p>
          <a:p>
            <a:pPr lvl="8">
              <a:buFont typeface="Wingdings" pitchFamily="2" charset="2"/>
              <a:buChar char="Ø"/>
            </a:pPr>
            <a:r>
              <a:rPr lang="en-US" sz="2400" dirty="0" smtClean="0"/>
              <a:t>Radhika</a:t>
            </a:r>
          </a:p>
          <a:p>
            <a:pPr lvl="8">
              <a:buFont typeface="Wingdings" pitchFamily="2" charset="2"/>
              <a:buChar char="Ø"/>
            </a:pPr>
            <a:r>
              <a:rPr lang="en-US" sz="2400" dirty="0" smtClean="0"/>
              <a:t>Eesha</a:t>
            </a:r>
          </a:p>
          <a:p>
            <a:pPr lvl="8">
              <a:buFont typeface="Wingdings" pitchFamily="2" charset="2"/>
              <a:buChar char="Ø"/>
            </a:pPr>
            <a:r>
              <a:rPr lang="en-US" sz="2400" dirty="0" err="1" smtClean="0"/>
              <a:t>Asfiya</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571481"/>
            <a:ext cx="4429156" cy="642942"/>
          </a:xfrm>
        </p:spPr>
        <p:txBody>
          <a:bodyPr>
            <a:normAutofit fontScale="90000"/>
          </a:bodyPr>
          <a:lstStyle/>
          <a:p>
            <a:r>
              <a:rPr lang="en-US" sz="6000" dirty="0" smtClean="0">
                <a:solidFill>
                  <a:schemeClr val="tx1"/>
                </a:solidFill>
              </a:rPr>
              <a:t>Introduction</a:t>
            </a:r>
            <a:endParaRPr lang="en-US" sz="6000" dirty="0">
              <a:solidFill>
                <a:schemeClr val="tx1"/>
              </a:solidFill>
            </a:endParaRPr>
          </a:p>
        </p:txBody>
      </p:sp>
      <p:sp>
        <p:nvSpPr>
          <p:cNvPr id="1026" name="AutoShape 2" descr="Software Engineering | Spiral Model - GeeksforGeek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Software Engineering | Spiral Model - GeeksforGeek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Software Engineering | Spiral Model - GeeksforGeek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Rectangle 7"/>
          <p:cNvSpPr/>
          <p:nvPr/>
        </p:nvSpPr>
        <p:spPr>
          <a:xfrm>
            <a:off x="357158" y="1357298"/>
            <a:ext cx="8072494" cy="4524315"/>
          </a:xfrm>
          <a:prstGeom prst="rect">
            <a:avLst/>
          </a:prstGeom>
        </p:spPr>
        <p:txBody>
          <a:bodyPr wrap="square">
            <a:spAutoFit/>
          </a:bodyPr>
          <a:lstStyle/>
          <a:p>
            <a:pPr fontAlgn="base">
              <a:buFont typeface="Wingdings" pitchFamily="2" charset="2"/>
              <a:buChar char="Ø"/>
            </a:pPr>
            <a:r>
              <a:rPr lang="en-US" b="1" dirty="0"/>
              <a:t>Spiral model</a:t>
            </a:r>
            <a:r>
              <a:rPr lang="en-US" dirty="0"/>
              <a:t> is one of the most important Software Development Life Cycle models, which provides support for </a:t>
            </a:r>
            <a:r>
              <a:rPr lang="en-US" b="1" dirty="0"/>
              <a:t>Risk Handling</a:t>
            </a:r>
            <a:r>
              <a:rPr lang="en-US" dirty="0" smtClean="0"/>
              <a:t>. </a:t>
            </a:r>
            <a:r>
              <a:rPr lang="en-US" dirty="0"/>
              <a:t>In its diagrammatic representation, it looks like a spiral with many loops. </a:t>
            </a:r>
            <a:endParaRPr lang="en-US" dirty="0" smtClean="0"/>
          </a:p>
          <a:p>
            <a:pPr fontAlgn="base">
              <a:buFont typeface="Wingdings" pitchFamily="2" charset="2"/>
              <a:buChar char="Ø"/>
            </a:pPr>
            <a:endParaRPr lang="en-US" dirty="0"/>
          </a:p>
          <a:p>
            <a:pPr fontAlgn="base">
              <a:buFont typeface="Wingdings" pitchFamily="2" charset="2"/>
              <a:buChar char="Ø"/>
            </a:pPr>
            <a:r>
              <a:rPr lang="en-US" dirty="0" smtClean="0"/>
              <a:t>The </a:t>
            </a:r>
            <a:r>
              <a:rPr lang="en-US" dirty="0"/>
              <a:t>exact number of loops of the spiral is unknown and can vary from project to project. Each loop of the spiral is called a </a:t>
            </a:r>
            <a:r>
              <a:rPr lang="en-US" b="1" dirty="0"/>
              <a:t>Phase of the software development process</a:t>
            </a:r>
            <a:r>
              <a:rPr lang="en-US" b="1" dirty="0" smtClean="0"/>
              <a:t>.</a:t>
            </a:r>
          </a:p>
          <a:p>
            <a:pPr fontAlgn="base"/>
            <a:r>
              <a:rPr lang="en-US" dirty="0"/>
              <a:t> </a:t>
            </a:r>
            <a:endParaRPr lang="en-US" dirty="0" smtClean="0"/>
          </a:p>
          <a:p>
            <a:pPr fontAlgn="base">
              <a:buFont typeface="Wingdings" pitchFamily="2" charset="2"/>
              <a:buChar char="Ø"/>
            </a:pPr>
            <a:r>
              <a:rPr lang="en-US" dirty="0" smtClean="0"/>
              <a:t>The </a:t>
            </a:r>
            <a:r>
              <a:rPr lang="en-US" dirty="0"/>
              <a:t>exact number of phases needed to develop the product can be varied by the project manager depending upon the project </a:t>
            </a:r>
            <a:r>
              <a:rPr lang="en-US" dirty="0" smtClean="0"/>
              <a:t>risks. </a:t>
            </a:r>
            <a:r>
              <a:rPr lang="en-US" dirty="0"/>
              <a:t>As the project manager dynamically determines the number of phases, so the project manager has an important role to develop a product using the spiral model. </a:t>
            </a:r>
          </a:p>
          <a:p>
            <a:pPr fontAlgn="base">
              <a:buFont typeface="Wingdings" pitchFamily="2" charset="2"/>
              <a:buChar char="Ø"/>
            </a:pPr>
            <a:endParaRPr lang="en-US" dirty="0" smtClean="0"/>
          </a:p>
          <a:p>
            <a:pPr fontAlgn="base">
              <a:buFont typeface="Wingdings" pitchFamily="2" charset="2"/>
              <a:buChar char="Ø"/>
            </a:pPr>
            <a:r>
              <a:rPr lang="en-US" dirty="0" smtClean="0"/>
              <a:t>The </a:t>
            </a:r>
            <a:r>
              <a:rPr lang="en-US" dirty="0"/>
              <a:t>Radius of the spiral at any point represents the expenses(cost) of the project so far, and the angular dimension represents the progress made so far in the current phase.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5728"/>
            <a:ext cx="3171820" cy="857256"/>
          </a:xfrm>
        </p:spPr>
        <p:txBody>
          <a:bodyPr>
            <a:normAutofit/>
          </a:bodyPr>
          <a:lstStyle/>
          <a:p>
            <a:r>
              <a:rPr lang="en-US" sz="5400" dirty="0" smtClean="0">
                <a:solidFill>
                  <a:schemeClr val="tx1"/>
                </a:solidFill>
              </a:rPr>
              <a:t>Model</a:t>
            </a:r>
            <a:endParaRPr lang="en-US" sz="5400" dirty="0">
              <a:solidFill>
                <a:schemeClr val="tx1"/>
              </a:solidFill>
            </a:endParaRPr>
          </a:p>
        </p:txBody>
      </p:sp>
      <p:sp>
        <p:nvSpPr>
          <p:cNvPr id="6" name="Rectangle 5"/>
          <p:cNvSpPr/>
          <p:nvPr/>
        </p:nvSpPr>
        <p:spPr>
          <a:xfrm>
            <a:off x="357158" y="1142985"/>
            <a:ext cx="6500842" cy="5355312"/>
          </a:xfrm>
          <a:prstGeom prst="rect">
            <a:avLst/>
          </a:prstGeom>
        </p:spPr>
        <p:txBody>
          <a:bodyPr wrap="square">
            <a:spAutoFit/>
          </a:bodyPr>
          <a:lstStyle/>
          <a:p>
            <a:pPr>
              <a:buFont typeface="Wingdings" pitchFamily="2" charset="2"/>
              <a:buChar char="Ø"/>
            </a:pPr>
            <a:r>
              <a:rPr lang="en-US" b="1" dirty="0"/>
              <a:t>Risk Assessment and reduction:</a:t>
            </a:r>
            <a:r>
              <a:rPr lang="en-US" dirty="0"/>
              <a:t> The next phase in the cycle is to calculate these various alternatives based on the goals and constraints. The focus of evaluation in this stage is located on the risk perception for the project</a:t>
            </a:r>
            <a:r>
              <a:rPr lang="en-US" dirty="0" smtClean="0"/>
              <a:t>.</a:t>
            </a:r>
          </a:p>
          <a:p>
            <a:pPr>
              <a:buFont typeface="Wingdings" pitchFamily="2" charset="2"/>
              <a:buChar char="Ø"/>
            </a:pPr>
            <a:endParaRPr lang="en-US" dirty="0"/>
          </a:p>
          <a:p>
            <a:pPr>
              <a:buFont typeface="Wingdings" pitchFamily="2" charset="2"/>
              <a:buChar char="Ø"/>
            </a:pPr>
            <a:r>
              <a:rPr lang="en-US" b="1" dirty="0"/>
              <a:t>Development and validation:</a:t>
            </a:r>
            <a:r>
              <a:rPr lang="en-US" dirty="0"/>
              <a:t> The next phase is to develop strategies that resolve uncertainties and risks. This process may include activities such as benchmarking, simulation, and prototyping</a:t>
            </a:r>
            <a:r>
              <a:rPr lang="en-US" dirty="0" smtClean="0"/>
              <a:t>.</a:t>
            </a:r>
          </a:p>
          <a:p>
            <a:pPr>
              <a:buFont typeface="Wingdings" pitchFamily="2" charset="2"/>
              <a:buChar char="Ø"/>
            </a:pPr>
            <a:endParaRPr lang="en-US" dirty="0"/>
          </a:p>
          <a:p>
            <a:pPr>
              <a:buFont typeface="Wingdings" pitchFamily="2" charset="2"/>
              <a:buChar char="Ø"/>
            </a:pPr>
            <a:r>
              <a:rPr lang="en-US" b="1" dirty="0"/>
              <a:t>Planning:</a:t>
            </a:r>
            <a:r>
              <a:rPr lang="en-US" dirty="0"/>
              <a:t> Finally, the next step is planned. The project is reviewed, and a choice made whether to continue with a further period of the spiral. If it is determined to keep, plans are drawn up for the next step of the project.</a:t>
            </a:r>
          </a:p>
          <a:p>
            <a:r>
              <a:rPr lang="en-US" dirty="0"/>
              <a:t>The development phase depends on the remaining risks. For example, if performance or user-interface risks are treated more essential than the program development risks, the next phase may be an evolutionary development that includes developing a more  detailed prototype for solving the risks.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285728"/>
            <a:ext cx="7386662" cy="1643073"/>
          </a:xfrm>
        </p:spPr>
        <p:txBody>
          <a:bodyPr>
            <a:normAutofit/>
          </a:bodyPr>
          <a:lstStyle/>
          <a:p>
            <a:pPr>
              <a:buFont typeface="Wingdings" pitchFamily="2" charset="2"/>
              <a:buChar char="Ø"/>
            </a:pPr>
            <a:r>
              <a:rPr lang="en-US" sz="1800" dirty="0" smtClean="0"/>
              <a:t>The development phase depends on the remaining risks. For example, if performance or user-interface risks are treated more essential than the program development risks, the next phase may be an evolutionary development that includes developing a more  detailed prototype for solving the risks.</a:t>
            </a:r>
            <a:endParaRPr lang="en-US" sz="1800" dirty="0"/>
          </a:p>
        </p:txBody>
      </p:sp>
      <p:sp>
        <p:nvSpPr>
          <p:cNvPr id="4" name="Rectangle 3"/>
          <p:cNvSpPr/>
          <p:nvPr/>
        </p:nvSpPr>
        <p:spPr>
          <a:xfrm>
            <a:off x="500034" y="2143115"/>
            <a:ext cx="8143932" cy="1754326"/>
          </a:xfrm>
          <a:prstGeom prst="rect">
            <a:avLst/>
          </a:prstGeom>
        </p:spPr>
        <p:txBody>
          <a:bodyPr wrap="square">
            <a:spAutoFit/>
          </a:bodyPr>
          <a:lstStyle/>
          <a:p>
            <a:pPr>
              <a:buFont typeface="Wingdings" pitchFamily="2" charset="2"/>
              <a:buChar char="Ø"/>
            </a:pPr>
            <a:r>
              <a:rPr lang="en-US" dirty="0"/>
              <a:t>The </a:t>
            </a:r>
            <a:r>
              <a:rPr lang="en-US" b="1" dirty="0"/>
              <a:t>risk-driven</a:t>
            </a:r>
            <a:r>
              <a:rPr lang="en-US" dirty="0"/>
              <a:t> feature of the spiral model allows it to accommodate any mixture of </a:t>
            </a:r>
            <a:r>
              <a:rPr lang="en-US" dirty="0" smtClean="0"/>
              <a:t>    a </a:t>
            </a:r>
            <a:r>
              <a:rPr lang="en-US" dirty="0"/>
              <a:t>specification-oriented, prototype-oriented, simulation-oriented, or another type of approach. An essential element of the model is that each period of the spiral is completed by a review that includes all the products developed during that cycle, including plans for the next cycle. The spiral model works for development as well as enhancement projects.</a:t>
            </a:r>
          </a:p>
        </p:txBody>
      </p:sp>
      <p:pic>
        <p:nvPicPr>
          <p:cNvPr id="5" name="Picture 4" descr="spiral-1-1024x945.jpg"/>
          <p:cNvPicPr>
            <a:picLocks noChangeAspect="1"/>
          </p:cNvPicPr>
          <p:nvPr/>
        </p:nvPicPr>
        <p:blipFill>
          <a:blip r:embed="rId2"/>
          <a:stretch>
            <a:fillRect/>
          </a:stretch>
        </p:blipFill>
        <p:spPr>
          <a:xfrm>
            <a:off x="3214678" y="3714752"/>
            <a:ext cx="5107898" cy="273073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solidFill>
                  <a:schemeClr val="accent2">
                    <a:lumMod val="75000"/>
                  </a:schemeClr>
                </a:solidFill>
              </a:rPr>
              <a:t>MERITS</a:t>
            </a:r>
            <a:endParaRPr lang="en-US" sz="5400" dirty="0">
              <a:solidFill>
                <a:schemeClr val="accent2">
                  <a:lumMod val="75000"/>
                </a:schemeClr>
              </a:solidFill>
            </a:endParaRPr>
          </a:p>
        </p:txBody>
      </p:sp>
      <p:sp>
        <p:nvSpPr>
          <p:cNvPr id="3" name="Content Placeholder 2"/>
          <p:cNvSpPr>
            <a:spLocks noGrp="1"/>
          </p:cNvSpPr>
          <p:nvPr>
            <p:ph idx="1"/>
          </p:nvPr>
        </p:nvSpPr>
        <p:spPr/>
        <p:txBody>
          <a:bodyPr>
            <a:normAutofit/>
          </a:bodyPr>
          <a:lstStyle/>
          <a:p>
            <a:pPr>
              <a:buFont typeface="Wingdings" pitchFamily="2" charset="2"/>
              <a:buChar char="Ø"/>
            </a:pPr>
            <a:r>
              <a:rPr lang="en-US" sz="2400" dirty="0"/>
              <a:t>Risk Managing </a:t>
            </a:r>
            <a:r>
              <a:rPr lang="en-US" sz="2400" dirty="0" smtClean="0"/>
              <a:t>Feature</a:t>
            </a:r>
          </a:p>
          <a:p>
            <a:pPr>
              <a:buFont typeface="Wingdings" pitchFamily="2" charset="2"/>
              <a:buChar char="Ø"/>
            </a:pPr>
            <a:r>
              <a:rPr lang="en-US" sz="2400" dirty="0"/>
              <a:t>Suitable for more extensive </a:t>
            </a:r>
            <a:r>
              <a:rPr lang="en-US" sz="2400" dirty="0" smtClean="0"/>
              <a:t>projects</a:t>
            </a:r>
          </a:p>
          <a:p>
            <a:pPr>
              <a:buFont typeface="Wingdings" pitchFamily="2" charset="2"/>
              <a:buChar char="Ø"/>
            </a:pPr>
            <a:r>
              <a:rPr lang="en-US" sz="2400" dirty="0"/>
              <a:t>Docile </a:t>
            </a:r>
            <a:r>
              <a:rPr lang="en-US" sz="2400" dirty="0" smtClean="0"/>
              <a:t>in </a:t>
            </a:r>
            <a:r>
              <a:rPr lang="en-US" sz="2400" dirty="0"/>
              <a:t>terms of </a:t>
            </a:r>
            <a:r>
              <a:rPr lang="en-US" sz="2400" dirty="0" smtClean="0"/>
              <a:t>Requirements</a:t>
            </a:r>
          </a:p>
          <a:p>
            <a:pPr>
              <a:buFont typeface="Wingdings" pitchFamily="2" charset="2"/>
              <a:buChar char="Ø"/>
            </a:pPr>
            <a:r>
              <a:rPr lang="en-US" sz="2400" dirty="0"/>
              <a:t>Client </a:t>
            </a:r>
            <a:r>
              <a:rPr lang="en-US" sz="2400" dirty="0" smtClean="0"/>
              <a:t>Satisfaction</a:t>
            </a:r>
          </a:p>
          <a:p>
            <a:pPr>
              <a:buFont typeface="Wingdings" pitchFamily="2" charset="2"/>
              <a:buChar char="Ø"/>
            </a:pPr>
            <a:r>
              <a:rPr lang="en-US" sz="2400" dirty="0"/>
              <a:t>Early Estimation of Cost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400552" cy="1143000"/>
          </a:xfrm>
        </p:spPr>
        <p:txBody>
          <a:bodyPr>
            <a:normAutofit/>
          </a:bodyPr>
          <a:lstStyle/>
          <a:p>
            <a:r>
              <a:rPr lang="en-US" sz="5400" dirty="0" smtClean="0">
                <a:solidFill>
                  <a:schemeClr val="accent2">
                    <a:lumMod val="75000"/>
                  </a:schemeClr>
                </a:solidFill>
              </a:rPr>
              <a:t>DMERITS</a:t>
            </a:r>
            <a:endParaRPr lang="en-US" sz="5400" dirty="0">
              <a:solidFill>
                <a:schemeClr val="accent2">
                  <a:lumMod val="75000"/>
                </a:schemeClr>
              </a:solidFill>
            </a:endParaRPr>
          </a:p>
        </p:txBody>
      </p:sp>
      <p:sp>
        <p:nvSpPr>
          <p:cNvPr id="3" name="Content Placeholder 2"/>
          <p:cNvSpPr>
            <a:spLocks noGrp="1"/>
          </p:cNvSpPr>
          <p:nvPr>
            <p:ph idx="1"/>
          </p:nvPr>
        </p:nvSpPr>
        <p:spPr/>
        <p:txBody>
          <a:bodyPr>
            <a:normAutofit/>
          </a:bodyPr>
          <a:lstStyle/>
          <a:p>
            <a:pPr>
              <a:buFont typeface="Wingdings" pitchFamily="2" charset="2"/>
              <a:buChar char="Ø"/>
            </a:pPr>
            <a:r>
              <a:rPr lang="en-US" sz="2400" dirty="0" smtClean="0"/>
              <a:t>Difficulty</a:t>
            </a:r>
          </a:p>
          <a:p>
            <a:pPr>
              <a:buFont typeface="Wingdings" pitchFamily="2" charset="2"/>
              <a:buChar char="Ø"/>
            </a:pPr>
            <a:r>
              <a:rPr lang="en-US" sz="2400" dirty="0" smtClean="0"/>
              <a:t>Expensive</a:t>
            </a:r>
          </a:p>
          <a:p>
            <a:pPr>
              <a:buFont typeface="Wingdings" pitchFamily="2" charset="2"/>
              <a:buChar char="Ø"/>
            </a:pPr>
            <a:r>
              <a:rPr lang="en-US" sz="2400" dirty="0"/>
              <a:t>Too much dependability on Risk Analysis: </a:t>
            </a:r>
            <a:endParaRPr lang="en-US" sz="2400" dirty="0" smtClean="0"/>
          </a:p>
          <a:p>
            <a:pPr>
              <a:buFont typeface="Wingdings" pitchFamily="2" charset="2"/>
              <a:buChar char="Ø"/>
            </a:pPr>
            <a:r>
              <a:rPr lang="en-US" sz="2400" dirty="0"/>
              <a:t>Difficulty in time </a:t>
            </a:r>
            <a:r>
              <a:rPr lang="en-US" sz="2400" dirty="0" smtClean="0"/>
              <a:t>management</a:t>
            </a:r>
          </a:p>
          <a:p>
            <a:pPr>
              <a:buFont typeface="Wingdings" pitchFamily="2" charset="2"/>
              <a:buChar char="Ø"/>
            </a:pPr>
            <a:r>
              <a:rPr lang="en-US" sz="2400" dirty="0"/>
              <a:t>Complicated in terms of user-friendliness</a:t>
            </a:r>
            <a:r>
              <a:rPr lang="en-US" sz="2400" dirty="0" smtClean="0"/>
              <a:t>:</a:t>
            </a:r>
          </a:p>
          <a:p>
            <a:pPr>
              <a:buFont typeface="Wingdings" pitchFamily="2" charset="2"/>
              <a:buChar char="Ø"/>
            </a:pPr>
            <a:r>
              <a:rPr lang="en-US" sz="2400" dirty="0"/>
              <a:t>Maintenance of prototypes</a:t>
            </a:r>
            <a:endParaRPr lang="en-US" sz="24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115196" cy="1143000"/>
          </a:xfrm>
        </p:spPr>
        <p:txBody>
          <a:bodyPr>
            <a:normAutofit/>
          </a:bodyPr>
          <a:lstStyle/>
          <a:p>
            <a:r>
              <a:rPr lang="en-US" sz="5400" dirty="0" smtClean="0">
                <a:solidFill>
                  <a:schemeClr val="accent2">
                    <a:lumMod val="75000"/>
                  </a:schemeClr>
                </a:solidFill>
              </a:rPr>
              <a:t>When to use?</a:t>
            </a:r>
            <a:endParaRPr lang="en-US" sz="5400" dirty="0">
              <a:solidFill>
                <a:schemeClr val="accent2">
                  <a:lumMod val="75000"/>
                </a:schemeClr>
              </a:solidFill>
            </a:endParaRPr>
          </a:p>
        </p:txBody>
      </p:sp>
      <p:sp>
        <p:nvSpPr>
          <p:cNvPr id="3" name="Content Placeholder 2"/>
          <p:cNvSpPr>
            <a:spLocks noGrp="1"/>
          </p:cNvSpPr>
          <p:nvPr>
            <p:ph idx="1"/>
          </p:nvPr>
        </p:nvSpPr>
        <p:spPr/>
        <p:txBody>
          <a:bodyPr>
            <a:normAutofit/>
          </a:bodyPr>
          <a:lstStyle/>
          <a:p>
            <a:pPr>
              <a:buFont typeface="Wingdings" pitchFamily="2" charset="2"/>
              <a:buChar char="Ø"/>
            </a:pPr>
            <a:r>
              <a:rPr lang="en-US" sz="2400" dirty="0"/>
              <a:t>A Spiral model in software engineering is used when project is large.</a:t>
            </a:r>
          </a:p>
          <a:p>
            <a:pPr>
              <a:buFont typeface="Wingdings" pitchFamily="2" charset="2"/>
              <a:buChar char="Ø"/>
            </a:pPr>
            <a:r>
              <a:rPr lang="en-US" sz="2400" dirty="0"/>
              <a:t>When releases are required to be frequent, spiral methodology is used.</a:t>
            </a:r>
          </a:p>
          <a:p>
            <a:pPr>
              <a:buFont typeface="Wingdings" pitchFamily="2" charset="2"/>
              <a:buChar char="Ø"/>
            </a:pPr>
            <a:r>
              <a:rPr lang="en-US" sz="2400" dirty="0"/>
              <a:t>When creation of a prototype is applicable.</a:t>
            </a:r>
          </a:p>
          <a:p>
            <a:pPr>
              <a:buFont typeface="Wingdings" pitchFamily="2" charset="2"/>
              <a:buChar char="Ø"/>
            </a:pPr>
            <a:r>
              <a:rPr lang="en-US" sz="2400" dirty="0"/>
              <a:t>When risk and costs evaluation is important.</a:t>
            </a:r>
          </a:p>
          <a:p>
            <a:pPr>
              <a:buFont typeface="Wingdings" pitchFamily="2" charset="2"/>
              <a:buChar char="Ø"/>
            </a:pPr>
            <a:r>
              <a:rPr lang="en-US" sz="2400" dirty="0"/>
              <a:t>Spiral methodology is useful for medium to high-risk projects</a:t>
            </a:r>
            <a:r>
              <a:rPr lang="en-US" sz="2400" dirty="0" smtClean="0"/>
              <a:t>.</a:t>
            </a:r>
            <a:endParaRPr lang="en-US" sz="2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56</TotalTime>
  <Words>139</Words>
  <Application>Microsoft Office PowerPoint</Application>
  <PresentationFormat>On-screen Show (4:3)</PresentationFormat>
  <Paragraphs>44</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Flow</vt:lpstr>
      <vt:lpstr>SPRIAL MODEL</vt:lpstr>
      <vt:lpstr>Introduction</vt:lpstr>
      <vt:lpstr>Model</vt:lpstr>
      <vt:lpstr>The development phase depends on the remaining risks. For example, if performance or user-interface risks are treated more essential than the program development risks, the next phase may be an evolutionary development that includes developing a more  detailed prototype for solving the risks.</vt:lpstr>
      <vt:lpstr>MERITS</vt:lpstr>
      <vt:lpstr>DMERITS</vt:lpstr>
      <vt:lpstr>When to use?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HP</dc:creator>
  <cp:lastModifiedBy>Windows User</cp:lastModifiedBy>
  <cp:revision>7</cp:revision>
  <dcterms:created xsi:type="dcterms:W3CDTF">2021-10-22T09:13:38Z</dcterms:created>
  <dcterms:modified xsi:type="dcterms:W3CDTF">2021-11-03T15:14:13Z</dcterms:modified>
</cp:coreProperties>
</file>