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7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150" autoAdjust="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66E11-C2D2-47A3-8E3A-7AEC181F5C0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90FB4-3F78-4B45-859B-62D2C2AFFA7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90FB4-3F78-4B45-859B-62D2C2AFFA72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B9A384B-07D6-4754-97DD-C320F73AE5A2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929C51C-8584-4F5E-917D-31B19F43D28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9A384B-07D6-4754-97DD-C320F73AE5A2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29C51C-8584-4F5E-917D-31B19F43D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B9A384B-07D6-4754-97DD-C320F73AE5A2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929C51C-8584-4F5E-917D-31B19F43D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9A384B-07D6-4754-97DD-C320F73AE5A2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29C51C-8584-4F5E-917D-31B19F43D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B9A384B-07D6-4754-97DD-C320F73AE5A2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E929C51C-8584-4F5E-917D-31B19F43D28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9A384B-07D6-4754-97DD-C320F73AE5A2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29C51C-8584-4F5E-917D-31B19F43D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9A384B-07D6-4754-97DD-C320F73AE5A2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29C51C-8584-4F5E-917D-31B19F43D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9A384B-07D6-4754-97DD-C320F73AE5A2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29C51C-8584-4F5E-917D-31B19F43D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B9A384B-07D6-4754-97DD-C320F73AE5A2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29C51C-8584-4F5E-917D-31B19F43D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9A384B-07D6-4754-97DD-C320F73AE5A2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29C51C-8584-4F5E-917D-31B19F43D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9A384B-07D6-4754-97DD-C320F73AE5A2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29C51C-8584-4F5E-917D-31B19F43D28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B9A384B-07D6-4754-97DD-C320F73AE5A2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929C51C-8584-4F5E-917D-31B19F43D28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traceability-matri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1904999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Test  Scenario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057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Presented By </a:t>
            </a:r>
          </a:p>
          <a:p>
            <a:r>
              <a:rPr lang="en-US" sz="2400" dirty="0" smtClean="0"/>
              <a:t>Afreen</a:t>
            </a:r>
          </a:p>
          <a:p>
            <a:r>
              <a:rPr lang="en-US" sz="2400" dirty="0" smtClean="0"/>
              <a:t>Pooja</a:t>
            </a:r>
          </a:p>
          <a:p>
            <a:r>
              <a:rPr lang="en-US" sz="2400" dirty="0" smtClean="0"/>
              <a:t>Radhika </a:t>
            </a:r>
          </a:p>
          <a:p>
            <a:r>
              <a:rPr lang="en-US" sz="2400" dirty="0" smtClean="0"/>
              <a:t>Asfiya</a:t>
            </a:r>
          </a:p>
          <a:p>
            <a:r>
              <a:rPr lang="en-US" sz="2400" dirty="0" smtClean="0"/>
              <a:t>Eesha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Scenario testing can be carried out relatively faster than testing using test cases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can ensure good test coverage since the test scenarios are derived from user stories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saves a lot of time. Hence, these are better with projects having time constraints.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65,630 Thank You Stock Photos, Pictures &amp;amp; Royalty-Free Images - iSto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914400"/>
            <a:ext cx="5829300" cy="4152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A </a:t>
            </a:r>
            <a:r>
              <a:rPr lang="en-US" sz="2400" dirty="0" smtClean="0"/>
              <a:t>Test Scenario is a statement describing the functionality of the application to be tested. It is used for end-to-end testing of a feature and is generally derived from the use cases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Test scenarios can serve as the basis for lower-level test case creation. A single test scenario can cover one or more test cases. Therefore a test scenario has a one-to-many relationship with the test cases.</a:t>
            </a:r>
          </a:p>
          <a:p>
            <a:pPr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of test scenario</a:t>
            </a:r>
            <a:endParaRPr lang="en-US" dirty="0"/>
          </a:p>
        </p:txBody>
      </p:sp>
      <p:pic>
        <p:nvPicPr>
          <p:cNvPr id="4" name="Content Placeholder 3" descr="4887874b-c2f9-4705-84a2-1f2881d8b31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600200"/>
            <a:ext cx="7543800" cy="44958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to Write a Test Scenario?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3400" dirty="0" smtClean="0"/>
              <a:t>Step 1: Read the Requirement Documents like BRS, SRS, FRS, of the System Under Test (SUT).  </a:t>
            </a:r>
            <a:r>
              <a:rPr lang="en-US" sz="3400" dirty="0" smtClean="0"/>
              <a:t>We could </a:t>
            </a:r>
            <a:r>
              <a:rPr lang="en-US" sz="3400" dirty="0" smtClean="0"/>
              <a:t>also refer uses cases, books, manuals, etc. of the application to be tested</a:t>
            </a:r>
            <a:r>
              <a:rPr lang="en-US" sz="3400" dirty="0" smtClean="0"/>
              <a:t>.</a:t>
            </a:r>
          </a:p>
          <a:p>
            <a:pPr>
              <a:buNone/>
            </a:pPr>
            <a:endParaRPr lang="en-US" sz="3400" dirty="0" smtClean="0"/>
          </a:p>
          <a:p>
            <a:pPr>
              <a:buFont typeface="Wingdings" pitchFamily="2" charset="2"/>
              <a:buChar char="Ø"/>
            </a:pPr>
            <a:r>
              <a:rPr lang="en-US" sz="3400" dirty="0" smtClean="0"/>
              <a:t>Step 2: For each requirement, figure out possible users actions and objectives. Determine the technical aspects of the requirement. </a:t>
            </a:r>
            <a:endParaRPr lang="en-US" sz="3400" dirty="0" smtClean="0"/>
          </a:p>
          <a:p>
            <a:pPr>
              <a:buNone/>
            </a:pPr>
            <a:endParaRPr lang="en-US" sz="3400" dirty="0" smtClean="0"/>
          </a:p>
          <a:p>
            <a:pPr>
              <a:buFont typeface="Wingdings" pitchFamily="2" charset="2"/>
              <a:buChar char="Ø"/>
            </a:pPr>
            <a:r>
              <a:rPr lang="en-US" sz="3400" dirty="0" smtClean="0"/>
              <a:t>Step 3: After reading the Requirements Document and doing your due Analysis, list out different test scenarios that verify each feature of the software</a:t>
            </a:r>
            <a:r>
              <a:rPr lang="en-US" sz="3400" dirty="0" smtClean="0"/>
              <a:t>.</a:t>
            </a:r>
          </a:p>
          <a:p>
            <a:pPr>
              <a:buNone/>
            </a:pPr>
            <a:endParaRPr lang="en-US" sz="9600" dirty="0" smtClean="0"/>
          </a:p>
          <a:p>
            <a:pPr>
              <a:buFont typeface="Wingdings" pitchFamily="2" charset="2"/>
              <a:buChar char="Ø"/>
            </a:pPr>
            <a:endParaRPr lang="en-US" sz="7000" dirty="0" smtClean="0"/>
          </a:p>
          <a:p>
            <a:pPr>
              <a:buFont typeface="Wingdings" pitchFamily="2" charset="2"/>
              <a:buChar char="Ø"/>
            </a:pPr>
            <a:endParaRPr lang="en-US" sz="7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457200" y="609600"/>
            <a:ext cx="7239000" cy="5846136"/>
          </a:xfrm>
        </p:spPr>
        <p:txBody>
          <a:bodyPr>
            <a:normAutofit fontScale="97500"/>
          </a:bodyPr>
          <a:lstStyle/>
          <a:p>
            <a:pPr>
              <a:buNone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500" b="1" dirty="0" smtClean="0"/>
              <a:t>Step 4:</a:t>
            </a:r>
            <a:r>
              <a:rPr lang="en-US" sz="2500" dirty="0" smtClean="0"/>
              <a:t> Once you have listed all possible Test Scenarios, a</a:t>
            </a:r>
            <a:r>
              <a:rPr lang="en-US" sz="2500" dirty="0" smtClean="0">
                <a:hlinkClick r:id="rId2"/>
              </a:rPr>
              <a:t> Traceability Matrix </a:t>
            </a:r>
            <a:r>
              <a:rPr lang="en-US" sz="2500" dirty="0" smtClean="0"/>
              <a:t>is created to verify that each &amp; every requirement has a corresponding Test </a:t>
            </a:r>
            <a:r>
              <a:rPr lang="en-US" sz="2500" dirty="0" smtClean="0"/>
              <a:t>Scenario</a:t>
            </a:r>
          </a:p>
          <a:p>
            <a:pPr>
              <a:buNone/>
            </a:pPr>
            <a:endParaRPr lang="en-US" sz="2500" dirty="0" smtClean="0"/>
          </a:p>
          <a:p>
            <a:pPr>
              <a:buFont typeface="Wingdings" pitchFamily="2" charset="2"/>
              <a:buChar char="Ø"/>
            </a:pPr>
            <a:r>
              <a:rPr lang="en-US" sz="2500" b="1" dirty="0" smtClean="0"/>
              <a:t>Step 5: </a:t>
            </a:r>
            <a:r>
              <a:rPr lang="en-US" sz="2500" dirty="0" smtClean="0"/>
              <a:t>The scenarios created are reviewed by your supervisor. Later, they are also reviewed by other Stakeholders in the project.</a:t>
            </a:r>
          </a:p>
          <a:p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    example for the Test Scenario</a:t>
            </a:r>
            <a:endParaRPr lang="en-US" sz="2800" dirty="0"/>
          </a:p>
        </p:txBody>
      </p:sp>
      <p:pic>
        <p:nvPicPr>
          <p:cNvPr id="8" name="Content Placeholder 7" descr="Test-Applica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47800"/>
            <a:ext cx="6477000" cy="3048000"/>
          </a:xfrm>
        </p:spPr>
      </p:pic>
      <p:sp>
        <p:nvSpPr>
          <p:cNvPr id="11" name="Rectangle 10"/>
          <p:cNvSpPr/>
          <p:nvPr/>
        </p:nvSpPr>
        <p:spPr>
          <a:xfrm>
            <a:off x="1371600" y="3733800"/>
            <a:ext cx="548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4800" y="4707256"/>
            <a:ext cx="7162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Here we can see </a:t>
            </a:r>
            <a:r>
              <a:rPr lang="en-US" sz="2000" b="1" dirty="0"/>
              <a:t>Login</a:t>
            </a:r>
            <a:r>
              <a:rPr lang="en-US" sz="2000" dirty="0"/>
              <a:t>, </a:t>
            </a:r>
            <a:r>
              <a:rPr lang="en-US" sz="2000" b="1" dirty="0"/>
              <a:t>Reset</a:t>
            </a:r>
            <a:r>
              <a:rPr lang="en-US" sz="2000" dirty="0"/>
              <a:t> and </a:t>
            </a:r>
            <a:r>
              <a:rPr lang="en-US" sz="2000" b="1" dirty="0"/>
              <a:t>Cancel</a:t>
            </a:r>
            <a:r>
              <a:rPr lang="en-US" sz="2000" dirty="0"/>
              <a:t> buttons on the page which will perform the respected functions when clicked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67000"/>
            <a:ext cx="7239000" cy="271272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Here is the comparison between test scenario and test case</a:t>
            </a:r>
            <a:endParaRPr lang="en-US" dirty="0"/>
          </a:p>
        </p:txBody>
      </p:sp>
      <p:pic>
        <p:nvPicPr>
          <p:cNvPr id="4" name="Picture 3" descr="Test-Scenarios-ca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10000"/>
            <a:ext cx="6477000" cy="2743200"/>
          </a:xfrm>
          <a:prstGeom prst="rect">
            <a:avLst/>
          </a:prstGeom>
        </p:spPr>
      </p:pic>
      <p:pic>
        <p:nvPicPr>
          <p:cNvPr id="6" name="Picture 2" descr="Test Scenario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33400"/>
            <a:ext cx="6705600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    difference </a:t>
            </a:r>
            <a:r>
              <a:rPr lang="en-US" sz="2000" dirty="0" smtClean="0"/>
              <a:t>Between Test Scenario &amp; Test Case</a:t>
            </a:r>
            <a:br>
              <a:rPr lang="en-US" sz="2000" dirty="0" smtClean="0"/>
            </a:br>
            <a:endParaRPr lang="en-US" sz="2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9000" cy="5048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/>
                <a:gridCol w="3619500"/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latin typeface="inherit"/>
                        </a:rPr>
                        <a:t> TEST CASE</a:t>
                      </a:r>
                      <a:endParaRPr lang="en-US" dirty="0"/>
                    </a:p>
                  </a:txBody>
                  <a:tcPr marL="142875" marR="142875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latin typeface="inherit"/>
                        </a:rPr>
                        <a:t>                      TEST SCENARIO</a:t>
                      </a:r>
                      <a:endParaRPr lang="en-US"/>
                    </a:p>
                  </a:txBody>
                  <a:tcPr marL="142875" marR="14287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/>
                        <a:t>Answer “How to Test”</a:t>
                      </a:r>
                    </a:p>
                  </a:txBody>
                  <a:tcPr marL="142875" marR="142875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/>
                        <a:t>Answer “What to Test”</a:t>
                      </a:r>
                    </a:p>
                  </a:txBody>
                  <a:tcPr marL="142875" marR="14287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/>
                        <a:t>Test case includes test case name, precondition, test steps, expected result, and the actual result</a:t>
                      </a:r>
                    </a:p>
                  </a:txBody>
                  <a:tcPr marL="142875" marR="142875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/>
                        <a:t>A test scenario is a high-level documentation which will be associated with multiple test cases</a:t>
                      </a:r>
                    </a:p>
                  </a:txBody>
                  <a:tcPr marL="142875" marR="14287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/>
                        <a:t>Execute a set of steps to validate the test scenario</a:t>
                      </a:r>
                    </a:p>
                  </a:txBody>
                  <a:tcPr marL="142875" marR="142875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/>
                        <a:t>Validate functionality of a software application</a:t>
                      </a:r>
                    </a:p>
                  </a:txBody>
                  <a:tcPr marL="142875" marR="14287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/>
                        <a:t>Hard to maintain due to more in numbers</a:t>
                      </a:r>
                    </a:p>
                  </a:txBody>
                  <a:tcPr marL="142875" marR="142875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/>
                        <a:t>Easy to maintain due to its high-level design</a:t>
                      </a:r>
                    </a:p>
                  </a:txBody>
                  <a:tcPr marL="142875" marR="14287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/>
                        <a:t>Derived from Test Scenarios</a:t>
                      </a:r>
                    </a:p>
                  </a:txBody>
                  <a:tcPr marL="142875" marR="142875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/>
                        <a:t>Derived from Use Cases or requirement documents like BRD, SRS</a:t>
                      </a:r>
                    </a:p>
                  </a:txBody>
                  <a:tcPr marL="142875" marR="14287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/>
                        <a:t>Written by Testers</a:t>
                      </a:r>
                    </a:p>
                  </a:txBody>
                  <a:tcPr marL="142875" marR="142875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/>
                        <a:t> Written by Test Leads, BAs or Testers</a:t>
                      </a:r>
                    </a:p>
                  </a:txBody>
                  <a:tcPr marL="142875" marR="142875" marT="66675" marB="6667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Best practice for writing test scenario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Should be easy to understand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Easily executable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Should be accurate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Traceable or mapped with the requirements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Should not have any ambiguity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145</TotalTime>
  <Words>315</Words>
  <Application>Microsoft Office PowerPoint</Application>
  <PresentationFormat>On-screen Show (4:3)</PresentationFormat>
  <Paragraphs>56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Opulent</vt:lpstr>
      <vt:lpstr>Test  Scenario</vt:lpstr>
      <vt:lpstr>Test Scenario</vt:lpstr>
      <vt:lpstr>Template of test scenario</vt:lpstr>
      <vt:lpstr>How to Write a Test Scenario?</vt:lpstr>
      <vt:lpstr>Slide 5</vt:lpstr>
      <vt:lpstr>    example for the Test Scenario</vt:lpstr>
      <vt:lpstr>Slide 7</vt:lpstr>
      <vt:lpstr>    difference Between Test Scenario &amp; Test Case </vt:lpstr>
      <vt:lpstr>Best practice for writing test scenario</vt:lpstr>
      <vt:lpstr>Advantages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 Scenarios</dc:title>
  <dc:creator>Windows User</dc:creator>
  <cp:lastModifiedBy>Windows User</cp:lastModifiedBy>
  <cp:revision>19</cp:revision>
  <dcterms:created xsi:type="dcterms:W3CDTF">2021-10-29T08:05:12Z</dcterms:created>
  <dcterms:modified xsi:type="dcterms:W3CDTF">2021-10-29T10:30:13Z</dcterms:modified>
</cp:coreProperties>
</file>