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5612-7E12-4CD7-B39D-1E657CDA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86EFE-2C25-4C76-A3D6-D48FAE0F9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609B-1F87-43FF-A5E3-6AB70476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84D9-E246-4706-8280-436B3359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8990-50C8-4838-9C5B-441AB67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8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43CF-796B-4B56-BF3E-25D98620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506E3-6FC2-46A5-B527-2DB93E23A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A2F1-9E3E-4CA9-8B50-B6102DEB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B6C5-6DC1-4438-B44F-3CFF826E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390B-E254-4D19-8B04-71F96937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53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99009-A0AA-4E96-90D0-2A72D170B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C5FB-0779-473E-A449-49585B71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33B1-1207-499E-A93F-7D132897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814B-9EC7-4FF1-BFBF-0D6B4B05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385D4-C88C-4B1B-BD72-3BAD81BB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30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C8F5-D1FD-43DD-A878-21F0489F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2779-0F0A-4F16-A047-4B73A0BD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B2B2-0B59-473C-82BC-36B8D61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D16C-98FF-489D-9EDD-356D9F40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40AD-058D-4643-824E-9F4EE71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6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F8A1-9CD3-4F42-8F54-B108F088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032CA-9810-4588-9B03-B2F0C1C5D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FDD9-1B8C-437B-9FB9-E679A7DB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84BF-9751-4E51-8675-1CAFBF0F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7732-7AAB-4011-9438-A7C284E8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75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894B-2D73-49D8-BC70-383BFD9A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7301-0899-4A95-B16A-EE7CFC099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60E3C-9B2F-44B6-BA7F-CA1CAB0A4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16902-0DED-4617-96D5-1A323E45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C198C-0AF3-44EA-9141-3BDB96A6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1DB43-CD47-4CED-98BA-E27BA596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35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E11E-25EF-4AE0-A652-73B2144D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5B30-7487-4297-8372-268648CC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D525B-AAF9-40AA-BBE5-52D44CC9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54466-11E5-4F38-A65F-B2E836D16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456E9-3F34-465D-BCDB-2FFD2B253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8DCC6-DB21-4157-9001-C90E7D93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4D8E1-3E4B-4C10-A078-0CD1734F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2AEA7-838F-4817-A5E7-AD154B45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05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26E8-E66C-402F-8971-E124EA60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D9C4E-623D-44D5-AE41-B8D6CBB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DA117-33E5-44AB-9653-C0652610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276C3-9485-4C6A-BDD3-273D5C22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3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49BA-7DB0-45D9-919E-BAE37670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2942F-DCF3-4BBD-A82E-3028C5A4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EE0B1-0040-480B-B85C-1C1299B8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2797-7B98-4790-A0D6-610B4EE5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8BC8-230A-4918-9A9B-A74B9905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9059-10B2-412D-A2A4-06BC5CB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37E4B-2DAF-4585-B577-A29DE985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AD3B5-67D5-43F0-B2DD-4AA8501D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D477B-E4AF-47BC-9090-286B12CC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903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60B-BD1D-47FB-A033-9AC490ED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F8319-229B-4924-9265-E1073D1AB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6FA2C-08CA-431F-9FE1-2E8BC887D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DA7ED-8F56-49C9-9069-8C799BC2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C185B-1106-4C6D-9190-BD0B2A46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8FFD6-86EA-4B02-B8EF-3EB25B7C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28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4E37A-2DAC-44FC-B5BC-82A9F816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BD918-469C-41CB-8908-D0AAACD7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581A-5058-4224-A104-A51EE3868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550A-636C-40AE-A512-75DBDA0D3858}" type="datetimeFigureOut">
              <a:rPr lang="en-SG" smtClean="0"/>
              <a:t>22/9/2020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5D33-F521-45DD-A300-50F86270E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35D5-7FCC-48F6-ABB6-1C6C1143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CEA5-ADCC-4DC1-AB42-CC29D3E648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04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71E7-9DBD-4AAE-BBD0-F9DBF9E53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Accident Severity Prediction </a:t>
            </a:r>
            <a:br>
              <a:rPr lang="en-SG" dirty="0"/>
            </a:br>
            <a:r>
              <a:rPr lang="en-SG" dirty="0"/>
              <a:t>Using </a:t>
            </a:r>
            <a:br>
              <a:rPr lang="en-SG" dirty="0"/>
            </a:br>
            <a:r>
              <a:rPr lang="en-SG" dirty="0"/>
              <a:t>Random Forest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A79C3-D34E-45EE-A705-BC6493821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9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800-3BF9-4323-BDAB-F3FEEECF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272360"/>
            <a:ext cx="8557591" cy="602284"/>
          </a:xfrm>
        </p:spPr>
        <p:txBody>
          <a:bodyPr>
            <a:normAutofit/>
          </a:bodyPr>
          <a:lstStyle/>
          <a:p>
            <a:r>
              <a:rPr lang="en-SG" sz="2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271D-EF7D-477A-9907-3C896B79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874644"/>
            <a:ext cx="10515600" cy="914399"/>
          </a:xfrm>
        </p:spPr>
        <p:txBody>
          <a:bodyPr>
            <a:normAutofit/>
          </a:bodyPr>
          <a:lstStyle/>
          <a:p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case study is predicting the severity of the accident. The Outcome of the case study is mainly targeted for Traffic departments, Travellers &amp; Tourist, local residents and others those who use the roadway service for the day to day work.</a:t>
            </a:r>
            <a:endParaRPr lang="en-SG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35F7CA-BA78-4BF1-9E58-4627FBCE6566}"/>
              </a:ext>
            </a:extLst>
          </p:cNvPr>
          <p:cNvSpPr txBox="1">
            <a:spLocks/>
          </p:cNvSpPr>
          <p:nvPr/>
        </p:nvSpPr>
        <p:spPr>
          <a:xfrm>
            <a:off x="354496" y="4268013"/>
            <a:ext cx="8557591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dirty="0"/>
              <a:t>Encoding Data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A396F0-5146-4685-B14A-76795B521DDA}"/>
              </a:ext>
            </a:extLst>
          </p:cNvPr>
          <p:cNvSpPr txBox="1">
            <a:spLocks/>
          </p:cNvSpPr>
          <p:nvPr/>
        </p:nvSpPr>
        <p:spPr>
          <a:xfrm>
            <a:off x="308111" y="2987921"/>
            <a:ext cx="8557591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dirty="0"/>
              <a:t>Data Cleaning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38D4AB-3BF6-42DB-A201-48DDAE9E4A85}"/>
              </a:ext>
            </a:extLst>
          </p:cNvPr>
          <p:cNvSpPr txBox="1">
            <a:spLocks/>
          </p:cNvSpPr>
          <p:nvPr/>
        </p:nvSpPr>
        <p:spPr>
          <a:xfrm>
            <a:off x="308111" y="1476928"/>
            <a:ext cx="8557591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dirty="0"/>
              <a:t>Data Set</a:t>
            </a:r>
          </a:p>
          <a:p>
            <a:endParaRPr lang="en-SG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34CEDC-C275-4700-AEC5-C32A33FFB67B}"/>
              </a:ext>
            </a:extLst>
          </p:cNvPr>
          <p:cNvSpPr txBox="1">
            <a:spLocks/>
          </p:cNvSpPr>
          <p:nvPr/>
        </p:nvSpPr>
        <p:spPr>
          <a:xfrm>
            <a:off x="308113" y="4870297"/>
            <a:ext cx="1051560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One Hot encoding for numerical transformation.</a:t>
            </a:r>
            <a:endParaRPr lang="en-SG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D1DFD0-DE52-4246-922F-046F06DE089F}"/>
              </a:ext>
            </a:extLst>
          </p:cNvPr>
          <p:cNvSpPr txBox="1">
            <a:spLocks/>
          </p:cNvSpPr>
          <p:nvPr/>
        </p:nvSpPr>
        <p:spPr>
          <a:xfrm>
            <a:off x="417444" y="3531951"/>
            <a:ext cx="1051560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Values Removed.</a:t>
            </a:r>
          </a:p>
          <a:p>
            <a:r>
              <a:rPr lang="en-SG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Null values replaced with accurate values</a:t>
            </a:r>
            <a:endParaRPr lang="en-SG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49EC03-B155-43C1-A688-08199C16032C}"/>
              </a:ext>
            </a:extLst>
          </p:cNvPr>
          <p:cNvSpPr txBox="1">
            <a:spLocks/>
          </p:cNvSpPr>
          <p:nvPr/>
        </p:nvSpPr>
        <p:spPr>
          <a:xfrm>
            <a:off x="417444" y="1476928"/>
            <a:ext cx="10515600" cy="91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1600" dirty="0"/>
          </a:p>
          <a:p>
            <a:r>
              <a:rPr lang="en-US" sz="1600" dirty="0">
                <a:cs typeface="Times New Roman" panose="02020603050405020304" pitchFamily="18" charset="0"/>
              </a:rPr>
              <a:t>All collisions provided by SPD and recorded by Traffic Records. Description This includes all types of collisions. Collisions will display at the intersection or mid-block of a segment. Timeframe: 2004 to Present.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Rows 194673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Columns 38</a:t>
            </a:r>
            <a:endParaRPr lang="en-SG" sz="1600" dirty="0"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58F9B9-B36E-4EDB-9DED-119E6C9465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7375" y="5394020"/>
            <a:ext cx="8577442" cy="99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0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800-3BF9-4323-BDAB-F3FEEECF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81" y="140138"/>
            <a:ext cx="8557591" cy="602284"/>
          </a:xfrm>
        </p:spPr>
        <p:txBody>
          <a:bodyPr>
            <a:normAutofit/>
          </a:bodyPr>
          <a:lstStyle/>
          <a:p>
            <a:r>
              <a:rPr lang="en-SG" sz="2400" dirty="0"/>
              <a:t>Data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271D-EF7D-477A-9907-3C896B79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65" y="640128"/>
            <a:ext cx="10515600" cy="914399"/>
          </a:xfrm>
        </p:spPr>
        <p:txBody>
          <a:bodyPr>
            <a:normAutofit/>
          </a:bodyPr>
          <a:lstStyle/>
          <a:p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– Pearson</a:t>
            </a:r>
          </a:p>
          <a:p>
            <a:endParaRPr lang="en-SG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35F7CA-BA78-4BF1-9E58-4627FBCE6566}"/>
              </a:ext>
            </a:extLst>
          </p:cNvPr>
          <p:cNvSpPr txBox="1">
            <a:spLocks/>
          </p:cNvSpPr>
          <p:nvPr/>
        </p:nvSpPr>
        <p:spPr>
          <a:xfrm>
            <a:off x="354496" y="4268013"/>
            <a:ext cx="8557591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3F256B-69B9-4161-9439-EBC5D98A0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565" y="1617751"/>
            <a:ext cx="6186815" cy="32319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EE1F2F-E4D5-4AC6-B74F-4B54F55580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52492" y="1605105"/>
            <a:ext cx="4705350" cy="323192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E36C935-0FFE-4AB4-8767-F7E1EAC7595A}"/>
              </a:ext>
            </a:extLst>
          </p:cNvPr>
          <p:cNvSpPr txBox="1">
            <a:spLocks/>
          </p:cNvSpPr>
          <p:nvPr/>
        </p:nvSpPr>
        <p:spPr>
          <a:xfrm>
            <a:off x="5834372" y="154953"/>
            <a:ext cx="8557591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dirty="0"/>
              <a:t>Outlier's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F11F1D7-B9E5-4E8B-95F3-706FEE8F55A3}"/>
              </a:ext>
            </a:extLst>
          </p:cNvPr>
          <p:cNvSpPr txBox="1">
            <a:spLocks/>
          </p:cNvSpPr>
          <p:nvPr/>
        </p:nvSpPr>
        <p:spPr>
          <a:xfrm>
            <a:off x="5612296" y="651838"/>
            <a:ext cx="1051560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– Box Plot</a:t>
            </a: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23217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800-3BF9-4323-BDAB-F3FEEECF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71438"/>
            <a:ext cx="8557591" cy="602284"/>
          </a:xfrm>
        </p:spPr>
        <p:txBody>
          <a:bodyPr>
            <a:normAutofit/>
          </a:bodyPr>
          <a:lstStyle/>
          <a:p>
            <a:r>
              <a:rPr lang="en-SG" sz="2400" dirty="0"/>
              <a:t>Data Correlation Using Scatter Plot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35F7CA-BA78-4BF1-9E58-4627FBCE6566}"/>
              </a:ext>
            </a:extLst>
          </p:cNvPr>
          <p:cNvSpPr txBox="1">
            <a:spLocks/>
          </p:cNvSpPr>
          <p:nvPr/>
        </p:nvSpPr>
        <p:spPr>
          <a:xfrm>
            <a:off x="354496" y="4268013"/>
            <a:ext cx="8557591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8DA9E-D8B6-47CF-A429-161D3990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6" y="1105768"/>
            <a:ext cx="3360388" cy="2323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E001DB-EDD0-4DDB-9D02-16F1142A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82" y="3392900"/>
            <a:ext cx="3365961" cy="2211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F8E553-90AB-4F69-9CF6-9E3997C67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163" y="1105768"/>
            <a:ext cx="3692079" cy="2258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5BF33-4CB9-43A4-B6A0-2C56B8177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688" y="1153382"/>
            <a:ext cx="3360388" cy="2211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E334B-E2DA-4379-A3A9-3F49D1595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567" y="3493549"/>
            <a:ext cx="3114675" cy="200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06B79-AD36-4D4E-A00E-925934686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629" y="3448588"/>
            <a:ext cx="3371534" cy="21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800-3BF9-4323-BDAB-F3FEEECF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81" y="140138"/>
            <a:ext cx="8557591" cy="602284"/>
          </a:xfrm>
        </p:spPr>
        <p:txBody>
          <a:bodyPr>
            <a:normAutofit/>
          </a:bodyPr>
          <a:lstStyle/>
          <a:p>
            <a:r>
              <a:rPr lang="en-SG" sz="2400" dirty="0"/>
              <a:t>Balancing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271D-EF7D-477A-9907-3C896B79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65" y="640128"/>
            <a:ext cx="10515600" cy="914399"/>
          </a:xfrm>
        </p:spPr>
        <p:txBody>
          <a:bodyPr>
            <a:normAutofit/>
          </a:bodyPr>
          <a:lstStyle/>
          <a:p>
            <a:r>
              <a:rPr lang="en-S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– IMBLEARN</a:t>
            </a:r>
          </a:p>
          <a:p>
            <a:endParaRPr lang="en-SG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35F7CA-BA78-4BF1-9E58-4627FBCE6566}"/>
              </a:ext>
            </a:extLst>
          </p:cNvPr>
          <p:cNvSpPr txBox="1">
            <a:spLocks/>
          </p:cNvSpPr>
          <p:nvPr/>
        </p:nvSpPr>
        <p:spPr>
          <a:xfrm>
            <a:off x="354496" y="4268013"/>
            <a:ext cx="8557591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E36C935-0FFE-4AB4-8767-F7E1EAC7595A}"/>
              </a:ext>
            </a:extLst>
          </p:cNvPr>
          <p:cNvSpPr txBox="1">
            <a:spLocks/>
          </p:cNvSpPr>
          <p:nvPr/>
        </p:nvSpPr>
        <p:spPr>
          <a:xfrm>
            <a:off x="252438" y="2789433"/>
            <a:ext cx="8557591" cy="60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dirty="0"/>
              <a:t>Final Model Output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F11F1D7-B9E5-4E8B-95F3-706FEE8F55A3}"/>
              </a:ext>
            </a:extLst>
          </p:cNvPr>
          <p:cNvSpPr txBox="1">
            <a:spLocks/>
          </p:cNvSpPr>
          <p:nvPr/>
        </p:nvSpPr>
        <p:spPr>
          <a:xfrm>
            <a:off x="252438" y="3429000"/>
            <a:ext cx="1051560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– Random Forest Classifier</a:t>
            </a:r>
          </a:p>
          <a:p>
            <a:endParaRPr lang="en-SG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ED9774-AA9D-4921-A146-233371ADE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41777"/>
              </p:ext>
            </p:extLst>
          </p:nvPr>
        </p:nvGraphicFramePr>
        <p:xfrm>
          <a:off x="1095388" y="957894"/>
          <a:ext cx="5437934" cy="1616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2236">
                  <a:extLst>
                    <a:ext uri="{9D8B030D-6E8A-4147-A177-3AD203B41FA5}">
                      <a16:colId xmlns:a16="http://schemas.microsoft.com/office/drawing/2014/main" val="3759552171"/>
                    </a:ext>
                  </a:extLst>
                </a:gridCol>
                <a:gridCol w="1312974">
                  <a:extLst>
                    <a:ext uri="{9D8B030D-6E8A-4147-A177-3AD203B41FA5}">
                      <a16:colId xmlns:a16="http://schemas.microsoft.com/office/drawing/2014/main" val="1424140608"/>
                    </a:ext>
                  </a:extLst>
                </a:gridCol>
                <a:gridCol w="1050647">
                  <a:extLst>
                    <a:ext uri="{9D8B030D-6E8A-4147-A177-3AD203B41FA5}">
                      <a16:colId xmlns:a16="http://schemas.microsoft.com/office/drawing/2014/main" val="2171839279"/>
                    </a:ext>
                  </a:extLst>
                </a:gridCol>
                <a:gridCol w="861932">
                  <a:extLst>
                    <a:ext uri="{9D8B030D-6E8A-4147-A177-3AD203B41FA5}">
                      <a16:colId xmlns:a16="http://schemas.microsoft.com/office/drawing/2014/main" val="724814737"/>
                    </a:ext>
                  </a:extLst>
                </a:gridCol>
                <a:gridCol w="1270145">
                  <a:extLst>
                    <a:ext uri="{9D8B030D-6E8A-4147-A177-3AD203B41FA5}">
                      <a16:colId xmlns:a16="http://schemas.microsoft.com/office/drawing/2014/main" val="1608602674"/>
                    </a:ext>
                  </a:extLst>
                </a:gridCol>
              </a:tblGrid>
              <a:tr h="74375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Before Balancing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SG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</a:rPr>
                        <a:t>After Balancing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77852"/>
                  </a:ext>
                </a:extLst>
              </a:tr>
              <a:tr h="436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84748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SG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</a:rPr>
                        <a:t>75960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439628"/>
                  </a:ext>
                </a:extLst>
              </a:tr>
              <a:tr h="436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</a:rPr>
                        <a:t>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37980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SG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2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75960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43317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AF77FE-EB13-49AE-B4BA-F0F3EA13C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83372"/>
              </p:ext>
            </p:extLst>
          </p:nvPr>
        </p:nvGraphicFramePr>
        <p:xfrm>
          <a:off x="498189" y="4166993"/>
          <a:ext cx="8181787" cy="1839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866">
                  <a:extLst>
                    <a:ext uri="{9D8B030D-6E8A-4147-A177-3AD203B41FA5}">
                      <a16:colId xmlns:a16="http://schemas.microsoft.com/office/drawing/2014/main" val="38125639"/>
                    </a:ext>
                  </a:extLst>
                </a:gridCol>
                <a:gridCol w="900149">
                  <a:extLst>
                    <a:ext uri="{9D8B030D-6E8A-4147-A177-3AD203B41FA5}">
                      <a16:colId xmlns:a16="http://schemas.microsoft.com/office/drawing/2014/main" val="914697239"/>
                    </a:ext>
                  </a:extLst>
                </a:gridCol>
                <a:gridCol w="900149">
                  <a:extLst>
                    <a:ext uri="{9D8B030D-6E8A-4147-A177-3AD203B41FA5}">
                      <a16:colId xmlns:a16="http://schemas.microsoft.com/office/drawing/2014/main" val="2763550423"/>
                    </a:ext>
                  </a:extLst>
                </a:gridCol>
                <a:gridCol w="1064238">
                  <a:extLst>
                    <a:ext uri="{9D8B030D-6E8A-4147-A177-3AD203B41FA5}">
                      <a16:colId xmlns:a16="http://schemas.microsoft.com/office/drawing/2014/main" val="3095130549"/>
                    </a:ext>
                  </a:extLst>
                </a:gridCol>
                <a:gridCol w="900149">
                  <a:extLst>
                    <a:ext uri="{9D8B030D-6E8A-4147-A177-3AD203B41FA5}">
                      <a16:colId xmlns:a16="http://schemas.microsoft.com/office/drawing/2014/main" val="2769362115"/>
                    </a:ext>
                  </a:extLst>
                </a:gridCol>
                <a:gridCol w="1010814">
                  <a:extLst>
                    <a:ext uri="{9D8B030D-6E8A-4147-A177-3AD203B41FA5}">
                      <a16:colId xmlns:a16="http://schemas.microsoft.com/office/drawing/2014/main" val="1160239602"/>
                    </a:ext>
                  </a:extLst>
                </a:gridCol>
                <a:gridCol w="1193422">
                  <a:extLst>
                    <a:ext uri="{9D8B030D-6E8A-4147-A177-3AD203B41FA5}">
                      <a16:colId xmlns:a16="http://schemas.microsoft.com/office/drawing/2014/main" val="3583940417"/>
                    </a:ext>
                  </a:extLst>
                </a:gridCol>
              </a:tblGrid>
              <a:tr h="870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Algorithm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Confusion Matrix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Precision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Recall 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F1 Score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</a:rPr>
                        <a:t>Accuracy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0392994"/>
                  </a:ext>
                </a:extLst>
              </a:tr>
              <a:tr h="47272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</a:rPr>
                        <a:t>RandomForestClassifier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21999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15261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</a:rPr>
                        <a:t>73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</a:rPr>
                        <a:t>71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71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71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113058"/>
                  </a:ext>
                </a:extLst>
              </a:tr>
              <a:tr h="49635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</a:rPr>
                        <a:t>6110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31461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2891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B7511F77-B547-449B-9DE8-D04FA7ECB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3249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2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179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Accident Severity Prediction  Using  Random Forest Algorithms</vt:lpstr>
      <vt:lpstr>Problem Statement</vt:lpstr>
      <vt:lpstr>Data Correlation </vt:lpstr>
      <vt:lpstr>Data Correlation Using Scatter Plot</vt:lpstr>
      <vt:lpstr>Balancing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Severity Prediction  Using  Random Forest Algorithms</dc:title>
  <dc:creator>Radhika Thilakar</dc:creator>
  <cp:lastModifiedBy>Radhika Thilakar</cp:lastModifiedBy>
  <cp:revision>3</cp:revision>
  <dcterms:created xsi:type="dcterms:W3CDTF">2020-09-22T13:59:19Z</dcterms:created>
  <dcterms:modified xsi:type="dcterms:W3CDTF">2020-09-22T14:26:48Z</dcterms:modified>
</cp:coreProperties>
</file>