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72" r:id="rId10"/>
    <p:sldId id="270" r:id="rId11"/>
    <p:sldId id="267" r:id="rId12"/>
    <p:sldId id="271" r:id="rId13"/>
    <p:sldId id="265" r:id="rId14"/>
    <p:sldId id="266" r:id="rId15"/>
  </p:sldIdLst>
  <p:sldSz cx="18288000" cy="10287000"/>
  <p:notesSz cx="6858000" cy="9144000"/>
  <p:embeddedFontLst>
    <p:embeddedFont>
      <p:font typeface="Clear Sans Regular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B6DF8F-6242-4D90-868F-FC16AC2D35D6}">
          <p14:sldIdLst>
            <p14:sldId id="256"/>
            <p14:sldId id="257"/>
          </p14:sldIdLst>
        </p14:section>
        <p14:section name="Untitled Section" id="{0F755632-1F4F-4844-8475-3178D2C67CAA}">
          <p14:sldIdLst>
            <p14:sldId id="258"/>
            <p14:sldId id="259"/>
            <p14:sldId id="260"/>
            <p14:sldId id="261"/>
            <p14:sldId id="269"/>
            <p14:sldId id="263"/>
            <p14:sldId id="272"/>
            <p14:sldId id="270"/>
            <p14:sldId id="267"/>
            <p14:sldId id="271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8" autoAdjust="0"/>
    <p:restoredTop sz="73146" autoAdjust="0"/>
  </p:normalViewPr>
  <p:slideViewPr>
    <p:cSldViewPr>
      <p:cViewPr varScale="1">
        <p:scale>
          <a:sx n="40" d="100"/>
          <a:sy n="40" d="100"/>
        </p:scale>
        <p:origin x="136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0E40D-FDC0-3002-129B-B0BFE771F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38B12A-2682-28DB-F62A-6C0A6133AE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C7720-9D4C-6CB4-7AB0-F42CA8A3E3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4DF962D-F00A-6118-61BD-77582FEF46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6A15EBF-C0D4-C732-AD2A-6B6AC3FC5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219CC-52A3-F3B2-1B4B-FE7DCD29DF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15074-1CD9-BE9F-29BD-21B2845694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3687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562FE-7D43-7BE1-D163-5CCD2BA9D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592FFC-E240-4FFE-D41C-F54A19D89D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75342-1D5E-A489-1059-18AA2D3C935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EF34006-F094-041A-B93D-BF53DD1A89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F5FA406-884E-C875-0419-CB7834084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2B40-0B21-B073-E4DF-CF5009D7E3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E4911-398F-5933-23F1-0DD2A3EF6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9091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EDBF4-DB68-6ABA-2AB6-CEC72275F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93E284-676D-B8CC-BF66-65F47A111A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AE9E4-8871-C235-FB26-9F6E933795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E060BA5-2452-CE86-FD17-BFFB6192AC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D2B553E-12AE-7C81-1F6E-E53A5A416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A6842-EAB9-5AAB-D5C8-3966DF5D7E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77786-9D32-4457-266D-1DB3CA1AA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57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6E728-742F-7E48-C125-1C776DA94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A664F6-B609-49E2-1CAB-91798AF577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7A0C0-96AD-D753-9AAA-385C421F62C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134FC70-279C-4133-BD68-7A615B5022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ECE761-1A17-914D-4957-F9E2CD483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CE1-E1F9-AC1A-8FDF-BC218D0EFE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EEC1B-A9BC-13F8-96A7-CDBE24A2B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104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4.jpeg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875713" y="98440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493204" y="3670477"/>
            <a:ext cx="6705599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[Social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Buzz]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4F5CF-8790-EF20-A853-78976ED46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EDCE912-14CA-7F1F-4F34-4F04065D15DB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E5E0CFA8-7446-CE9A-B58F-E9B4362C6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1BF39112-F399-F0D3-6BAE-C6FE6899A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275BE3CF-64F8-902F-97EF-AD10B76C6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5D3B0A50-AE39-1E66-8310-1B7F9891B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EFE4E66E-4300-86A8-6376-D44E28434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19B6A1D9-469C-466A-75F5-F584FF215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C02DD001-3415-0D29-711D-413BE5E23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F65ACCAB-3E86-3741-6205-E181D8FFE004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CC483844-DB6B-26F2-AF42-FDCB4124D7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3BA2D6DB-305C-721D-B6FF-CBCEC86A782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96DA6727-7079-D66F-F31A-388A5C306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662DFEBB-4C76-4554-E7EB-790EC9210A56}"/>
              </a:ext>
            </a:extLst>
          </p:cNvPr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E3073559-0AAE-2157-787F-F12BA96D5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B3C4999F-CA0F-8738-9E94-BCD99D5FD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23FA04F9-6088-1B56-1EB9-4CE074EA0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18314EC7-8F6E-70F5-8BEF-21E73FB14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0CD234F3-8390-C573-BEEC-A6FB699D5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F398B0E7-DF0E-9F59-E12F-7062BC996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17110C53-805F-3F51-2F4D-0C20E7542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193877DD-3053-ED34-1960-FB63404D2326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E1E9B05B-8294-CBB6-2471-77C20B103A0C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9571A23F-C02D-987C-F309-D513132A85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605C4E4D-B5A7-EA7B-BB76-14EEEF842C0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FD3020AF-4992-5D7A-59FB-C9203E16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4F8694B-C3AA-6C79-3D5E-6336D6DF5A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984" y="2725344"/>
            <a:ext cx="10960615" cy="676564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21D335F-7147-B995-6E6C-696F0679A56C}"/>
              </a:ext>
            </a:extLst>
          </p:cNvPr>
          <p:cNvSpPr txBox="1"/>
          <p:nvPr/>
        </p:nvSpPr>
        <p:spPr>
          <a:xfrm>
            <a:off x="2573769" y="2002522"/>
            <a:ext cx="90263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 many reactions are there to the most popular category?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32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538D7F7F-275B-0082-B949-31F001F633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14" y="2535770"/>
            <a:ext cx="9240379" cy="6653896"/>
          </a:xfrm>
          <a:prstGeom prst="rect">
            <a:avLst/>
          </a:prstGeom>
        </p:spPr>
      </p:pic>
      <p:sp>
        <p:nvSpPr>
          <p:cNvPr id="34" name="Rectangle 1">
            <a:extLst>
              <a:ext uri="{FF2B5EF4-FFF2-40B4-BE49-F238E27FC236}">
                <a16:creationId xmlns:a16="http://schemas.microsoft.com/office/drawing/2014/main" id="{A27013D1-5392-F3BE-A230-A959B16C7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450" y="1771003"/>
            <a:ext cx="4844596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type of content doing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great?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B3D40B76-8D4A-A21C-7AB4-BC156DB2C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737161"/>
              </p:ext>
            </p:extLst>
          </p:nvPr>
        </p:nvGraphicFramePr>
        <p:xfrm>
          <a:off x="2879499" y="3218804"/>
          <a:ext cx="4199131" cy="2723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149">
                  <a:extLst>
                    <a:ext uri="{9D8B030D-6E8A-4147-A177-3AD203B41FA5}">
                      <a16:colId xmlns:a16="http://schemas.microsoft.com/office/drawing/2014/main" val="2478179976"/>
                    </a:ext>
                  </a:extLst>
                </a:gridCol>
                <a:gridCol w="2422982">
                  <a:extLst>
                    <a:ext uri="{9D8B030D-6E8A-4147-A177-3AD203B41FA5}">
                      <a16:colId xmlns:a16="http://schemas.microsoft.com/office/drawing/2014/main" val="1929702908"/>
                    </a:ext>
                  </a:extLst>
                </a:gridCol>
              </a:tblGrid>
              <a:tr h="408767"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Score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640061"/>
                  </a:ext>
                </a:extLst>
              </a:tr>
              <a:tr h="70284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Type_Content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698130"/>
                  </a:ext>
                </a:extLst>
              </a:tr>
              <a:tr h="40876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photo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262838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307890"/>
                  </a:ext>
                </a:extLst>
              </a:tr>
              <a:tr h="40876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video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246463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22863"/>
                  </a:ext>
                </a:extLst>
              </a:tr>
              <a:tr h="40876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GIF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238217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343316"/>
                  </a:ext>
                </a:extLst>
              </a:tr>
              <a:tr h="385562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audio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226127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3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2825-5947-F754-FA4A-DF29183EF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A316D2F-C347-4F8C-691B-477DA82A7D45}"/>
              </a:ext>
            </a:extLst>
          </p:cNvPr>
          <p:cNvGrpSpPr/>
          <p:nvPr/>
        </p:nvGrpSpPr>
        <p:grpSpPr>
          <a:xfrm>
            <a:off x="622619" y="9394961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E2F04B35-32E8-3469-CED9-7F70F2B91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A8EF92BB-A8FA-99BF-A2D5-DE8090036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B68BA42B-7598-5EA6-199E-82F14F731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04573990-FC03-D522-8677-DC85C4D6C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817CAB81-C537-FB04-1619-193629DAC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2404375E-7B3E-5687-42BD-96AAE88A2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27070934-8B2F-5F11-22F4-E4C587632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3A6DC39-4652-6EBA-060A-05CB6DE0E09A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75E5EFEF-F66F-D54A-6DF7-E2FB03A587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2F426370-787C-7EDD-0B52-B6D0B8123A8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FD57DB77-2B6C-6D15-32DF-22D11253D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030BCBAD-4573-6DC4-F162-87D19F40426A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F257B0ED-B444-DBEC-071B-8D82977D0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556B74D5-CCE6-2A02-DD7E-EC23C82CE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E9024254-3D07-ABE9-62DC-46FAD2F91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EF20B174-3780-0696-B67F-0C29BCE84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61C7DDAC-E550-AB43-2CD9-0D60444F8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3363D10A-A69E-B784-B58D-9CBE2835E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DF6F547D-99DC-97FB-2DF5-1ACCC4F1D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52A2C177-121F-773C-C8CA-30482C998D20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8D65BC65-5EDC-F3EC-BDA9-250A86E887B1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15141F1F-697C-3F23-6ED3-6CAF9C51BDC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6D4EBF0E-E20E-04CE-80E2-0DE5628A19A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559D7864-E43D-84EB-D060-50BB121C2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2925577-B867-2684-AAB3-4D96F3A328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4918" y="2599554"/>
            <a:ext cx="12239081" cy="6880684"/>
          </a:xfrm>
          <a:prstGeom prst="rect">
            <a:avLst/>
          </a:prstGeom>
        </p:spPr>
      </p:pic>
      <p:sp>
        <p:nvSpPr>
          <p:cNvPr id="34" name="Rectangle 1">
            <a:extLst>
              <a:ext uri="{FF2B5EF4-FFF2-40B4-BE49-F238E27FC236}">
                <a16:creationId xmlns:a16="http://schemas.microsoft.com/office/drawing/2014/main" id="{F4E36234-0198-3D7B-63D2-3173A2699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396" y="1231450"/>
            <a:ext cx="9401585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/>
              <a:t>What was the month with the most posts?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5ABF2E77-24B5-35B9-52CF-705602842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765" y="1949055"/>
            <a:ext cx="721504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month with the most post is May, with 2138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13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5337552" y="4385763"/>
            <a:ext cx="2493247" cy="381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3A90234A-916B-4C29-ACF1-11F97E8C2563}"/>
              </a:ext>
            </a:extLst>
          </p:cNvPr>
          <p:cNvSpPr txBox="1"/>
          <p:nvPr/>
        </p:nvSpPr>
        <p:spPr>
          <a:xfrm>
            <a:off x="11125200" y="1294552"/>
            <a:ext cx="5753667" cy="96949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There are total 16 unique categories .</a:t>
            </a:r>
            <a:br>
              <a: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rPr>
            </a:br>
            <a:r>
              <a: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Animal, Science, healthy eating, technologies , food are top  five categories.</a:t>
            </a: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4 type of content- Photos, videos, Gif, and Audio.</a:t>
            </a:r>
            <a:br>
              <a: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rPr>
            </a:br>
            <a:r>
              <a: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Out of which people prefer photos and videos.</a:t>
            </a: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May month has the highest number of posts.</a:t>
            </a:r>
            <a:br>
              <a: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rPr>
            </a:br>
            <a:br>
              <a: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rPr>
            </a:br>
            <a:br>
              <a: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rPr>
            </a:br>
            <a:r>
              <a:rPr lang="en-US" sz="2400" b="1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Conclusion</a:t>
            </a: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endParaRPr lang="en-US" sz="2400" b="1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More content should be created related to these top 5 categories for more engagement. </a:t>
            </a: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As we can see, Healthy eating and food are also in the top 5. The company should run campaigns related to healthy eating.</a:t>
            </a: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Company should plan marketing and content strategies in May, January, and August, as these months have the highest number of posts.</a:t>
            </a: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endParaRPr lang="en-US" sz="2400" b="1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endParaRPr lang="en-US" sz="2400" b="1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endParaRPr lang="en-US" sz="2400" b="1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endParaRPr lang="en-US" sz="2400" b="1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endParaRPr lang="en-US" sz="24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inherit"/>
              </a:rPr>
              <a:t>Thank</a:t>
            </a: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307365" y="2005583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99EE4C-4FC2-8729-C24F-D4BBD7B15042}"/>
              </a:ext>
            </a:extLst>
          </p:cNvPr>
          <p:cNvSpPr txBox="1"/>
          <p:nvPr/>
        </p:nvSpPr>
        <p:spPr>
          <a:xfrm>
            <a:off x="9084998" y="2800009"/>
            <a:ext cx="7315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inherit"/>
              </a:rPr>
              <a:t>Social buzz is a fast growing technology unicorn that need to adapt quickly to it’s global scale. Accenture has begun a 3 month POC focusing on these task:</a:t>
            </a:r>
            <a:br>
              <a:rPr lang="en-IN" sz="2800" dirty="0">
                <a:latin typeface="inherit"/>
              </a:rPr>
            </a:br>
            <a:r>
              <a:rPr lang="en-IN" sz="4400" dirty="0">
                <a:latin typeface="inherit"/>
              </a:rPr>
              <a:t>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E2102B-28E6-9957-1DE2-A96119739FF5}"/>
              </a:ext>
            </a:extLst>
          </p:cNvPr>
          <p:cNvSpPr txBox="1"/>
          <p:nvPr/>
        </p:nvSpPr>
        <p:spPr>
          <a:xfrm>
            <a:off x="9862601" y="5095551"/>
            <a:ext cx="64504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inherit"/>
              </a:rPr>
              <a:t>An audit of social Buzz’s big data practice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inherit"/>
              </a:rPr>
              <a:t>Recommendations for a successful 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inherit"/>
              </a:rPr>
              <a:t>Analysis to find Social Buzz’s top 5 most popular categories of content.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11260" y="368053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r>
              <a:rPr lang="en-AU" dirty="0" err="1"/>
              <a:t>njhj</a:t>
            </a:r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629740" y="1454169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8E1758-3386-35C5-5099-251AEFEAFFA6}"/>
              </a:ext>
            </a:extLst>
          </p:cNvPr>
          <p:cNvSpPr txBox="1"/>
          <p:nvPr/>
        </p:nvSpPr>
        <p:spPr>
          <a:xfrm>
            <a:off x="2638955" y="8832830"/>
            <a:ext cx="7968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inherit"/>
              </a:rPr>
              <a:t>Analysis to find Social Buzz’s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top 5 categories with the largest popularity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en-IN" sz="3200" dirty="0">
              <a:latin typeface="inheri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BD0B96-7D48-161E-28A8-4C1D3DA454E0}"/>
              </a:ext>
            </a:extLst>
          </p:cNvPr>
          <p:cNvSpPr txBox="1"/>
          <p:nvPr/>
        </p:nvSpPr>
        <p:spPr>
          <a:xfrm flipH="1">
            <a:off x="2697803" y="5212487"/>
            <a:ext cx="60372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inherit"/>
              </a:rPr>
              <a:t>Over 100000 post per day</a:t>
            </a:r>
          </a:p>
          <a:p>
            <a:endParaRPr lang="en-IN" sz="3600" dirty="0">
              <a:latin typeface="inherit"/>
            </a:endParaRPr>
          </a:p>
          <a:p>
            <a:endParaRPr lang="en-IN" sz="3600" dirty="0">
              <a:latin typeface="inherit"/>
            </a:endParaRPr>
          </a:p>
          <a:p>
            <a:r>
              <a:rPr lang="en-IN" sz="3600" dirty="0">
                <a:latin typeface="inherit"/>
              </a:rPr>
              <a:t>36,500,000 pieces of content per year!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IN" dirty="0"/>
              <a:t>s</a:t>
            </a: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236763" y="1088802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261183" y="4077996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172217" y="694882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950D1F-7CE9-51BA-F2CF-DCCDF780F0BB}"/>
              </a:ext>
            </a:extLst>
          </p:cNvPr>
          <p:cNvSpPr txBox="1"/>
          <p:nvPr/>
        </p:nvSpPr>
        <p:spPr>
          <a:xfrm>
            <a:off x="14006554" y="1497788"/>
            <a:ext cx="47798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Radhika Saini</a:t>
            </a:r>
            <a:br>
              <a:rPr lang="en-IN" sz="4400" dirty="0"/>
            </a:br>
            <a:r>
              <a:rPr lang="en-IN" sz="2400" dirty="0"/>
              <a:t>Data Analyst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D136F7-504A-D4AC-FB44-813350EEAA93}"/>
              </a:ext>
            </a:extLst>
          </p:cNvPr>
          <p:cNvSpPr txBox="1"/>
          <p:nvPr/>
        </p:nvSpPr>
        <p:spPr>
          <a:xfrm>
            <a:off x="14101917" y="7576943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Andrew Fleming</a:t>
            </a:r>
            <a:br>
              <a:rPr lang="en-IN" sz="1800" dirty="0"/>
            </a:br>
            <a:r>
              <a:rPr lang="en-IN" sz="2000" dirty="0"/>
              <a:t>Chief  Technical Architect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15296D-F96B-22B3-8A1F-09B3B6BF5B81}"/>
              </a:ext>
            </a:extLst>
          </p:cNvPr>
          <p:cNvSpPr txBox="1"/>
          <p:nvPr/>
        </p:nvSpPr>
        <p:spPr>
          <a:xfrm>
            <a:off x="14069793" y="4687242"/>
            <a:ext cx="3913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Marcus </a:t>
            </a:r>
            <a:r>
              <a:rPr lang="en-IN" sz="3600" dirty="0" err="1"/>
              <a:t>Rompton</a:t>
            </a:r>
            <a:br>
              <a:rPr lang="en-IN" sz="3200" dirty="0"/>
            </a:br>
            <a:r>
              <a:rPr lang="en-IN" sz="2400" dirty="0"/>
              <a:t>Chief Senior Principle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BD6B513-E610-6FAE-781A-EA6FE18FE88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018" y="1149993"/>
            <a:ext cx="2061924" cy="2061924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39298" y="6241008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06516502-0CE5-D42A-F24E-92227F69E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9044" rIns="0" bIns="-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Which problem needs to be solved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413C69-F96A-2109-00DB-324C50EA1273}"/>
              </a:ext>
            </a:extLst>
          </p:cNvPr>
          <p:cNvSpPr txBox="1"/>
          <p:nvPr/>
        </p:nvSpPr>
        <p:spPr>
          <a:xfrm>
            <a:off x="4039514" y="1359723"/>
            <a:ext cx="4559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Understand the problem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11F7C8-2C3A-9F93-8BD8-E9CA45A36C0C}"/>
              </a:ext>
            </a:extLst>
          </p:cNvPr>
          <p:cNvSpPr txBox="1"/>
          <p:nvPr/>
        </p:nvSpPr>
        <p:spPr>
          <a:xfrm>
            <a:off x="5743996" y="2936349"/>
            <a:ext cx="4559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Gather dataset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BF8550-7FD8-4207-93FC-0A2598B32665}"/>
              </a:ext>
            </a:extLst>
          </p:cNvPr>
          <p:cNvSpPr txBox="1"/>
          <p:nvPr/>
        </p:nvSpPr>
        <p:spPr>
          <a:xfrm>
            <a:off x="7660976" y="4458371"/>
            <a:ext cx="45598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Clean and Preprocess the 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FFE7A4-CE49-B0E9-49AA-BB0D8D5BBE4F}"/>
              </a:ext>
            </a:extLst>
          </p:cNvPr>
          <p:cNvSpPr txBox="1"/>
          <p:nvPr/>
        </p:nvSpPr>
        <p:spPr>
          <a:xfrm>
            <a:off x="9459579" y="6031358"/>
            <a:ext cx="6438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Solve the problem and Visualize the insights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45DA15-414D-E24B-8F51-4B3B73DCE2EE}"/>
              </a:ext>
            </a:extLst>
          </p:cNvPr>
          <p:cNvSpPr txBox="1"/>
          <p:nvPr/>
        </p:nvSpPr>
        <p:spPr>
          <a:xfrm>
            <a:off x="11337710" y="7829913"/>
            <a:ext cx="4559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Present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3F8B6-AD4C-E81D-22F7-3530FAB38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396210D-0212-F6D3-DC1B-32EED26F1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BB0ED10F-84E3-E030-BF35-20EB3E7CB883}"/>
              </a:ext>
            </a:extLst>
          </p:cNvPr>
          <p:cNvSpPr txBox="1"/>
          <p:nvPr/>
        </p:nvSpPr>
        <p:spPr>
          <a:xfrm>
            <a:off x="1028700" y="860914"/>
            <a:ext cx="451670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/>
              </a:rPr>
              <a:t>Insights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400C8FFE-E0B1-3956-A020-3FE29D88B0BF}"/>
              </a:ext>
            </a:extLst>
          </p:cNvPr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3F77C85C-990F-DE35-2E09-EB07600F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008D094D-A951-A6CF-5DCE-67010BA8E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CD8F4DF2-1F66-DC26-F33D-5A8E474D2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0B405960-E349-1C46-C061-BCBA4C75D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E30B171A-67A5-2932-ABC2-F4490F4B9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391FC811-3406-E28B-AD7A-FA05ED63D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A1621241-1445-2731-3C0A-6417014AD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>
            <a:extLst>
              <a:ext uri="{FF2B5EF4-FFF2-40B4-BE49-F238E27FC236}">
                <a16:creationId xmlns:a16="http://schemas.microsoft.com/office/drawing/2014/main" id="{1DEE26A8-A34A-8F93-E633-C437F6788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498CFAC6-D0C2-0BD0-E4EA-B2E20DEA4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2ABCDD-8BEE-B316-EF25-0CDBC377F7E4}"/>
              </a:ext>
            </a:extLst>
          </p:cNvPr>
          <p:cNvSpPr txBox="1"/>
          <p:nvPr/>
        </p:nvSpPr>
        <p:spPr>
          <a:xfrm>
            <a:off x="6052964" y="4501767"/>
            <a:ext cx="5410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tx2"/>
                </a:solidFill>
              </a:rPr>
              <a:t>Unique categories</a:t>
            </a:r>
            <a:br>
              <a:rPr lang="en-IN" sz="5400" b="1" dirty="0">
                <a:solidFill>
                  <a:schemeClr val="tx2"/>
                </a:solidFill>
              </a:rPr>
            </a:br>
            <a:r>
              <a:rPr lang="en-IN" sz="5400" b="1" dirty="0">
                <a:solidFill>
                  <a:schemeClr val="tx2"/>
                </a:solidFill>
              </a:rPr>
              <a:t>             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4FD9F9-596C-7FBB-D7EE-EBEE959D6661}"/>
              </a:ext>
            </a:extLst>
          </p:cNvPr>
          <p:cNvSpPr txBox="1"/>
          <p:nvPr/>
        </p:nvSpPr>
        <p:spPr>
          <a:xfrm>
            <a:off x="12360232" y="4277550"/>
            <a:ext cx="4326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tx2"/>
                </a:solidFill>
              </a:rPr>
              <a:t>Highest post</a:t>
            </a:r>
            <a:br>
              <a:rPr lang="en-IN" sz="5400" b="1" dirty="0">
                <a:solidFill>
                  <a:schemeClr val="tx2"/>
                </a:solidFill>
              </a:rPr>
            </a:br>
            <a:r>
              <a:rPr lang="en-IN" sz="5400" b="1" dirty="0">
                <a:solidFill>
                  <a:schemeClr val="tx2"/>
                </a:solidFill>
              </a:rPr>
              <a:t>       MAY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CF07C9-777A-E278-641B-DB63A14DE6A0}"/>
              </a:ext>
            </a:extLst>
          </p:cNvPr>
          <p:cNvSpPr txBox="1"/>
          <p:nvPr/>
        </p:nvSpPr>
        <p:spPr>
          <a:xfrm>
            <a:off x="1362436" y="4501767"/>
            <a:ext cx="4326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tx2"/>
                </a:solidFill>
              </a:rPr>
              <a:t>Top category</a:t>
            </a:r>
            <a:br>
              <a:rPr lang="en-IN" sz="5400" b="1" dirty="0">
                <a:solidFill>
                  <a:schemeClr val="tx2"/>
                </a:solidFill>
              </a:rPr>
            </a:br>
            <a:r>
              <a:rPr lang="en-IN" sz="5400" b="1" dirty="0">
                <a:solidFill>
                  <a:schemeClr val="tx2"/>
                </a:solidFill>
              </a:rPr>
              <a:t>    Animal</a:t>
            </a:r>
          </a:p>
        </p:txBody>
      </p:sp>
    </p:spTree>
    <p:extLst>
      <p:ext uri="{BB962C8B-B14F-4D97-AF65-F5344CB8AC3E}">
        <p14:creationId xmlns:p14="http://schemas.microsoft.com/office/powerpoint/2010/main" val="300061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6101D7F-B224-DDAF-99CA-244CC690DD62}"/>
              </a:ext>
            </a:extLst>
          </p:cNvPr>
          <p:cNvSpPr txBox="1"/>
          <p:nvPr/>
        </p:nvSpPr>
        <p:spPr>
          <a:xfrm>
            <a:off x="3484146" y="2443541"/>
            <a:ext cx="753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the Top 5 performing categories</a:t>
            </a:r>
          </a:p>
        </p:txBody>
      </p:sp>
      <p:pic>
        <p:nvPicPr>
          <p:cNvPr id="27" name="Content Placeholder 16">
            <a:extLst>
              <a:ext uri="{FF2B5EF4-FFF2-40B4-BE49-F238E27FC236}">
                <a16:creationId xmlns:a16="http://schemas.microsoft.com/office/drawing/2014/main" id="{4AD392AA-4135-0A79-47D4-A22FE88A7B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48" y="3437996"/>
            <a:ext cx="11658600" cy="533633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140F63-54D1-962D-C89C-72CAE91E1635}"/>
              </a:ext>
            </a:extLst>
          </p:cNvPr>
          <p:cNvSpPr txBox="1"/>
          <p:nvPr/>
        </p:nvSpPr>
        <p:spPr>
          <a:xfrm>
            <a:off x="3484146" y="4133173"/>
            <a:ext cx="83329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animals             74965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science             71168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healthy eating   69339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        68738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                   66676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E405F-8437-6746-AA13-8CD253CCC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2AA84F3-0890-E8AB-A2BF-1B76D5A307F8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8F5821F8-BA6D-AA56-E505-3DAA0D740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1A9687E3-48B4-E567-A771-29D550A98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E42C6735-1566-6DCD-9EF0-D608DD032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7BC031A2-B7A3-0ADD-96CB-BF951AA8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B30C4992-8D2C-3B45-2CEA-47DA34545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DA8479FE-0AFA-B96C-91B7-8B87A5776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3BB0FCBB-13C2-83BD-181D-A8E6D576B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2367433-8885-2545-0C08-A8B3C92D5DB2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AE9CCA2C-A2EC-48FE-1C8D-E4C0F87786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B222C20D-BD9F-AAEE-1C61-7F48D2E6D05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64F091C4-02EA-0811-60B9-16AD3D9F8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90B8F2C3-CE16-8BA5-B3A6-250368CB1BF5}"/>
              </a:ext>
            </a:extLst>
          </p:cNvPr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686F3A8D-6718-B853-1572-92CA1191B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9B3C24A8-FCD9-6651-F884-6A0C625F6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39EC8E1E-43A0-9949-9F76-E6D4174BB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4A6C8A01-BB6F-678C-B86B-91847CAAE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4CC4C5F3-2CA4-8205-0CA5-644FED6F4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EDF3BCC5-67D8-D44A-BEDF-DDC0B6BBF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B7F617A5-0B02-8E6B-3237-A33B2D4D2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8AD6BB61-C849-BC64-9711-AEFD3DC6026C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E5F9C5ED-CE04-06FF-0994-79995488A846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85B39CD8-0EE7-D213-95B8-F465798BDB5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08FC7768-121F-28AC-4575-C559A311FDD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EF8A39CF-CEBD-F757-799A-9208708EA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C4177C0-5625-0210-48A6-6E4E931BC9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3505" y="2569500"/>
            <a:ext cx="11616579" cy="656315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CBFA76C-5C61-253E-F282-A8FD693B15D2}"/>
              </a:ext>
            </a:extLst>
          </p:cNvPr>
          <p:cNvSpPr txBox="1"/>
          <p:nvPr/>
        </p:nvSpPr>
        <p:spPr>
          <a:xfrm>
            <a:off x="2611869" y="1896915"/>
            <a:ext cx="735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 many unique categories are there?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27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418</Words>
  <Application>Microsoft Office PowerPoint</Application>
  <PresentationFormat>Custom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Helvetica Neue</vt:lpstr>
      <vt:lpstr>Clear Sans Regular Bold</vt:lpstr>
      <vt:lpstr>Calibri</vt:lpstr>
      <vt:lpstr>Graphik Regular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Radhika Saini</cp:lastModifiedBy>
  <cp:revision>14</cp:revision>
  <dcterms:created xsi:type="dcterms:W3CDTF">2006-08-16T00:00:00Z</dcterms:created>
  <dcterms:modified xsi:type="dcterms:W3CDTF">2025-02-04T15:56:58Z</dcterms:modified>
  <dc:identifier>DAEhDyfaYKE</dc:identifier>
</cp:coreProperties>
</file>