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3" r:id="rId8"/>
    <p:sldId id="279" r:id="rId9"/>
    <p:sldId id="264" r:id="rId10"/>
    <p:sldId id="265" r:id="rId11"/>
    <p:sldId id="280" r:id="rId12"/>
    <p:sldId id="281" r:id="rId13"/>
    <p:sldId id="282" r:id="rId14"/>
    <p:sldId id="283" r:id="rId15"/>
    <p:sldId id="284" r:id="rId16"/>
    <p:sldId id="285" r:id="rId17"/>
    <p:sldId id="286" r:id="rId18"/>
    <p:sldId id="272" r:id="rId19"/>
    <p:sldId id="287" r:id="rId20"/>
    <p:sldId id="276"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65"/>
            <p14:sldId id="280"/>
            <p14:sldId id="281"/>
            <p14:sldId id="282"/>
            <p14:sldId id="283"/>
            <p14:sldId id="284"/>
            <p14:sldId id="285"/>
            <p14:sldId id="286"/>
            <p14:sldId id="272"/>
            <p14:sldId id="287"/>
            <p14:sldId id="276"/>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27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010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546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199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391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869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123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8790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219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084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336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74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790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98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395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16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456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10/2/2021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319781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202447"/>
            <a:ext cx="7772400" cy="1470025"/>
          </a:xfrm>
        </p:spPr>
        <p:txBody>
          <a:bodyPr>
            <a:normAutofit fontScale="90000"/>
          </a:bodyPr>
          <a:lstStyle/>
          <a:p>
            <a:r>
              <a:rPr lang="en-IN" b="1" i="1" u="sng" dirty="0"/>
              <a:t>Housing Price predict Project</a:t>
            </a:r>
            <a:br>
              <a:rPr lang="en-IN" b="1" i="1" u="sng" dirty="0"/>
            </a:br>
            <a:br>
              <a:rPr lang="en-IN" b="1" i="1" u="sng" dirty="0"/>
            </a:br>
            <a:br>
              <a:rPr lang="en-IN" b="1" i="1" u="sng" dirty="0"/>
            </a:br>
            <a:br>
              <a:rPr lang="en-IN" b="1" i="1" u="sng" dirty="0"/>
            </a:br>
            <a:br>
              <a:rPr lang="en-IN" b="1" i="1" u="sng" dirty="0"/>
            </a:br>
            <a:endParaRPr lang="en-US" b="1" i="1" dirty="0"/>
          </a:p>
        </p:txBody>
      </p:sp>
      <p:sp>
        <p:nvSpPr>
          <p:cNvPr id="3" name="Subtitle 2"/>
          <p:cNvSpPr>
            <a:spLocks noGrp="1"/>
          </p:cNvSpPr>
          <p:nvPr>
            <p:ph type="subTitle" idx="1"/>
          </p:nvPr>
        </p:nvSpPr>
        <p:spPr>
          <a:xfrm>
            <a:off x="1371600" y="3942956"/>
            <a:ext cx="5029200" cy="1752600"/>
          </a:xfrm>
        </p:spPr>
        <p:txBody>
          <a:bodyPr/>
          <a:lstStyle/>
          <a:p>
            <a:endParaRPr lang="en-IN" dirty="0"/>
          </a:p>
          <a:p>
            <a:r>
              <a:rPr lang="en-IN" dirty="0"/>
              <a:t>Submitted by:</a:t>
            </a:r>
            <a:endParaRPr lang="en-US" dirty="0"/>
          </a:p>
          <a:p>
            <a:r>
              <a:rPr lang="en-IN" dirty="0"/>
              <a:t>             </a:t>
            </a:r>
            <a:r>
              <a:rPr lang="en-IN" dirty="0" err="1"/>
              <a:t>radhika.narayana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12783" y="68681"/>
            <a:ext cx="2684146" cy="1836319"/>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Outliers Handling</a:t>
            </a:r>
          </a:p>
          <a:p>
            <a:pPr marL="0" indent="0">
              <a:buNone/>
            </a:pPr>
            <a:endParaRPr lang="en-US" sz="1700" dirty="0"/>
          </a:p>
        </p:txBody>
      </p:sp>
      <p:pic>
        <p:nvPicPr>
          <p:cNvPr id="9" name="Picture 8" descr="Text&#10;&#10;Description automatically generated">
            <a:extLst>
              <a:ext uri="{FF2B5EF4-FFF2-40B4-BE49-F238E27FC236}">
                <a16:creationId xmlns:a16="http://schemas.microsoft.com/office/drawing/2014/main" id="{5E9CDAFE-C0A5-49B8-8CE8-8BBFAED96FE7}"/>
              </a:ext>
            </a:extLst>
          </p:cNvPr>
          <p:cNvPicPr/>
          <p:nvPr/>
        </p:nvPicPr>
        <p:blipFill>
          <a:blip r:embed="rId2"/>
          <a:stretch>
            <a:fillRect/>
          </a:stretch>
        </p:blipFill>
        <p:spPr>
          <a:xfrm>
            <a:off x="238124" y="2419320"/>
            <a:ext cx="4236720" cy="2115185"/>
          </a:xfrm>
          <a:prstGeom prst="rect">
            <a:avLst/>
          </a:prstGeom>
        </p:spPr>
      </p:pic>
      <p:pic>
        <p:nvPicPr>
          <p:cNvPr id="4" name="Picture 3">
            <a:extLst>
              <a:ext uri="{FF2B5EF4-FFF2-40B4-BE49-F238E27FC236}">
                <a16:creationId xmlns:a16="http://schemas.microsoft.com/office/drawing/2014/main" id="{A330F5AA-1928-4A88-91E3-64678E07DFDA}"/>
              </a:ext>
            </a:extLst>
          </p:cNvPr>
          <p:cNvPicPr>
            <a:picLocks noChangeAspect="1"/>
          </p:cNvPicPr>
          <p:nvPr/>
        </p:nvPicPr>
        <p:blipFill>
          <a:blip r:embed="rId3"/>
          <a:stretch>
            <a:fillRect/>
          </a:stretch>
        </p:blipFill>
        <p:spPr>
          <a:xfrm>
            <a:off x="236410" y="4347374"/>
            <a:ext cx="4210050" cy="2115186"/>
          </a:xfrm>
          <a:prstGeom prst="rect">
            <a:avLst/>
          </a:prstGeom>
        </p:spPr>
      </p:pic>
      <p:pic>
        <p:nvPicPr>
          <p:cNvPr id="1026" name="Picture 2">
            <a:extLst>
              <a:ext uri="{FF2B5EF4-FFF2-40B4-BE49-F238E27FC236}">
                <a16:creationId xmlns:a16="http://schemas.microsoft.com/office/drawing/2014/main" id="{99BB82F2-7B8A-455A-821A-7A6C58618D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427" y="2419320"/>
            <a:ext cx="4724858" cy="393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7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57200"/>
            <a:r>
              <a:rPr lang="en-IN" sz="1700" dirty="0">
                <a:effectLst/>
                <a:latin typeface="Calibri" panose="020F0502020204030204" pitchFamily="34" charset="0"/>
                <a:ea typeface="Calibri" panose="020F0502020204030204" pitchFamily="34" charset="0"/>
                <a:cs typeface="Times New Roman" panose="02020603050405020304" pitchFamily="18" charset="0"/>
              </a:rPr>
              <a:t>The below plot shows that rating of over all conditions of house which is greater than 5 has price of &gt; 1.5L and the house which has rating of &gt;8 of material and finishing of house price is &gt;30L. </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Also, the plot shows that most of the house roof style is shed / hip / flat.</a:t>
            </a:r>
          </a:p>
          <a:p>
            <a:pPr marL="114300" indent="0">
              <a:spcAft>
                <a:spcPts val="800"/>
              </a:spcAft>
              <a:buNone/>
            </a:pPr>
            <a:endParaRPr lang="en-US" sz="1700" dirty="0"/>
          </a:p>
        </p:txBody>
      </p:sp>
      <p:pic>
        <p:nvPicPr>
          <p:cNvPr id="8" name="Picture 7">
            <a:extLst>
              <a:ext uri="{FF2B5EF4-FFF2-40B4-BE49-F238E27FC236}">
                <a16:creationId xmlns:a16="http://schemas.microsoft.com/office/drawing/2014/main" id="{F56380C0-AB95-4EE2-8057-FCB0EF4880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9353" y="0"/>
            <a:ext cx="3758447" cy="6403491"/>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below plot explains that most of the roof material in houses are Wood Shingles and the exterior used on houses are Imitation Stucco and Masonry veneer type of most of the houses are Stone and the houses which is satisfying these conditions are selling the house price &gt;25L.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pic>
        <p:nvPicPr>
          <p:cNvPr id="9" name="Picture 8">
            <a:extLst>
              <a:ext uri="{FF2B5EF4-FFF2-40B4-BE49-F238E27FC236}">
                <a16:creationId xmlns:a16="http://schemas.microsoft.com/office/drawing/2014/main" id="{C118B788-6076-44E2-9A5D-99E17BB52C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199" y="-56271"/>
            <a:ext cx="3276601" cy="4038600"/>
          </a:xfrm>
          <a:prstGeom prst="rect">
            <a:avLst/>
          </a:prstGeom>
          <a:noFill/>
          <a:ln>
            <a:noFill/>
          </a:ln>
        </p:spPr>
      </p:pic>
      <p:pic>
        <p:nvPicPr>
          <p:cNvPr id="11" name="Picture 10">
            <a:extLst>
              <a:ext uri="{FF2B5EF4-FFF2-40B4-BE49-F238E27FC236}">
                <a16:creationId xmlns:a16="http://schemas.microsoft.com/office/drawing/2014/main" id="{0739B385-E4C9-47D7-9C5B-573F3338A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199" y="4038600"/>
            <a:ext cx="3352799" cy="2364891"/>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exterior condition and basement of house which is having rating of Excellent has price of &gt;20L.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house possess the foundation type as Poured Concrete and it has the high price of &gt;20L.</a:t>
            </a:r>
            <a:endParaRPr lang="en-US" sz="1700" dirty="0"/>
          </a:p>
        </p:txBody>
      </p:sp>
      <p:pic>
        <p:nvPicPr>
          <p:cNvPr id="8" name="Picture 7">
            <a:extLst>
              <a:ext uri="{FF2B5EF4-FFF2-40B4-BE49-F238E27FC236}">
                <a16:creationId xmlns:a16="http://schemas.microsoft.com/office/drawing/2014/main" id="{DA2B1BCB-FCA7-4C44-AA32-121380B3E3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9352" y="-33307"/>
            <a:ext cx="3862781" cy="3995707"/>
          </a:xfrm>
          <a:prstGeom prst="rect">
            <a:avLst/>
          </a:prstGeom>
          <a:noFill/>
          <a:ln>
            <a:noFill/>
          </a:ln>
        </p:spPr>
      </p:pic>
      <p:pic>
        <p:nvPicPr>
          <p:cNvPr id="11" name="Picture 10">
            <a:extLst>
              <a:ext uri="{FF2B5EF4-FFF2-40B4-BE49-F238E27FC236}">
                <a16:creationId xmlns:a16="http://schemas.microsoft.com/office/drawing/2014/main" id="{DE6E0BDF-9D5C-40BA-B682-B0A097F533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2" y="3962400"/>
            <a:ext cx="3862781" cy="2441091"/>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plot shows that most of the house heating type is Gas forced warm air furnace and central air conditioned and fireplace quality should be excellent has price of &gt;1.5L.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US" sz="1700" dirty="0"/>
          </a:p>
        </p:txBody>
      </p:sp>
      <p:pic>
        <p:nvPicPr>
          <p:cNvPr id="9" name="Picture 8">
            <a:extLst>
              <a:ext uri="{FF2B5EF4-FFF2-40B4-BE49-F238E27FC236}">
                <a16:creationId xmlns:a16="http://schemas.microsoft.com/office/drawing/2014/main" id="{992C7BE3-E07A-4566-A899-56F7F9C218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47665" y="-15390"/>
            <a:ext cx="3696335" cy="4206390"/>
          </a:xfrm>
          <a:prstGeom prst="rect">
            <a:avLst/>
          </a:prstGeom>
          <a:noFill/>
          <a:ln>
            <a:noFill/>
          </a:ln>
        </p:spPr>
      </p:pic>
      <p:pic>
        <p:nvPicPr>
          <p:cNvPr id="11" name="Picture 10">
            <a:extLst>
              <a:ext uri="{FF2B5EF4-FFF2-40B4-BE49-F238E27FC236}">
                <a16:creationId xmlns:a16="http://schemas.microsoft.com/office/drawing/2014/main" id="{38C5ED4A-6623-4AF1-ADF1-D296A08CF1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7663" y="4191001"/>
            <a:ext cx="3696335" cy="2167602"/>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Data Visualization</a:t>
            </a:r>
          </a:p>
          <a:p>
            <a:pPr marL="0" indent="0">
              <a:buNone/>
            </a:pPr>
            <a:endParaRPr lang="en-US" sz="1700" dirty="0"/>
          </a:p>
        </p:txBody>
      </p:sp>
      <p:pic>
        <p:nvPicPr>
          <p:cNvPr id="2" name="Picture 1">
            <a:extLst>
              <a:ext uri="{FF2B5EF4-FFF2-40B4-BE49-F238E27FC236}">
                <a16:creationId xmlns:a16="http://schemas.microsoft.com/office/drawing/2014/main" id="{03F8F548-4153-4051-9831-F64A2141A918}"/>
              </a:ext>
            </a:extLst>
          </p:cNvPr>
          <p:cNvPicPr>
            <a:picLocks noChangeAspect="1"/>
          </p:cNvPicPr>
          <p:nvPr/>
        </p:nvPicPr>
        <p:blipFill>
          <a:blip r:embed="rId2"/>
          <a:stretch>
            <a:fillRect/>
          </a:stretch>
        </p:blipFill>
        <p:spPr>
          <a:xfrm>
            <a:off x="242958" y="2419320"/>
            <a:ext cx="4206605" cy="3926164"/>
          </a:xfrm>
          <a:prstGeom prst="rect">
            <a:avLst/>
          </a:prstGeom>
        </p:spPr>
      </p:pic>
      <p:pic>
        <p:nvPicPr>
          <p:cNvPr id="5" name="Picture 4">
            <a:extLst>
              <a:ext uri="{FF2B5EF4-FFF2-40B4-BE49-F238E27FC236}">
                <a16:creationId xmlns:a16="http://schemas.microsoft.com/office/drawing/2014/main" id="{D8E20D93-2D61-4D22-ABE8-B1FD468AD177}"/>
              </a:ext>
            </a:extLst>
          </p:cNvPr>
          <p:cNvPicPr>
            <a:picLocks noChangeAspect="1"/>
          </p:cNvPicPr>
          <p:nvPr/>
        </p:nvPicPr>
        <p:blipFill>
          <a:blip r:embed="rId3"/>
          <a:stretch>
            <a:fillRect/>
          </a:stretch>
        </p:blipFill>
        <p:spPr>
          <a:xfrm>
            <a:off x="4694437" y="2419320"/>
            <a:ext cx="4206605" cy="3926164"/>
          </a:xfrm>
          <a:prstGeom prst="rect">
            <a:avLst/>
          </a:prstGeom>
        </p:spPr>
      </p:pic>
    </p:spTree>
    <p:extLst>
      <p:ext uri="{BB962C8B-B14F-4D97-AF65-F5344CB8AC3E}">
        <p14:creationId xmlns:p14="http://schemas.microsoft.com/office/powerpoint/2010/main" val="81973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Ada / Gradient Boost</a:t>
            </a:r>
          </a:p>
          <a:p>
            <a:pPr marL="457200" indent="-457200" algn="just">
              <a:buFont typeface="+mj-lt"/>
              <a:buAutoNum type="arabicPeriod"/>
            </a:pPr>
            <a:r>
              <a:rPr lang="en-US" sz="2400" dirty="0">
                <a:solidFill>
                  <a:srgbClr val="FF0000"/>
                </a:solidFill>
              </a:rPr>
              <a:t>Linear Regression</a:t>
            </a:r>
          </a:p>
          <a:p>
            <a:pPr marL="0" indent="0">
              <a:buNone/>
            </a:pPr>
            <a:endParaRPr lang="en-US" sz="2400" dirty="0"/>
          </a:p>
        </p:txBody>
      </p:sp>
      <p:pic>
        <p:nvPicPr>
          <p:cNvPr id="4" name="Picture 3" descr="Text&#10;&#10;Description automatically generated">
            <a:extLst>
              <a:ext uri="{FF2B5EF4-FFF2-40B4-BE49-F238E27FC236}">
                <a16:creationId xmlns:a16="http://schemas.microsoft.com/office/drawing/2014/main" id="{0CB16967-455A-4E96-B4FF-FA19B96FE298}"/>
              </a:ext>
            </a:extLst>
          </p:cNvPr>
          <p:cNvPicPr/>
          <p:nvPr/>
        </p:nvPicPr>
        <p:blipFill>
          <a:blip r:embed="rId2"/>
          <a:stretch>
            <a:fillRect/>
          </a:stretch>
        </p:blipFill>
        <p:spPr>
          <a:xfrm>
            <a:off x="1600200" y="1447800"/>
            <a:ext cx="5731510" cy="1530350"/>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74.4%</a:t>
            </a:r>
          </a:p>
          <a:p>
            <a:r>
              <a:rPr lang="en-US" sz="2400" dirty="0"/>
              <a:t>K- Neighbors has CV Score – 55.2%</a:t>
            </a:r>
          </a:p>
        </p:txBody>
      </p:sp>
      <p:pic>
        <p:nvPicPr>
          <p:cNvPr id="8" name="Picture 7" descr="Scatter chart&#10;&#10;Description automatically generated with medium confidence">
            <a:extLst>
              <a:ext uri="{FF2B5EF4-FFF2-40B4-BE49-F238E27FC236}">
                <a16:creationId xmlns:a16="http://schemas.microsoft.com/office/drawing/2014/main" id="{19D4A572-1765-4CB8-A2CB-5AFE0FABFAD7}"/>
              </a:ext>
            </a:extLst>
          </p:cNvPr>
          <p:cNvPicPr/>
          <p:nvPr/>
        </p:nvPicPr>
        <p:blipFill>
          <a:blip r:embed="rId2"/>
          <a:stretch>
            <a:fillRect/>
          </a:stretch>
        </p:blipFill>
        <p:spPr>
          <a:xfrm>
            <a:off x="307273" y="2419320"/>
            <a:ext cx="4005580" cy="3829079"/>
          </a:xfrm>
          <a:prstGeom prst="rect">
            <a:avLst/>
          </a:prstGeom>
        </p:spPr>
      </p:pic>
      <p:pic>
        <p:nvPicPr>
          <p:cNvPr id="9" name="Picture 8" descr="Chart, scatter chart&#10;&#10;Description automatically generated">
            <a:extLst>
              <a:ext uri="{FF2B5EF4-FFF2-40B4-BE49-F238E27FC236}">
                <a16:creationId xmlns:a16="http://schemas.microsoft.com/office/drawing/2014/main" id="{12D220C1-DB63-4950-8DF3-C1F6C071AB4D}"/>
              </a:ext>
            </a:extLst>
          </p:cNvPr>
          <p:cNvPicPr/>
          <p:nvPr/>
        </p:nvPicPr>
        <p:blipFill>
          <a:blip r:embed="rId3"/>
          <a:stretch>
            <a:fillRect/>
          </a:stretch>
        </p:blipFill>
        <p:spPr>
          <a:xfrm>
            <a:off x="4728277" y="2483398"/>
            <a:ext cx="4108450" cy="3870077"/>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4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75%</a:t>
            </a:r>
          </a:p>
          <a:p>
            <a:endParaRPr lang="en-US" sz="3600" dirty="0"/>
          </a:p>
          <a:p>
            <a:r>
              <a:rPr lang="en-US" sz="3200" dirty="0"/>
              <a:t>Linear Regression has CV Score – 69.5%</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8" name="Picture 7" descr="Chart, scatter chart&#10;&#10;Description automatically generated">
            <a:extLst>
              <a:ext uri="{FF2B5EF4-FFF2-40B4-BE49-F238E27FC236}">
                <a16:creationId xmlns:a16="http://schemas.microsoft.com/office/drawing/2014/main" id="{5A234612-C674-4001-86C3-0117BE101920}"/>
              </a:ext>
            </a:extLst>
          </p:cNvPr>
          <p:cNvPicPr/>
          <p:nvPr/>
        </p:nvPicPr>
        <p:blipFill>
          <a:blip r:embed="rId2"/>
          <a:stretch>
            <a:fillRect/>
          </a:stretch>
        </p:blipFill>
        <p:spPr>
          <a:xfrm>
            <a:off x="258317" y="2211010"/>
            <a:ext cx="4313683" cy="4189790"/>
          </a:xfrm>
          <a:prstGeom prst="rect">
            <a:avLst/>
          </a:prstGeom>
        </p:spPr>
      </p:pic>
      <p:pic>
        <p:nvPicPr>
          <p:cNvPr id="9" name="Picture 8" descr="Chart, scatter chart&#10;&#10;Description automatically generated">
            <a:extLst>
              <a:ext uri="{FF2B5EF4-FFF2-40B4-BE49-F238E27FC236}">
                <a16:creationId xmlns:a16="http://schemas.microsoft.com/office/drawing/2014/main" id="{860D46E6-19B9-47CE-B49D-0B365AAAD26F}"/>
              </a:ext>
            </a:extLst>
          </p:cNvPr>
          <p:cNvPicPr/>
          <p:nvPr/>
        </p:nvPicPr>
        <p:blipFill>
          <a:blip r:embed="rId3"/>
          <a:stretch>
            <a:fillRect/>
          </a:stretch>
        </p:blipFill>
        <p:spPr>
          <a:xfrm>
            <a:off x="4602480" y="2159922"/>
            <a:ext cx="4541520" cy="4291965"/>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Ada Boost has CV Score </a:t>
            </a:r>
            <a:r>
              <a:rPr lang="en-US" sz="3200" dirty="0"/>
              <a:t>– 75%</a:t>
            </a:r>
          </a:p>
        </p:txBody>
      </p:sp>
      <p:pic>
        <p:nvPicPr>
          <p:cNvPr id="12" name="Content Placeholder 11">
            <a:extLst>
              <a:ext uri="{FF2B5EF4-FFF2-40B4-BE49-F238E27FC236}">
                <a16:creationId xmlns:a16="http://schemas.microsoft.com/office/drawing/2014/main" id="{1AE68AA8-CCA0-46B7-B2BF-4D33D083ECC6}"/>
              </a:ext>
            </a:extLst>
          </p:cNvPr>
          <p:cNvPicPr>
            <a:picLocks noGrp="1" noChangeAspect="1"/>
          </p:cNvPicPr>
          <p:nvPr>
            <p:ph idx="1"/>
          </p:nvPr>
        </p:nvPicPr>
        <p:blipFill>
          <a:blip r:embed="rId2"/>
          <a:stretch>
            <a:fillRect/>
          </a:stretch>
        </p:blipFill>
        <p:spPr>
          <a:xfrm>
            <a:off x="3124213" y="2141538"/>
            <a:ext cx="2438374" cy="3649662"/>
          </a:xfrm>
        </p:spPr>
      </p:pic>
    </p:spTree>
    <p:extLst>
      <p:ext uri="{BB962C8B-B14F-4D97-AF65-F5344CB8AC3E}">
        <p14:creationId xmlns:p14="http://schemas.microsoft.com/office/powerpoint/2010/main" val="361246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 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Gradient Boost</a:t>
            </a:r>
            <a:endParaRPr lang="en-GB" sz="2800" dirty="0"/>
          </a:p>
        </p:txBody>
      </p:sp>
      <p:pic>
        <p:nvPicPr>
          <p:cNvPr id="6" name="Content Placeholder 5" descr="Graphical user interface, text, application&#10;&#10;Description automatically generated">
            <a:extLst>
              <a:ext uri="{FF2B5EF4-FFF2-40B4-BE49-F238E27FC236}">
                <a16:creationId xmlns:a16="http://schemas.microsoft.com/office/drawing/2014/main" id="{93CE5ABB-174C-4209-8BBE-8A5236EFD3A7}"/>
              </a:ext>
            </a:extLst>
          </p:cNvPr>
          <p:cNvPicPr>
            <a:picLocks noGrp="1"/>
          </p:cNvPicPr>
          <p:nvPr>
            <p:ph idx="1"/>
          </p:nvPr>
        </p:nvPicPr>
        <p:blipFill>
          <a:blip r:embed="rId2"/>
          <a:stretch>
            <a:fillRect/>
          </a:stretch>
        </p:blipFill>
        <p:spPr>
          <a:xfrm>
            <a:off x="2209543" y="2141538"/>
            <a:ext cx="4267713" cy="3649662"/>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19CDA65C-8022-41A5-B0BC-D8726C403194}"/>
              </a:ext>
            </a:extLst>
          </p:cNvPr>
          <p:cNvPicPr>
            <a:picLocks noChangeAspect="1"/>
          </p:cNvPicPr>
          <p:nvPr/>
        </p:nvPicPr>
        <p:blipFill>
          <a:blip r:embed="rId2"/>
          <a:stretch>
            <a:fillRect/>
          </a:stretch>
        </p:blipFill>
        <p:spPr>
          <a:xfrm>
            <a:off x="4028247" y="2494450"/>
            <a:ext cx="4512384" cy="3672103"/>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fontScale="925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company wants to know: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Which variables are important to predict the price of variable?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How do these variables describe the price of the house?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The company is looking at prospective properties to buy houses to enter the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pPr>
            <a:r>
              <a:rPr lang="en-US" sz="1800" dirty="0">
                <a:latin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a:t>
            </a:r>
          </a:p>
          <a:p>
            <a:pPr marL="400050" indent="-285750">
              <a:lnSpc>
                <a:spcPct val="107000"/>
              </a:lnSpc>
            </a:pPr>
            <a:r>
              <a:rPr lang="en-US" sz="1800" dirty="0">
                <a:latin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a:t>
            </a:r>
            <a:endParaRPr lang="en-GB" sz="1800" dirty="0">
              <a:latin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spcAft>
                <a:spcPts val="800"/>
              </a:spcAft>
            </a:pPr>
            <a:r>
              <a:rPr lang="en-US" sz="1800" dirty="0">
                <a:latin typeface="Calibri" panose="020F0502020204030204" pitchFamily="34" charset="0"/>
                <a:cs typeface="Times New Roman" panose="02020603050405020304" pitchFamily="18" charset="0"/>
              </a:rPr>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GB"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39520"/>
            <a:ext cx="2571750" cy="1719072"/>
          </a:xfrm>
        </p:spPr>
        <p:txBody>
          <a:bodyPr anchor="b">
            <a:normAutofit fontScale="90000"/>
          </a:bodyPr>
          <a:lstStyle/>
          <a:p>
            <a:pPr lvl="0">
              <a:lnSpc>
                <a:spcPct val="90000"/>
              </a:lnSpc>
            </a:pPr>
            <a:r>
              <a:rPr lang="en-IN" sz="3300" dirty="0"/>
              <a:t>Data Sources and their formats</a:t>
            </a:r>
            <a:endParaRPr lang="en-US" sz="3300" dirty="0"/>
          </a:p>
        </p:txBody>
      </p:sp>
      <p:sp>
        <p:nvSpPr>
          <p:cNvPr id="3" name="Content Placeholder 2"/>
          <p:cNvSpPr>
            <a:spLocks noGrp="1"/>
          </p:cNvSpPr>
          <p:nvPr>
            <p:ph idx="1"/>
          </p:nvPr>
        </p:nvSpPr>
        <p:spPr>
          <a:xfrm>
            <a:off x="473202" y="2807208"/>
            <a:ext cx="2571750" cy="3410712"/>
          </a:xfrm>
        </p:spPr>
        <p:txBody>
          <a:bodyPr anchor="t">
            <a:normAutofit lnSpcReduction="10000"/>
          </a:bodyPr>
          <a:lstStyle/>
          <a:p>
            <a:r>
              <a:rPr lang="en-IN" sz="1900" dirty="0"/>
              <a:t>The sample data is provided to us from Flip Robo client database, and there are 2 Files – Train and Test datasets.</a:t>
            </a:r>
          </a:p>
          <a:p>
            <a:r>
              <a:rPr lang="en-IN" sz="1900" dirty="0"/>
              <a:t>We need to train the data in Train dataset and predict the output using Test dataset.</a:t>
            </a:r>
            <a:endParaRPr lang="en-US" sz="1900" dirty="0"/>
          </a:p>
          <a:p>
            <a:endParaRPr lang="en-US" sz="1900" dirty="0"/>
          </a:p>
        </p:txBody>
      </p:sp>
      <p:pic>
        <p:nvPicPr>
          <p:cNvPr id="7" name="Picture 6">
            <a:extLst>
              <a:ext uri="{FF2B5EF4-FFF2-40B4-BE49-F238E27FC236}">
                <a16:creationId xmlns:a16="http://schemas.microsoft.com/office/drawing/2014/main" id="{2AA13C95-A2E8-4BF9-87D5-DBEA453AD1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5341" y="23355"/>
            <a:ext cx="5543860" cy="3305377"/>
          </a:xfrm>
          <a:prstGeom prst="rect">
            <a:avLst/>
          </a:prstGeom>
          <a:noFill/>
          <a:ln>
            <a:noFill/>
          </a:ln>
        </p:spPr>
      </p:pic>
      <p:pic>
        <p:nvPicPr>
          <p:cNvPr id="8" name="Picture 7">
            <a:extLst>
              <a:ext uri="{FF2B5EF4-FFF2-40B4-BE49-F238E27FC236}">
                <a16:creationId xmlns:a16="http://schemas.microsoft.com/office/drawing/2014/main" id="{B4C19A50-2F3D-41E9-BAD9-D66FDEFFB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95341" y="3328732"/>
            <a:ext cx="5808450" cy="3547555"/>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1800" dirty="0">
                <a:latin typeface="Calibri" panose="020F0502020204030204" pitchFamily="34" charset="0"/>
                <a:cs typeface="Times New Roman" panose="02020603050405020304" pitchFamily="18" charset="0"/>
              </a:rPr>
              <a:t>Our target variable is the “Sale Price” and need to predict the prices of the house. As the data is continuous and our problem is Regression. 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Dropping the unwanted and less importance data,</a:t>
            </a:r>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6" name="Picture 5">
            <a:extLst>
              <a:ext uri="{FF2B5EF4-FFF2-40B4-BE49-F238E27FC236}">
                <a16:creationId xmlns:a16="http://schemas.microsoft.com/office/drawing/2014/main" id="{58A0F3B8-1EBF-4C0F-8950-0758CB2519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33880"/>
            <a:ext cx="5031105" cy="2090420"/>
          </a:xfrm>
          <a:prstGeom prst="rect">
            <a:avLst/>
          </a:prstGeom>
          <a:noFill/>
          <a:ln>
            <a:noFill/>
          </a:ln>
        </p:spPr>
      </p:pic>
      <p:pic>
        <p:nvPicPr>
          <p:cNvPr id="7" name="Picture 6">
            <a:extLst>
              <a:ext uri="{FF2B5EF4-FFF2-40B4-BE49-F238E27FC236}">
                <a16:creationId xmlns:a16="http://schemas.microsoft.com/office/drawing/2014/main" id="{ED19573D-6D4F-4142-85BC-7D041C13D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399" y="3924300"/>
            <a:ext cx="5031105" cy="2133267"/>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dirty="0"/>
              <a:t>Data Pre-processing</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Feature Importance-</a:t>
            </a:r>
            <a:endParaRPr lang="en-US" sz="2000" dirty="0"/>
          </a:p>
          <a:p>
            <a:pPr marL="0" indent="0">
              <a:buNone/>
            </a:pPr>
            <a:endParaRPr lang="en-US" dirty="0"/>
          </a:p>
        </p:txBody>
      </p:sp>
      <p:pic>
        <p:nvPicPr>
          <p:cNvPr id="7" name="Picture 6" descr="Graphical user interface, application, table&#10;&#10;Description automatically generated">
            <a:extLst>
              <a:ext uri="{FF2B5EF4-FFF2-40B4-BE49-F238E27FC236}">
                <a16:creationId xmlns:a16="http://schemas.microsoft.com/office/drawing/2014/main" id="{A4CF1B28-43DF-42B8-950F-36D7414913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859597"/>
            <a:ext cx="7162800" cy="4312603"/>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Ion Boardroom</Template>
  <TotalTime>475</TotalTime>
  <Words>877</Words>
  <Application>Microsoft Office PowerPoint</Application>
  <PresentationFormat>On-screen Show (4:3)</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Housing Price predict Project     </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PowerPoint Presentation</vt:lpstr>
      <vt:lpstr>Data Visualization -</vt:lpstr>
      <vt:lpstr>Data Visualization -</vt:lpstr>
      <vt:lpstr>Data Visualization -</vt:lpstr>
      <vt:lpstr>Data Visualization -</vt:lpstr>
      <vt:lpstr>PowerPoint Presentation</vt:lpstr>
      <vt:lpstr>PowerPoint Presentation</vt:lpstr>
      <vt:lpstr>PowerPoint Presentation</vt:lpstr>
      <vt:lpstr>PowerPoint Presentation</vt:lpstr>
      <vt:lpstr>Ada Boost has CV Score – 75%</vt:lpstr>
      <vt:lpstr>Hyper Parameter Tuning for the final model -&gt;  Gradient Boost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11</cp:revision>
  <dcterms:created xsi:type="dcterms:W3CDTF">2006-08-16T00:00:00Z</dcterms:created>
  <dcterms:modified xsi:type="dcterms:W3CDTF">2021-10-02T12:22:37Z</dcterms:modified>
</cp:coreProperties>
</file>