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9" r:id="rId10"/>
    <p:sldId id="272" r:id="rId11"/>
    <p:sldId id="275"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84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e348f45cba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e348f45cba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e348f45cba_0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e348f45cba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348f45cba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348f45cb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e348f45cba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e348f45cba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348f45cba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348f45cba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e348f45cba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e348f45cba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e348f45cba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e348f45cba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c325c1a61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c325c1a61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ec325c1a61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ec325c1a61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e348f45cba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e348f45cba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Used CAR PRICE PREDICTION</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r>
              <a:rPr lang="en" dirty="0">
                <a:solidFill>
                  <a:srgbClr val="ADADAD"/>
                </a:solidFill>
              </a:rPr>
              <a:t>By</a:t>
            </a:r>
          </a:p>
          <a:p>
            <a:pPr marL="0" lvl="0" indent="0" algn="ctr" rtl="0">
              <a:spcBef>
                <a:spcPts val="0"/>
              </a:spcBef>
              <a:spcAft>
                <a:spcPts val="0"/>
              </a:spcAft>
              <a:buNone/>
            </a:pPr>
            <a:r>
              <a:rPr lang="en-IN" dirty="0"/>
              <a:t>Radhika Narayana</a:t>
            </a:r>
          </a:p>
          <a:p>
            <a:pPr marL="0" lvl="0" indent="0" algn="ctr" rtl="0">
              <a:spcBef>
                <a:spcPts val="0"/>
              </a:spcBef>
              <a:spcAft>
                <a:spcPts val="0"/>
              </a:spcAft>
              <a:buNone/>
            </a:pP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Random Forest Regressor</a:t>
            </a:r>
            <a:endParaRPr dirty="0"/>
          </a:p>
        </p:txBody>
      </p:sp>
      <p:pic>
        <p:nvPicPr>
          <p:cNvPr id="3" name="Picture 2">
            <a:extLst>
              <a:ext uri="{FF2B5EF4-FFF2-40B4-BE49-F238E27FC236}">
                <a16:creationId xmlns:a16="http://schemas.microsoft.com/office/drawing/2014/main" id="{0490A10A-C4C2-4349-98C2-E426FAC14F50}"/>
              </a:ext>
            </a:extLst>
          </p:cNvPr>
          <p:cNvPicPr>
            <a:picLocks noChangeAspect="1"/>
          </p:cNvPicPr>
          <p:nvPr/>
        </p:nvPicPr>
        <p:blipFill>
          <a:blip r:embed="rId3"/>
          <a:stretch>
            <a:fillRect/>
          </a:stretch>
        </p:blipFill>
        <p:spPr>
          <a:xfrm>
            <a:off x="1241777" y="1017725"/>
            <a:ext cx="6203218" cy="38103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In this project we learned about car resale market and how data science and machine learning can be so helpful in this field. </a:t>
            </a:r>
            <a:endParaRPr dirty="0"/>
          </a:p>
          <a:p>
            <a:pPr marL="0" lvl="0" indent="0" algn="l" rtl="0">
              <a:spcBef>
                <a:spcPts val="1200"/>
              </a:spcBef>
              <a:spcAft>
                <a:spcPts val="0"/>
              </a:spcAft>
              <a:buNone/>
            </a:pPr>
            <a:r>
              <a:rPr lang="en" dirty="0"/>
              <a:t>Using predictive modeling and EDA we can determine which factors impact the market and which factors can be helpful in determining the prices.</a:t>
            </a:r>
            <a:endParaRPr dirty="0"/>
          </a:p>
          <a:p>
            <a:pPr marL="0" lvl="0" indent="0" algn="l" rtl="0">
              <a:spcBef>
                <a:spcPts val="1200"/>
              </a:spcBef>
              <a:spcAft>
                <a:spcPts val="1200"/>
              </a:spcAft>
              <a:buNone/>
            </a:pPr>
            <a:r>
              <a:rPr lang="en" dirty="0"/>
              <a:t>After treating outliers, getting rid of redundant columns and other preprocessing, we manage to build a model which will give us fairly accurate results.</a:t>
            </a:r>
            <a:endParaRPr dirty="0"/>
          </a:p>
        </p:txBody>
      </p:sp>
      <p:sp>
        <p:nvSpPr>
          <p:cNvPr id="191" name="Google Shape;191;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Statement</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Business Goal</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You have to scrape used cars data from sites like olx, cars24, cardekho, etc.</a:t>
            </a:r>
            <a:endParaRPr/>
          </a:p>
          <a:p>
            <a:pPr marL="0" lvl="0" indent="0" algn="l" rtl="0">
              <a:spcBef>
                <a:spcPts val="1200"/>
              </a:spcBef>
              <a:spcAft>
                <a:spcPts val="1200"/>
              </a:spcAft>
              <a:buNone/>
            </a:pPr>
            <a:r>
              <a:rPr lang="en"/>
              <a:t>You are required to model the price of cars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About Dataset</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Data was collected from olx.in.</a:t>
            </a:r>
            <a:endParaRPr dirty="0"/>
          </a:p>
          <a:p>
            <a:pPr marL="0" lvl="0" indent="0" algn="l" rtl="0">
              <a:spcBef>
                <a:spcPts val="1200"/>
              </a:spcBef>
              <a:spcAft>
                <a:spcPts val="0"/>
              </a:spcAft>
              <a:buNone/>
            </a:pPr>
            <a:r>
              <a:rPr lang="en" dirty="0"/>
              <a:t>Data contains 18000 entries each having 9 variables.</a:t>
            </a:r>
            <a:endParaRPr dirty="0"/>
          </a:p>
          <a:p>
            <a:pPr marL="0" lvl="0" indent="0" algn="l" rtl="0">
              <a:spcBef>
                <a:spcPts val="1200"/>
              </a:spcBef>
              <a:spcAft>
                <a:spcPts val="0"/>
              </a:spcAft>
              <a:buNone/>
            </a:pPr>
            <a:r>
              <a:rPr lang="en" dirty="0"/>
              <a:t>Data contains Null values.</a:t>
            </a:r>
            <a:endParaRPr dirty="0"/>
          </a:p>
          <a:p>
            <a:pPr marL="0" lvl="0" indent="0" algn="l" rtl="0">
              <a:spcBef>
                <a:spcPts val="1200"/>
              </a:spcBef>
              <a:spcAft>
                <a:spcPts val="1200"/>
              </a:spcAft>
              <a:buNone/>
            </a:pPr>
            <a:r>
              <a:rPr lang="en" dirty="0"/>
              <a:t>Data contains numerical as well as categorical variable.</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Null Values</a:t>
            </a:r>
            <a:endParaRPr/>
          </a:p>
        </p:txBody>
      </p:sp>
      <p:sp>
        <p:nvSpPr>
          <p:cNvPr id="79" name="Google Shape;79;p17"/>
          <p:cNvSpPr txBox="1">
            <a:spLocks noGrp="1"/>
          </p:cNvSpPr>
          <p:nvPr>
            <p:ph type="body" idx="1"/>
          </p:nvPr>
        </p:nvSpPr>
        <p:spPr>
          <a:xfrm>
            <a:off x="311700" y="1152475"/>
            <a:ext cx="67152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There are many missing values present in the dataset. For the treatment of missing values, all the rows with missing values were dropped.</a:t>
            </a:r>
            <a:endParaRPr dirty="0"/>
          </a:p>
          <a:p>
            <a:pPr marL="0" lvl="0" indent="0" algn="l" rtl="0">
              <a:spcBef>
                <a:spcPts val="1200"/>
              </a:spcBef>
              <a:spcAft>
                <a:spcPts val="1200"/>
              </a:spcAft>
              <a:buNone/>
            </a:pPr>
            <a:r>
              <a:rPr lang="en" dirty="0"/>
              <a:t>After dropping missing values the shape of the dataset changed to (18000, 9).</a:t>
            </a:r>
            <a:endParaRPr dirty="0"/>
          </a:p>
        </p:txBody>
      </p:sp>
      <p:pic>
        <p:nvPicPr>
          <p:cNvPr id="3" name="Picture 2">
            <a:extLst>
              <a:ext uri="{FF2B5EF4-FFF2-40B4-BE49-F238E27FC236}">
                <a16:creationId xmlns:a16="http://schemas.microsoft.com/office/drawing/2014/main" id="{6F88C436-F5C7-450B-843D-9D62D2265E05}"/>
              </a:ext>
            </a:extLst>
          </p:cNvPr>
          <p:cNvPicPr>
            <a:picLocks noChangeAspect="1"/>
          </p:cNvPicPr>
          <p:nvPr/>
        </p:nvPicPr>
        <p:blipFill rotWithShape="1">
          <a:blip r:embed="rId3"/>
          <a:srcRect l="334" t="204" r="-334" b="88862"/>
          <a:stretch/>
        </p:blipFill>
        <p:spPr>
          <a:xfrm>
            <a:off x="1883356" y="2860675"/>
            <a:ext cx="4877223" cy="434968"/>
          </a:xfrm>
          <a:prstGeom prst="rect">
            <a:avLst/>
          </a:prstGeom>
        </p:spPr>
      </p:pic>
      <p:pic>
        <p:nvPicPr>
          <p:cNvPr id="5" name="Picture 4">
            <a:extLst>
              <a:ext uri="{FF2B5EF4-FFF2-40B4-BE49-F238E27FC236}">
                <a16:creationId xmlns:a16="http://schemas.microsoft.com/office/drawing/2014/main" id="{E59F2599-2DFA-494D-94C3-41C5733EE5B0}"/>
              </a:ext>
            </a:extLst>
          </p:cNvPr>
          <p:cNvPicPr>
            <a:picLocks noChangeAspect="1"/>
          </p:cNvPicPr>
          <p:nvPr/>
        </p:nvPicPr>
        <p:blipFill rotWithShape="1">
          <a:blip r:embed="rId3"/>
          <a:srcRect t="10934" r="71092"/>
          <a:stretch/>
        </p:blipFill>
        <p:spPr>
          <a:xfrm>
            <a:off x="7188644" y="1089166"/>
            <a:ext cx="1409912" cy="354301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This is the countplot for one of the variable, Brand.</a:t>
            </a:r>
            <a:endParaRPr dirty="0"/>
          </a:p>
          <a:p>
            <a:pPr marL="0" lvl="0" indent="0" algn="l" rtl="0">
              <a:spcBef>
                <a:spcPts val="1200"/>
              </a:spcBef>
              <a:spcAft>
                <a:spcPts val="1200"/>
              </a:spcAft>
              <a:buNone/>
            </a:pPr>
            <a:r>
              <a:rPr lang="en" dirty="0"/>
              <a:t>As we can see, Maruti Suzuki has the highest count, followed by Hyundai.</a:t>
            </a:r>
            <a:endParaRPr dirty="0"/>
          </a:p>
        </p:txBody>
      </p:sp>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EDA</a:t>
            </a:r>
            <a:endParaRPr/>
          </a:p>
        </p:txBody>
      </p:sp>
      <p:pic>
        <p:nvPicPr>
          <p:cNvPr id="3" name="Picture 2">
            <a:extLst>
              <a:ext uri="{FF2B5EF4-FFF2-40B4-BE49-F238E27FC236}">
                <a16:creationId xmlns:a16="http://schemas.microsoft.com/office/drawing/2014/main" id="{53745444-ADE0-4BAD-9B67-D0F74FF57D6B}"/>
              </a:ext>
            </a:extLst>
          </p:cNvPr>
          <p:cNvPicPr>
            <a:picLocks noChangeAspect="1"/>
          </p:cNvPicPr>
          <p:nvPr/>
        </p:nvPicPr>
        <p:blipFill>
          <a:blip r:embed="rId3"/>
          <a:stretch>
            <a:fillRect/>
          </a:stretch>
        </p:blipFill>
        <p:spPr>
          <a:xfrm>
            <a:off x="795963" y="2035968"/>
            <a:ext cx="7552074" cy="286464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body" idx="1"/>
          </p:nvPr>
        </p:nvSpPr>
        <p:spPr>
          <a:xfrm>
            <a:off x="311699" y="1152475"/>
            <a:ext cx="8520599"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This is the countplot for one of the variable, Fuel Types.</a:t>
            </a:r>
            <a:endParaRPr dirty="0"/>
          </a:p>
          <a:p>
            <a:pPr marL="0" lvl="0" indent="0" algn="l" rtl="0">
              <a:spcBef>
                <a:spcPts val="1200"/>
              </a:spcBef>
              <a:spcAft>
                <a:spcPts val="0"/>
              </a:spcAft>
              <a:buNone/>
            </a:pPr>
            <a:r>
              <a:rPr lang="en" dirty="0"/>
              <a:t>As we can see, Petrol has the highest count, followed by Diesel.</a:t>
            </a:r>
            <a:endParaRPr dirty="0"/>
          </a:p>
          <a:p>
            <a:pPr marL="0" lvl="0" indent="0" algn="l" rtl="0">
              <a:spcBef>
                <a:spcPts val="1200"/>
              </a:spcBef>
              <a:spcAft>
                <a:spcPts val="1200"/>
              </a:spcAft>
              <a:buNone/>
            </a:pPr>
            <a:r>
              <a:rPr lang="en" dirty="0"/>
              <a:t>While CNG &amp; Hybrid has the least value.</a:t>
            </a:r>
            <a:endParaRPr dirty="0"/>
          </a:p>
        </p:txBody>
      </p:sp>
      <p:sp>
        <p:nvSpPr>
          <p:cNvPr id="93" name="Google Shape;9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EDA</a:t>
            </a:r>
            <a:endParaRPr/>
          </a:p>
        </p:txBody>
      </p:sp>
      <p:pic>
        <p:nvPicPr>
          <p:cNvPr id="3" name="Picture 2">
            <a:extLst>
              <a:ext uri="{FF2B5EF4-FFF2-40B4-BE49-F238E27FC236}">
                <a16:creationId xmlns:a16="http://schemas.microsoft.com/office/drawing/2014/main" id="{1AE284B3-06BA-484E-A0B0-8ADB531EF984}"/>
              </a:ext>
            </a:extLst>
          </p:cNvPr>
          <p:cNvPicPr>
            <a:picLocks noChangeAspect="1"/>
          </p:cNvPicPr>
          <p:nvPr/>
        </p:nvPicPr>
        <p:blipFill>
          <a:blip r:embed="rId3"/>
          <a:stretch>
            <a:fillRect/>
          </a:stretch>
        </p:blipFill>
        <p:spPr>
          <a:xfrm>
            <a:off x="4571998" y="2128838"/>
            <a:ext cx="4129891" cy="20704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body" idx="1"/>
          </p:nvPr>
        </p:nvSpPr>
        <p:spPr>
          <a:xfrm>
            <a:off x="311699" y="1152475"/>
            <a:ext cx="8520599"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This is the countplot for one of the variable, States.</a:t>
            </a:r>
            <a:endParaRPr dirty="0"/>
          </a:p>
          <a:p>
            <a:pPr marL="0" lvl="0" indent="0" algn="l" rtl="0">
              <a:spcBef>
                <a:spcPts val="1200"/>
              </a:spcBef>
              <a:spcAft>
                <a:spcPts val="1200"/>
              </a:spcAft>
              <a:buNone/>
            </a:pPr>
            <a:r>
              <a:rPr lang="en" dirty="0"/>
              <a:t>As we can see, the data in this graph is well spread. Haryana seems to have highest count while Maharashtra has the lowest count among them.</a:t>
            </a:r>
            <a:endParaRPr dirty="0"/>
          </a:p>
        </p:txBody>
      </p:sp>
      <p:sp>
        <p:nvSpPr>
          <p:cNvPr id="100" name="Google Shape;10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EDA</a:t>
            </a:r>
            <a:endParaRPr dirty="0"/>
          </a:p>
        </p:txBody>
      </p:sp>
      <p:pic>
        <p:nvPicPr>
          <p:cNvPr id="3" name="Picture 2">
            <a:extLst>
              <a:ext uri="{FF2B5EF4-FFF2-40B4-BE49-F238E27FC236}">
                <a16:creationId xmlns:a16="http://schemas.microsoft.com/office/drawing/2014/main" id="{6CA8935F-7490-4C7A-A669-81ABE998B71B}"/>
              </a:ext>
            </a:extLst>
          </p:cNvPr>
          <p:cNvPicPr>
            <a:picLocks noChangeAspect="1"/>
          </p:cNvPicPr>
          <p:nvPr/>
        </p:nvPicPr>
        <p:blipFill>
          <a:blip r:embed="rId3"/>
          <a:stretch>
            <a:fillRect/>
          </a:stretch>
        </p:blipFill>
        <p:spPr>
          <a:xfrm>
            <a:off x="799773" y="2371724"/>
            <a:ext cx="7544454" cy="259318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Model Building</a:t>
            </a:r>
            <a:endParaRPr dirty="0"/>
          </a:p>
        </p:txBody>
      </p:sp>
      <p:sp>
        <p:nvSpPr>
          <p:cNvPr id="143" name="Google Shape;143;p26"/>
          <p:cNvSpPr txBox="1">
            <a:spLocks noGrp="1"/>
          </p:cNvSpPr>
          <p:nvPr>
            <p:ph type="body" idx="1"/>
          </p:nvPr>
        </p:nvSpPr>
        <p:spPr>
          <a:xfrm>
            <a:off x="311700" y="1152475"/>
            <a:ext cx="2612122"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The first thing we will do is get the best random state, for train test split. We will do this with the help of a simple linear regression model.</a:t>
            </a:r>
            <a:endParaRPr dirty="0"/>
          </a:p>
        </p:txBody>
      </p:sp>
      <p:pic>
        <p:nvPicPr>
          <p:cNvPr id="9" name="Picture 8">
            <a:extLst>
              <a:ext uri="{FF2B5EF4-FFF2-40B4-BE49-F238E27FC236}">
                <a16:creationId xmlns:a16="http://schemas.microsoft.com/office/drawing/2014/main" id="{4169ADE9-CF41-4E58-AE8E-C2F95017C079}"/>
              </a:ext>
            </a:extLst>
          </p:cNvPr>
          <p:cNvPicPr>
            <a:picLocks noChangeAspect="1"/>
          </p:cNvPicPr>
          <p:nvPr/>
        </p:nvPicPr>
        <p:blipFill>
          <a:blip r:embed="rId3"/>
          <a:stretch>
            <a:fillRect/>
          </a:stretch>
        </p:blipFill>
        <p:spPr>
          <a:xfrm>
            <a:off x="3429252" y="634497"/>
            <a:ext cx="5403048" cy="3932261"/>
          </a:xfrm>
          <a:prstGeom prst="rect">
            <a:avLst/>
          </a:prstGeom>
        </p:spPr>
      </p:pic>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506</Words>
  <Application>Microsoft Office PowerPoint</Application>
  <PresentationFormat>On-screen Show (16:9)</PresentationFormat>
  <Paragraphs>33</Paragraphs>
  <Slides>11</Slides>
  <Notes>11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11</vt:i4>
      </vt:variant>
    </vt:vector>
  </HeadingPairs>
  <TitlesOfParts>
    <vt:vector size="13" baseType="lpstr">
      <vt:lpstr>Arial</vt:lpstr>
      <vt:lpstr>Simple Dark</vt:lpstr>
      <vt:lpstr>Used CAR PRICE PREDICTION</vt:lpstr>
      <vt:lpstr>Problem Statement</vt:lpstr>
      <vt:lpstr>Business Goal</vt:lpstr>
      <vt:lpstr>About Dataset</vt:lpstr>
      <vt:lpstr>Null Values</vt:lpstr>
      <vt:lpstr>EDA</vt:lpstr>
      <vt:lpstr>EDA</vt:lpstr>
      <vt:lpstr>EDA</vt:lpstr>
      <vt:lpstr>Model Building</vt:lpstr>
      <vt:lpstr>Random Forest Regressor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dc:title>
  <dc:creator>Shubham Dewangan</dc:creator>
  <cp:lastModifiedBy>Radhika Narayana</cp:lastModifiedBy>
  <cp:revision>3</cp:revision>
  <dcterms:modified xsi:type="dcterms:W3CDTF">2021-11-08T06:12:47Z</dcterms:modified>
</cp:coreProperties>
</file>