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65" r:id="rId5"/>
    <p:sldId id="344" r:id="rId6"/>
    <p:sldId id="348" r:id="rId7"/>
    <p:sldId id="349" r:id="rId8"/>
    <p:sldId id="358" r:id="rId9"/>
    <p:sldId id="359" r:id="rId10"/>
    <p:sldId id="350" r:id="rId11"/>
    <p:sldId id="351" r:id="rId12"/>
    <p:sldId id="352" r:id="rId13"/>
    <p:sldId id="353" r:id="rId14"/>
    <p:sldId id="354" r:id="rId15"/>
    <p:sldId id="355" r:id="rId16"/>
    <p:sldId id="360" r:id="rId17"/>
    <p:sldId id="264" r:id="rId18"/>
    <p:sldId id="258" r:id="rId19"/>
    <p:sldId id="259" r:id="rId20"/>
    <p:sldId id="361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23F"/>
    <a:srgbClr val="3D8225"/>
    <a:srgbClr val="26293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18" autoAdjust="0"/>
    <p:restoredTop sz="94660"/>
  </p:normalViewPr>
  <p:slideViewPr>
    <p:cSldViewPr snapToGrid="0">
      <p:cViewPr varScale="1">
        <p:scale>
          <a:sx n="61" d="100"/>
          <a:sy n="61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B548F-E164-4D9F-A017-507A61475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FF16F-2ADC-423B-8AA2-14F76ECB1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FA85B-F0D0-46B4-B4F4-F331F321C77C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4EB2-7A68-4302-BAF7-B6B18D2CF8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33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59255-6DFA-43EF-88B6-2E6996FDF2B1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CE792-B3FA-4EA5-AE46-EFD06EDA7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64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6277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7929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985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668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248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878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00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5566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8914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454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746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b6a41d5c6_0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7b6a41d5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01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6B6AB-9194-4F8D-90C4-94D396626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8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DF7-22FA-4E8E-95F3-48D8B09B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863C-8214-4BF6-AA16-8C4CE9A8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8864C-178B-49FF-B3FE-5335F914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9C28-FE38-4401-86F2-58205E4C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4494-7507-4B83-AEC3-7BF9AD21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DDA7-6A06-4C39-8B7D-14688D9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70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80D-6AD2-47F8-B79D-2847E558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AB7B-76DA-4AC3-A7A3-38869097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C329-5292-4934-999C-F68CF7A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6C95-E1AE-44D4-9B36-20467F6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695A-1D6B-4B52-9792-2CE2405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0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58DE-2702-4CE1-9B1A-AFECCAA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DCF7-9AA3-4432-A25D-97EB5999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B231-1D67-44AC-9094-49C47285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E97E-E968-4CDF-8D1E-E09403BF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D66C-E614-4FEE-8939-006A840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9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5A6B6AB-9194-4F8D-90C4-94D396626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97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49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1386-A407-4D40-BE34-F92D61D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3CE6-3DE6-4F4F-8ECB-16BB815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20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685-FC8B-4BC9-BB92-C3A7EA07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42D6-C2F7-488F-8953-B1A1AF6B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7464-D567-47B4-BD25-80783F6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F0B9-CCAA-4093-BA90-26CB71C1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F5C-80CD-42F3-A681-F1E261C2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32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2D82-14C5-49E3-B00B-4744A67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4102-E4BD-4ECF-A43F-7B7AC4C9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34BE-BE93-4581-B51E-28A79970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E89D-1775-4C99-8F1F-78A8EE0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B4BC-8C70-4C9D-9CD8-2EE5576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9BA2-3182-4CB2-9884-13EC2EF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53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E881-6A38-4DFF-9D30-D061D5A1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FDFA-6F99-4B05-BE44-B4FF77E2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CCFB-10AF-4E29-9480-A74D269A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476B-3F48-41D3-BC06-A416EF7A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62D4-1383-48E3-8E25-2E8198980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45A2-EBB4-4224-A680-FE88A18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FF8C-64D5-4BA6-A502-738952A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6F82-17B9-4294-9CC7-82100694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223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5D1-0D9E-4E99-8EB4-42C85D0A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F816-CFFC-40F8-9262-1BC85930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03ED-0C16-4BB4-89C7-C6F65E1A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AE5C-B397-4DAB-9441-87A0424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83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158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B8A7-D0DC-4C30-AE9E-7BACD998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F7-8FC2-4ED7-AE18-EE51FF4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9581-1F39-45FF-A2A0-FD8E411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305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1BFF-B874-4A06-94B9-2E679D48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CCF3-97C5-4215-8269-ECEE0AB6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A4C3-C500-487D-81CE-A996D73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17E2-BBD0-44AC-8505-85AAE09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1785-5A75-4474-9E0B-D987227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F120-5F46-4A10-8461-00CD66B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7517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9DF7-22FA-4E8E-95F3-48D8B09B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863C-8214-4BF6-AA16-8C4CE9A8D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8864C-178B-49FF-B3FE-5335F9148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F9C28-FE38-4401-86F2-58205E4C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4494-7507-4B83-AEC3-7BF9AD21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6DDA7-6A06-4C39-8B7D-14688D92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224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880D-6AD2-47F8-B79D-2847E558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AB7B-76DA-4AC3-A7A3-388690978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5C329-5292-4934-999C-F68CF7AA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6C95-E1AE-44D4-9B36-20467F6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F695A-1D6B-4B52-9792-2CE2405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743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458DE-2702-4CE1-9B1A-AFECCAAAF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DCF7-9AA3-4432-A25D-97EB59995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6B231-1D67-44AC-9094-49C47285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1E97E-E968-4CDF-8D1E-E09403BFB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D66C-E614-4FEE-8939-006A8406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25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1386-A407-4D40-BE34-F92D61DA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E3CE6-3DE6-4F4F-8ECB-16BB815C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2685-FC8B-4BC9-BB92-C3A7EA07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42D6-C2F7-488F-8953-B1A1AF6B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47464-D567-47B4-BD25-80783F6D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F0B9-CCAA-4093-BA90-26CB71C1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8CF5C-80CD-42F3-A681-F1E261C2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50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2D82-14C5-49E3-B00B-4744A674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4102-E4BD-4ECF-A43F-7B7AC4C9D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D34BE-BE93-4581-B51E-28A79970F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3E89D-1775-4C99-8F1F-78A8EE08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5B4BC-8C70-4C9D-9CD8-2EE55766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C9BA2-3182-4CB2-9884-13EC2EF5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3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E881-6A38-4DFF-9D30-D061D5A1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AFDFA-6F99-4B05-BE44-B4FF77E2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CCFB-10AF-4E29-9480-A74D269A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476B-3F48-41D3-BC06-A416EF7A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362D4-1383-48E3-8E25-2E8198980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45A2-EBB4-4224-A680-FE88A18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AFF8C-64D5-4BA6-A502-738952A6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E6F82-17B9-4294-9CC7-82100694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54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D5D1-0D9E-4E99-8EB4-42C85D0A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9F816-CFFC-40F8-9262-1BC85930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203ED-0C16-4BB4-89C7-C6F65E1A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AE5C-B397-4DAB-9441-87A04240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96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CB8A7-D0DC-4C30-AE9E-7BACD998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FFCF7-8FC2-4ED7-AE18-EE51FF4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9581-1F39-45FF-A2A0-FD8E411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1BFF-B874-4A06-94B9-2E679D48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CCF3-97C5-4215-8269-ECEE0AB6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AA4C3-C500-487D-81CE-A996D73C4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A17E2-BBD0-44AC-8505-85AAE09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40CCF8-5654-469C-B4E5-B5FBC542104F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1785-5A75-4474-9E0B-D9872275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9F120-5F46-4A10-8461-00CD66B3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B0C528-1219-41A3-89DA-774B795EB8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6C4CE3-2ADC-4052-8414-F22AE371226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896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ED4A78-605F-4B85-85D0-14B8552EC95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1274"/>
            <a:ext cx="4233333" cy="689862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6842E05C-16FE-463C-B42C-E8EE2260DA9B}"/>
              </a:ext>
            </a:extLst>
          </p:cNvPr>
          <p:cNvSpPr txBox="1">
            <a:spLocks/>
          </p:cNvSpPr>
          <p:nvPr userDrawn="1"/>
        </p:nvSpPr>
        <p:spPr>
          <a:xfrm>
            <a:off x="440267" y="1354667"/>
            <a:ext cx="5181600" cy="5062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02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A6C4CE3-2ADC-4052-8414-F22AE371226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896112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6842E05C-16FE-463C-B42C-E8EE2260DA9B}"/>
              </a:ext>
            </a:extLst>
          </p:cNvPr>
          <p:cNvSpPr txBox="1">
            <a:spLocks/>
          </p:cNvSpPr>
          <p:nvPr userDrawn="1"/>
        </p:nvSpPr>
        <p:spPr>
          <a:xfrm>
            <a:off x="440267" y="1354667"/>
            <a:ext cx="5181600" cy="5062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4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java_data_types.asp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1A1AA4-8732-4263-B174-20BA5B838B06}"/>
              </a:ext>
            </a:extLst>
          </p:cNvPr>
          <p:cNvSpPr txBox="1"/>
          <p:nvPr/>
        </p:nvSpPr>
        <p:spPr>
          <a:xfrm>
            <a:off x="457200" y="1710267"/>
            <a:ext cx="46948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27823F"/>
                </a:solidFill>
                <a:latin typeface="Montserrat" panose="00000500000000000000" pitchFamily="2" charset="0"/>
              </a:rPr>
              <a:t>Welcome to </a:t>
            </a:r>
          </a:p>
          <a:p>
            <a:pPr algn="ctr"/>
            <a:r>
              <a:rPr lang="en-IN" sz="6600" dirty="0">
                <a:solidFill>
                  <a:schemeClr val="bg1"/>
                </a:solidFill>
                <a:latin typeface="Montserrat" panose="00000500000000000000" pitchFamily="2" charset="0"/>
              </a:rPr>
              <a:t>CIPHER</a:t>
            </a:r>
          </a:p>
          <a:p>
            <a:pPr algn="ctr"/>
            <a:r>
              <a:rPr lang="en-IN" sz="6600" dirty="0">
                <a:solidFill>
                  <a:schemeClr val="bg1"/>
                </a:solidFill>
                <a:latin typeface="Montserrat" panose="00000500000000000000" pitchFamily="2" charset="0"/>
              </a:rPr>
              <a:t>SCHOOLS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A092F-BEA0-4D1F-80E4-AC990A3AA99B}"/>
              </a:ext>
            </a:extLst>
          </p:cNvPr>
          <p:cNvSpPr txBox="1"/>
          <p:nvPr/>
        </p:nvSpPr>
        <p:spPr>
          <a:xfrm>
            <a:off x="4603530" y="31532"/>
            <a:ext cx="7588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 - </a:t>
            </a:r>
            <a:r>
              <a:rPr lang="en-IN" sz="4400" b="1" dirty="0">
                <a:solidFill>
                  <a:srgbClr val="27823F"/>
                </a:solidFill>
                <a:latin typeface="Montserrat" panose="00000500000000000000" pitchFamily="2" charset="0"/>
              </a:rPr>
              <a:t>Data Structures</a:t>
            </a:r>
            <a:endParaRPr lang="en-IN" sz="4800" b="1" dirty="0">
              <a:solidFill>
                <a:srgbClr val="27823F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78B6B-DF20-4959-BD03-E9066827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07" y="1710267"/>
            <a:ext cx="6474482" cy="449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2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5. Portable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Platform Independence and Architecture Neutral features of Java make it portable.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Portable because it facilitates to carry the Java bytecode to any platform.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0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367863" y="706210"/>
            <a:ext cx="11824137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6. Robust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Robust means strong/reliable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has eliminated certain types of error prone programming constructs that are found in other languages.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Using exception handling mechanism, Java can catch and respond to exceptional situations, so that a program can continue its normal execution.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has a strong memory allocation and garbage collection mechanism. 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It does not support pointers, thereby eliminating the possibilities of overwriting memory and corrupting data.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4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7. Secure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best known for its security.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does not use pointers explicitly.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programs run under an area known as the Sand Box.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Security manager determines the accessibility options of a class, like reading and writing a file to the local disk.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uses a public key encryption system to allow the Java application transmit over the internet in the secured encrypted form.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byte code verifier checks the classes after loading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70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8. High Performance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faster than other traditional interpreted programming languages because Java bytecode is "close" to native code.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But it is not as fast as compiled languages, such as C++, because Java is interpreted.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The new JVM is significantly faster than the earlier one. The new JVM uses the technology known as Just-In-Time compilation(JIT). It converts the byte code into machine code on demand basis.</a:t>
            </a:r>
            <a:endParaRPr lang="en-IN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93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9. Multi-Threaded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Multithreading means a single program having different independent tasks to be performed independently at the same time(concurrently).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We can write Java programs that deal with many tasks at once by defining multiple threads.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Multithreading is particularly useful in server applications, a server can serve multiple clients at the same time.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In Java, threads can be created in two ways: by extending 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Thread class 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and by implementing </a:t>
            </a:r>
            <a:r>
              <a:rPr 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Runnable interface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98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10. Distributed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In distributed computing, several computers work together on a network.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designed to develop applications that make distributed computing easy and efficient. 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This feature of Java makes us able to access files by calling the methods from any machine on the internet.</a:t>
            </a:r>
            <a:endParaRPr lang="en-IN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85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0405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Primitive Data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5" y="816538"/>
            <a:ext cx="11288110" cy="112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sz="3200" dirty="0">
                <a:hlinkClick r:id="rId2"/>
              </a:rPr>
              <a:t>https://www.w3schools.com/java/java_data_types.asp</a:t>
            </a:r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792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758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Operators &amp; Operands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1142709"/>
            <a:ext cx="9238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Let’s Jump to our IDE’s.</a:t>
            </a:r>
            <a:endParaRPr lang="en-US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06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Control Flow Statements &amp; Loops</a:t>
            </a:r>
          </a:p>
        </p:txBody>
      </p:sp>
    </p:spTree>
    <p:extLst>
      <p:ext uri="{BB962C8B-B14F-4D97-AF65-F5344CB8AC3E}">
        <p14:creationId xmlns:p14="http://schemas.microsoft.com/office/powerpoint/2010/main" val="372575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11592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Break vs Return</a:t>
            </a:r>
          </a:p>
        </p:txBody>
      </p:sp>
    </p:spTree>
    <p:extLst>
      <p:ext uri="{BB962C8B-B14F-4D97-AF65-F5344CB8AC3E}">
        <p14:creationId xmlns:p14="http://schemas.microsoft.com/office/powerpoint/2010/main" val="85505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5" y="-1"/>
            <a:ext cx="5374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71C29-4208-4204-980C-4AAA144A79B9}"/>
              </a:ext>
            </a:extLst>
          </p:cNvPr>
          <p:cNvSpPr txBox="1"/>
          <p:nvPr/>
        </p:nvSpPr>
        <p:spPr>
          <a:xfrm>
            <a:off x="299544" y="1142709"/>
            <a:ext cx="94435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GIT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Features of Java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Primitive Datatypes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Operators &amp; Operands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Control Flow Statement &amp; Loops</a:t>
            </a:r>
          </a:p>
          <a:p>
            <a:pPr marL="857250" indent="-857250">
              <a:buFont typeface="Courier New" panose="02070309020205020404" pitchFamily="49" charset="0"/>
              <a:buChar char="o"/>
            </a:pPr>
            <a:r>
              <a:rPr lang="en-IN" sz="3200" dirty="0">
                <a:solidFill>
                  <a:schemeClr val="bg1"/>
                </a:solidFill>
                <a:latin typeface="Montserrat" panose="00000500000000000000" pitchFamily="2" charset="0"/>
              </a:rPr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2036566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1A1AA4-8732-4263-B174-20BA5B838B06}"/>
              </a:ext>
            </a:extLst>
          </p:cNvPr>
          <p:cNvSpPr txBox="1"/>
          <p:nvPr/>
        </p:nvSpPr>
        <p:spPr>
          <a:xfrm>
            <a:off x="3748578" y="2875002"/>
            <a:ext cx="46948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27823F"/>
                </a:solidFill>
                <a:latin typeface="Montserrat" panose="00000500000000000000" pitchFamily="2" charset="0"/>
              </a:rPr>
              <a:t>Thank You</a:t>
            </a:r>
            <a:endParaRPr lang="en-IN" sz="66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5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2314-EA4D-4CE6-842B-DCC238EFCD20}"/>
              </a:ext>
            </a:extLst>
          </p:cNvPr>
          <p:cNvSpPr txBox="1"/>
          <p:nvPr/>
        </p:nvSpPr>
        <p:spPr>
          <a:xfrm>
            <a:off x="299544" y="-1"/>
            <a:ext cx="9033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</a:rPr>
              <a:t>Features of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A5559D-7027-4572-8D4A-7F63E48774C8}"/>
              </a:ext>
            </a:extLst>
          </p:cNvPr>
          <p:cNvGrpSpPr/>
          <p:nvPr/>
        </p:nvGrpSpPr>
        <p:grpSpPr>
          <a:xfrm>
            <a:off x="3402527" y="1099010"/>
            <a:ext cx="5386946" cy="5242930"/>
            <a:chOff x="2382709" y="643999"/>
            <a:chExt cx="4583297" cy="446340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D633D8B-FC4F-4B48-891B-25ECE8B00104}"/>
                </a:ext>
              </a:extLst>
            </p:cNvPr>
            <p:cNvGrpSpPr/>
            <p:nvPr/>
          </p:nvGrpSpPr>
          <p:grpSpPr>
            <a:xfrm>
              <a:off x="2950884" y="1062318"/>
              <a:ext cx="1300720" cy="1253005"/>
              <a:chOff x="5942431" y="970382"/>
              <a:chExt cx="2160000" cy="2160000"/>
            </a:xfrm>
            <a:solidFill>
              <a:srgbClr val="FF9900">
                <a:alpha val="69804"/>
              </a:srgbClr>
            </a:solidFill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9D2BC69-CF56-43CB-ABE2-116AEE7E9C3E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6596D5C-2E2B-487F-A03D-3062C6E26430}"/>
                  </a:ext>
                </a:extLst>
              </p:cNvPr>
              <p:cNvSpPr/>
              <p:nvPr/>
            </p:nvSpPr>
            <p:spPr>
              <a:xfrm>
                <a:off x="6437383" y="1028409"/>
                <a:ext cx="1040271" cy="8993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964A4A-8575-42AF-850E-17E43BC36A25}"/>
                </a:ext>
              </a:extLst>
            </p:cNvPr>
            <p:cNvGrpSpPr/>
            <p:nvPr/>
          </p:nvGrpSpPr>
          <p:grpSpPr>
            <a:xfrm>
              <a:off x="5004709" y="968093"/>
              <a:ext cx="1249022" cy="1236923"/>
              <a:chOff x="5942431" y="970382"/>
              <a:chExt cx="2160000" cy="2160000"/>
            </a:xfrm>
            <a:solidFill>
              <a:srgbClr val="FF6600">
                <a:alpha val="69804"/>
              </a:srgbClr>
            </a:solidFill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ED0F39D-CB00-4B10-A3E5-E72062D9FCF0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 Oriented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9AD2660-B2F6-4A95-9234-8D6EF0DE6B25}"/>
                  </a:ext>
                </a:extLst>
              </p:cNvPr>
              <p:cNvSpPr/>
              <p:nvPr/>
            </p:nvSpPr>
            <p:spPr>
              <a:xfrm>
                <a:off x="6697578" y="1118937"/>
                <a:ext cx="649705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63C6FC-2CD7-47BA-8B85-0F6C1C76B603}"/>
                </a:ext>
              </a:extLst>
            </p:cNvPr>
            <p:cNvGrpSpPr/>
            <p:nvPr/>
          </p:nvGrpSpPr>
          <p:grpSpPr>
            <a:xfrm>
              <a:off x="5674705" y="1798430"/>
              <a:ext cx="1249022" cy="1236923"/>
              <a:chOff x="5942431" y="970382"/>
              <a:chExt cx="2160000" cy="2160000"/>
            </a:xfrm>
            <a:solidFill>
              <a:srgbClr val="006600">
                <a:alpha val="69804"/>
              </a:srgbClr>
            </a:solidFill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63E242D-8EE0-4FFE-877E-A8AFE4D9F774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2165CE3-EDDF-4238-95D4-3B266C996505}"/>
                  </a:ext>
                </a:extLst>
              </p:cNvPr>
              <p:cNvSpPr/>
              <p:nvPr/>
            </p:nvSpPr>
            <p:spPr>
              <a:xfrm>
                <a:off x="6771524" y="1037254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FAC2AF9-BA3F-4D18-A53C-8AD72D76DEF6}"/>
                </a:ext>
              </a:extLst>
            </p:cNvPr>
            <p:cNvGrpSpPr/>
            <p:nvPr/>
          </p:nvGrpSpPr>
          <p:grpSpPr>
            <a:xfrm>
              <a:off x="5674705" y="2750703"/>
              <a:ext cx="1249022" cy="1236923"/>
              <a:chOff x="5942431" y="970382"/>
              <a:chExt cx="2160000" cy="2160000"/>
            </a:xfrm>
            <a:solidFill>
              <a:srgbClr val="CC0066">
                <a:alpha val="69804"/>
              </a:srgbClr>
            </a:solidFill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10B8BEB-E9C1-450B-B470-3A7CE5F46519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6777E26-2E83-448C-BA0D-C595F789C6A6}"/>
                  </a:ext>
                </a:extLst>
              </p:cNvPr>
              <p:cNvSpPr/>
              <p:nvPr/>
            </p:nvSpPr>
            <p:spPr>
              <a:xfrm>
                <a:off x="6913174" y="1161588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2088A0-9825-4BF6-99BA-096B84672E08}"/>
                </a:ext>
              </a:extLst>
            </p:cNvPr>
            <p:cNvGrpSpPr/>
            <p:nvPr/>
          </p:nvGrpSpPr>
          <p:grpSpPr>
            <a:xfrm>
              <a:off x="4034047" y="3870480"/>
              <a:ext cx="1249022" cy="1236923"/>
              <a:chOff x="5942431" y="970382"/>
              <a:chExt cx="2160000" cy="2160000"/>
            </a:xfrm>
            <a:solidFill>
              <a:srgbClr val="006600">
                <a:alpha val="69804"/>
              </a:srgbClr>
            </a:solidFill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94046E5-9463-4509-A182-6FFA94EB4A0F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65AF968-D235-404E-937F-351AFC432266}"/>
                  </a:ext>
                </a:extLst>
              </p:cNvPr>
              <p:cNvSpPr/>
              <p:nvPr/>
            </p:nvSpPr>
            <p:spPr>
              <a:xfrm>
                <a:off x="6662784" y="1412707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9E7A7E2-F5BB-4E66-B4E6-4646B1AF4F51}"/>
                </a:ext>
              </a:extLst>
            </p:cNvPr>
            <p:cNvGrpSpPr/>
            <p:nvPr/>
          </p:nvGrpSpPr>
          <p:grpSpPr>
            <a:xfrm>
              <a:off x="4013928" y="643999"/>
              <a:ext cx="1249022" cy="1236923"/>
              <a:chOff x="5942431" y="970382"/>
              <a:chExt cx="2160000" cy="2160000"/>
            </a:xfrm>
            <a:solidFill>
              <a:srgbClr val="00B0F0">
                <a:alpha val="69804"/>
              </a:srgbClr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BBE841F-E77E-43FA-8503-0C05963CB50F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Simple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58E6821-E52C-40AF-B9E3-64933D7E5377}"/>
                  </a:ext>
                </a:extLst>
              </p:cNvPr>
              <p:cNvSpPr/>
              <p:nvPr/>
            </p:nvSpPr>
            <p:spPr>
              <a:xfrm>
                <a:off x="6697578" y="1118937"/>
                <a:ext cx="649705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D3C68CB-5429-4AF3-A3DD-0FFF5D67F6B2}"/>
                </a:ext>
              </a:extLst>
            </p:cNvPr>
            <p:cNvGrpSpPr/>
            <p:nvPr/>
          </p:nvGrpSpPr>
          <p:grpSpPr>
            <a:xfrm>
              <a:off x="4958230" y="3546386"/>
              <a:ext cx="1249022" cy="1236923"/>
              <a:chOff x="5942431" y="970382"/>
              <a:chExt cx="2160000" cy="2160000"/>
            </a:xfrm>
            <a:solidFill>
              <a:srgbClr val="FF9900">
                <a:alpha val="69804"/>
              </a:srgbClr>
            </a:solidFill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0127C1E-FA94-4CF4-A23F-0AE8430C7831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Portable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DBD965D-9B06-4021-AB26-FECEBE3FD1DA}"/>
                  </a:ext>
                </a:extLst>
              </p:cNvPr>
              <p:cNvSpPr/>
              <p:nvPr/>
            </p:nvSpPr>
            <p:spPr>
              <a:xfrm>
                <a:off x="7204658" y="1286261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1D72153-63B2-4DB3-B9AE-399156BF9C25}"/>
                </a:ext>
              </a:extLst>
            </p:cNvPr>
            <p:cNvGrpSpPr/>
            <p:nvPr/>
          </p:nvGrpSpPr>
          <p:grpSpPr>
            <a:xfrm>
              <a:off x="2382709" y="1889403"/>
              <a:ext cx="1249022" cy="1236923"/>
              <a:chOff x="5942431" y="970382"/>
              <a:chExt cx="2160000" cy="2160000"/>
            </a:xfrm>
            <a:solidFill>
              <a:srgbClr val="CC0066">
                <a:alpha val="69804"/>
              </a:srgbClr>
            </a:solidFill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0A75BBE-9DA4-4B4D-A1C8-A2E2D6561533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0005192-4EE9-4829-AD5C-A88936F1D89C}"/>
                  </a:ext>
                </a:extLst>
              </p:cNvPr>
              <p:cNvSpPr/>
              <p:nvPr/>
            </p:nvSpPr>
            <p:spPr>
              <a:xfrm>
                <a:off x="6404983" y="1163364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5BCE42-775C-4BF8-82BC-99C9F161DA5E}"/>
                </a:ext>
              </a:extLst>
            </p:cNvPr>
            <p:cNvSpPr txBox="1"/>
            <p:nvPr/>
          </p:nvSpPr>
          <p:spPr>
            <a:xfrm>
              <a:off x="5778557" y="3209702"/>
              <a:ext cx="1168910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Architecture</a:t>
              </a:r>
              <a:b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Neutral</a:t>
              </a:r>
            </a:p>
            <a:p>
              <a:pPr algn="ctr"/>
              <a:endParaRPr lang="en-IN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4F83D3-5D42-4B45-89B0-7CA50218D161}"/>
                </a:ext>
              </a:extLst>
            </p:cNvPr>
            <p:cNvSpPr txBox="1"/>
            <p:nvPr/>
          </p:nvSpPr>
          <p:spPr>
            <a:xfrm>
              <a:off x="3011993" y="1579137"/>
              <a:ext cx="11336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Distributed</a:t>
              </a:r>
            </a:p>
            <a:p>
              <a:endParaRPr lang="en-IN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8F86E9-C756-4152-86B1-C3AAFF8FD369}"/>
                </a:ext>
              </a:extLst>
            </p:cNvPr>
            <p:cNvSpPr txBox="1"/>
            <p:nvPr/>
          </p:nvSpPr>
          <p:spPr>
            <a:xfrm>
              <a:off x="5784272" y="2174383"/>
              <a:ext cx="118173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Platform</a:t>
              </a:r>
            </a:p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Independent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304059-0650-45E2-ABF9-CD7910DE9BDF}"/>
                </a:ext>
              </a:extLst>
            </p:cNvPr>
            <p:cNvSpPr txBox="1"/>
            <p:nvPr/>
          </p:nvSpPr>
          <p:spPr>
            <a:xfrm>
              <a:off x="2466094" y="2343260"/>
              <a:ext cx="938077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</a:t>
              </a:r>
              <a:b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IN" sz="13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Threaded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5F2BDF-53E6-496B-96E4-B3551587547A}"/>
                </a:ext>
              </a:extLst>
            </p:cNvPr>
            <p:cNvSpPr txBox="1"/>
            <p:nvPr/>
          </p:nvSpPr>
          <p:spPr>
            <a:xfrm>
              <a:off x="4284376" y="4448927"/>
              <a:ext cx="76174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IN" sz="1300" b="1" dirty="0">
                  <a:solidFill>
                    <a:prstClr val="white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Robust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681077E-4FB6-4604-8F9E-DB6171140384}"/>
                </a:ext>
              </a:extLst>
            </p:cNvPr>
            <p:cNvGrpSpPr/>
            <p:nvPr/>
          </p:nvGrpSpPr>
          <p:grpSpPr>
            <a:xfrm>
              <a:off x="2538515" y="2835526"/>
              <a:ext cx="1249022" cy="1236923"/>
              <a:chOff x="5942431" y="970382"/>
              <a:chExt cx="2160000" cy="2160000"/>
            </a:xfrm>
            <a:solidFill>
              <a:srgbClr val="FF6600">
                <a:alpha val="69804"/>
              </a:srgbClr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C1AD9DE-4D75-44C8-9F8C-EF15E8F85133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FC5E6B1-9BD3-4031-8839-71AB36766A9E}"/>
                  </a:ext>
                </a:extLst>
              </p:cNvPr>
              <p:cNvSpPr/>
              <p:nvPr/>
            </p:nvSpPr>
            <p:spPr>
              <a:xfrm>
                <a:off x="6504258" y="1159360"/>
                <a:ext cx="649706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F06BBBD-55B3-4CC9-9CB1-1D6442DA7841}"/>
                </a:ext>
              </a:extLst>
            </p:cNvPr>
            <p:cNvGrpSpPr/>
            <p:nvPr/>
          </p:nvGrpSpPr>
          <p:grpSpPr>
            <a:xfrm>
              <a:off x="3002582" y="3664024"/>
              <a:ext cx="1249022" cy="1236923"/>
              <a:chOff x="5942431" y="970382"/>
              <a:chExt cx="2160000" cy="2160000"/>
            </a:xfrm>
            <a:solidFill>
              <a:srgbClr val="00B0F0">
                <a:alpha val="69804"/>
              </a:srgbClr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F4C3CB8-544E-4BE2-9355-00FAB653CF19}"/>
                  </a:ext>
                </a:extLst>
              </p:cNvPr>
              <p:cNvSpPr/>
              <p:nvPr/>
            </p:nvSpPr>
            <p:spPr>
              <a:xfrm>
                <a:off x="5942431" y="970382"/>
                <a:ext cx="2160000" cy="2160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Secure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34BEE28-B21B-42DA-8631-0842E74AC4B0}"/>
                  </a:ext>
                </a:extLst>
              </p:cNvPr>
              <p:cNvSpPr/>
              <p:nvPr/>
            </p:nvSpPr>
            <p:spPr>
              <a:xfrm>
                <a:off x="6697578" y="1118937"/>
                <a:ext cx="649705" cy="6376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3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0CEC6C-4BE6-4972-877B-16576D3CCD64}"/>
                </a:ext>
              </a:extLst>
            </p:cNvPr>
            <p:cNvSpPr/>
            <p:nvPr/>
          </p:nvSpPr>
          <p:spPr>
            <a:xfrm>
              <a:off x="2480196" y="3248962"/>
              <a:ext cx="1259336" cy="628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</a:p>
            <a:p>
              <a:pPr algn="ctr"/>
              <a:r>
                <a:rPr lang="en-IN" sz="1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Performace</a:t>
              </a:r>
              <a:endParaRPr lang="en-I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I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39B5513-1E20-4C23-B965-92C9FD903EA8}"/>
                </a:ext>
              </a:extLst>
            </p:cNvPr>
            <p:cNvSpPr/>
            <p:nvPr/>
          </p:nvSpPr>
          <p:spPr>
            <a:xfrm>
              <a:off x="3434903" y="1663328"/>
              <a:ext cx="2498043" cy="2473846"/>
            </a:xfrm>
            <a:prstGeom prst="ellipse">
              <a:avLst/>
            </a:prstGeom>
            <a:solidFill>
              <a:srgbClr val="0033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  <a:p>
              <a:pPr algn="ctr"/>
              <a:r>
                <a:rPr lang="en-I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 of Java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42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1. Simple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very easy to learn as its syntax is very simple.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It’s Syntax is based on C++. (Easier for people already familiar with it)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No complicated features like pointers, operator overloading etc.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Automatic Garbage Collection to remove unreferenced objects and thus programmers are free from memory management responsibilities. </a:t>
            </a:r>
            <a:endParaRPr lang="en-IN" sz="32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8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2. Object Oriented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is object oriented programming language.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Just like the real world, it is centered on creating objects, manipulating objects and making them work together.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Object oriented programming is better than procedural programming because it provides great flexibility, modularity, clarity and reusability.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OOPs is more secure as it provides data hiding features.</a:t>
            </a:r>
          </a:p>
        </p:txBody>
      </p:sp>
    </p:spTree>
    <p:extLst>
      <p:ext uri="{BB962C8B-B14F-4D97-AF65-F5344CB8AC3E}">
        <p14:creationId xmlns:p14="http://schemas.microsoft.com/office/powerpoint/2010/main" val="64904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0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0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3. Platform Independent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“Write once run anywhere” feature of Java makes it platform independent. It allows a Java program to run on any operating system like Windows, Linux, Mac or Solaris.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Other languages like C, C++, etc. are directly compiled into platform specific machine codes.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An additional layer (class file) is added in java to achieve platform independence.</a:t>
            </a:r>
          </a:p>
        </p:txBody>
      </p:sp>
    </p:spTree>
    <p:extLst>
      <p:ext uri="{BB962C8B-B14F-4D97-AF65-F5344CB8AC3E}">
        <p14:creationId xmlns:p14="http://schemas.microsoft.com/office/powerpoint/2010/main" val="337012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157655" y="123167"/>
            <a:ext cx="12034345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 – </a:t>
            </a:r>
            <a:r>
              <a:rPr lang="en-IN" sz="3600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Platform Independence</a:t>
            </a:r>
            <a:endParaRPr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BBC491-AA50-441E-8132-311E8CC8AC52}"/>
              </a:ext>
            </a:extLst>
          </p:cNvPr>
          <p:cNvSpPr/>
          <p:nvPr/>
        </p:nvSpPr>
        <p:spPr>
          <a:xfrm>
            <a:off x="5230915" y="988538"/>
            <a:ext cx="1730173" cy="849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sz="24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.java file</a:t>
            </a:r>
            <a:br>
              <a:rPr lang="en-IN" sz="24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</a:br>
            <a:r>
              <a:rPr lang="en-IN" sz="24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CODE</a:t>
            </a:r>
            <a:endParaRPr lang="en-IN" sz="1867" kern="0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CFF911-FAC7-4F59-BE24-EFCC364AD66F}"/>
              </a:ext>
            </a:extLst>
          </p:cNvPr>
          <p:cNvSpPr/>
          <p:nvPr/>
        </p:nvSpPr>
        <p:spPr>
          <a:xfrm>
            <a:off x="2144789" y="4075545"/>
            <a:ext cx="2214008" cy="51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dirty="0">
                <a:solidFill>
                  <a:srgbClr val="FFFFFF"/>
                </a:solidFill>
                <a:latin typeface="Montserrat" panose="00000500000000000000" pitchFamily="2" charset="0"/>
              </a:rPr>
              <a:t>JVM for MAC</a:t>
            </a:r>
            <a:endParaRPr lang="en-IN" sz="1600" kern="0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DBDDEC-45E2-464D-B28B-7239384CF811}"/>
              </a:ext>
            </a:extLst>
          </p:cNvPr>
          <p:cNvSpPr/>
          <p:nvPr/>
        </p:nvSpPr>
        <p:spPr>
          <a:xfrm>
            <a:off x="7872021" y="4025375"/>
            <a:ext cx="2214008" cy="51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sz="16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JVM for Linux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C03981-82A2-4004-B170-402704420F6A}"/>
              </a:ext>
            </a:extLst>
          </p:cNvPr>
          <p:cNvSpPr/>
          <p:nvPr/>
        </p:nvSpPr>
        <p:spPr>
          <a:xfrm>
            <a:off x="4988996" y="4059024"/>
            <a:ext cx="2214008" cy="519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sz="1600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JVM for Windows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FF66FF-2CAD-4341-8B49-DB8118B8BE41}"/>
              </a:ext>
            </a:extLst>
          </p:cNvPr>
          <p:cNvSpPr/>
          <p:nvPr/>
        </p:nvSpPr>
        <p:spPr>
          <a:xfrm>
            <a:off x="5230914" y="2371241"/>
            <a:ext cx="1730173" cy="8492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r>
              <a:rPr lang="en-IN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.class file</a:t>
            </a:r>
            <a:br>
              <a:rPr lang="en-IN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</a:br>
            <a:r>
              <a:rPr lang="en-IN" kern="0" dirty="0">
                <a:solidFill>
                  <a:srgbClr val="FFFFFF"/>
                </a:solidFill>
                <a:latin typeface="Montserrat" panose="00000500000000000000" pitchFamily="2" charset="0"/>
                <a:sym typeface="Arial"/>
              </a:rPr>
              <a:t>BYTE CODE</a:t>
            </a:r>
            <a:endParaRPr lang="en-IN" sz="1600" kern="0" dirty="0">
              <a:solidFill>
                <a:srgbClr val="FFFFFF"/>
              </a:solidFill>
              <a:latin typeface="Montserrat" panose="00000500000000000000" pitchFamily="2" charset="0"/>
              <a:sym typeface="Arial"/>
            </a:endParaRPr>
          </a:p>
        </p:txBody>
      </p:sp>
      <p:pic>
        <p:nvPicPr>
          <p:cNvPr id="1030" name="Picture 6" descr="https://encrypted-tbn0.gstatic.com/images?q=tbn:ANd9GcTkDd6p2uliOYDbJRzjQ6vVavygcaub0GgxGGKDK-vYFeo8Rmv2&amp;s">
            <a:extLst>
              <a:ext uri="{FF2B5EF4-FFF2-40B4-BE49-F238E27FC236}">
                <a16:creationId xmlns:a16="http://schemas.microsoft.com/office/drawing/2014/main" id="{40EFEE2F-999A-4646-B287-088764C0A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75" y="5483779"/>
            <a:ext cx="671901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E6FBD1C5-571A-4EAA-8C6E-7D3EC53D9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48" y="5483779"/>
            <a:ext cx="792104" cy="79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 OS logo - Free computer icons">
            <a:extLst>
              <a:ext uri="{FF2B5EF4-FFF2-40B4-BE49-F238E27FC236}">
                <a16:creationId xmlns:a16="http://schemas.microsoft.com/office/drawing/2014/main" id="{915F3C70-EA50-4452-8D1D-D8C6016A07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3" r="24737"/>
          <a:stretch/>
        </p:blipFill>
        <p:spPr bwMode="auto">
          <a:xfrm>
            <a:off x="2908936" y="5483779"/>
            <a:ext cx="685715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CAD6AC-335E-4551-A375-565C57F0B7BB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6096001" y="1837744"/>
            <a:ext cx="1" cy="53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583DC2-A4F8-442F-89C3-44CA81312D32}"/>
              </a:ext>
            </a:extLst>
          </p:cNvPr>
          <p:cNvCxnSpPr>
            <a:stCxn id="13" idx="2"/>
            <a:endCxn id="7" idx="0"/>
          </p:cNvCxnSpPr>
          <p:nvPr/>
        </p:nvCxnSpPr>
        <p:spPr>
          <a:xfrm flipH="1">
            <a:off x="3251794" y="3220447"/>
            <a:ext cx="2844207" cy="85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3DAB3A-69BF-4325-AD96-6A1967F77C17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6096000" y="3220448"/>
            <a:ext cx="0" cy="83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398AB8-03A7-4BEC-9AF4-7DD4E6604773}"/>
              </a:ext>
            </a:extLst>
          </p:cNvPr>
          <p:cNvCxnSpPr>
            <a:stCxn id="13" idx="2"/>
            <a:endCxn id="8" idx="0"/>
          </p:cNvCxnSpPr>
          <p:nvPr/>
        </p:nvCxnSpPr>
        <p:spPr>
          <a:xfrm>
            <a:off x="6096001" y="3220447"/>
            <a:ext cx="2883025" cy="80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82CEBC-5B06-4D3B-8E23-56CFD3D80CCE}"/>
              </a:ext>
            </a:extLst>
          </p:cNvPr>
          <p:cNvSpPr txBox="1"/>
          <p:nvPr/>
        </p:nvSpPr>
        <p:spPr>
          <a:xfrm>
            <a:off x="6250333" y="1927222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Montserrat" panose="00000500000000000000" pitchFamily="2" charset="0"/>
              </a:rPr>
              <a:t>Compilation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C092A2-718A-4690-871B-B0A46004A518}"/>
              </a:ext>
            </a:extLst>
          </p:cNvPr>
          <p:cNvCxnSpPr/>
          <p:nvPr/>
        </p:nvCxnSpPr>
        <p:spPr>
          <a:xfrm>
            <a:off x="3230404" y="4545090"/>
            <a:ext cx="0" cy="83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F7DC4B-3FD3-4615-82AC-A3154BC22011}"/>
              </a:ext>
            </a:extLst>
          </p:cNvPr>
          <p:cNvCxnSpPr/>
          <p:nvPr/>
        </p:nvCxnSpPr>
        <p:spPr>
          <a:xfrm>
            <a:off x="6096000" y="4578740"/>
            <a:ext cx="0" cy="83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8A8588-EAB8-47FA-BE71-86007001EFFE}"/>
              </a:ext>
            </a:extLst>
          </p:cNvPr>
          <p:cNvCxnSpPr/>
          <p:nvPr/>
        </p:nvCxnSpPr>
        <p:spPr>
          <a:xfrm>
            <a:off x="8979025" y="4545090"/>
            <a:ext cx="0" cy="83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DFAFB-7300-4D9E-AD8E-0BAFFD14A61E}"/>
              </a:ext>
            </a:extLst>
          </p:cNvPr>
          <p:cNvSpPr txBox="1"/>
          <p:nvPr/>
        </p:nvSpPr>
        <p:spPr>
          <a:xfrm>
            <a:off x="2359242" y="6272186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Montserrat" panose="00000500000000000000" pitchFamily="2" charset="0"/>
              </a:rPr>
              <a:t>Machine 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7C668F-532E-44FB-9C39-43261BF156D5}"/>
              </a:ext>
            </a:extLst>
          </p:cNvPr>
          <p:cNvSpPr/>
          <p:nvPr/>
        </p:nvSpPr>
        <p:spPr>
          <a:xfrm>
            <a:off x="5203449" y="6272185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Montserrat" panose="00000500000000000000" pitchFamily="2" charset="0"/>
              </a:rPr>
              <a:t>Machine 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8098BE-AD3E-48B5-9B89-FB1AE60B649C}"/>
              </a:ext>
            </a:extLst>
          </p:cNvPr>
          <p:cNvSpPr/>
          <p:nvPr/>
        </p:nvSpPr>
        <p:spPr>
          <a:xfrm>
            <a:off x="8086474" y="6272184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Montserrat" panose="00000500000000000000" pitchFamily="2" charset="0"/>
              </a:rPr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2279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Compiler creates .class file which contains byte code.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JVM (Java Virtual Machine) executes byte code into machine code.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JVM itself is platform dependent. There is a separate JVM available for each operating system. 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Different JVM produces different binary code for different operating systems.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Using byte code and different JVMs for different operating systems Java achieves its platform independence and makes software development easy to run on different platforms.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4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519600" y="123167"/>
            <a:ext cx="9255600" cy="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noAutofit/>
          </a:bodyPr>
          <a:lstStyle/>
          <a:p>
            <a:pPr marL="16933"/>
            <a:r>
              <a:rPr lang="en-IN" sz="4800" b="1" dirty="0">
                <a:solidFill>
                  <a:srgbClr val="27823F"/>
                </a:solidFill>
                <a:latin typeface="Montserrat" panose="00000500000000000000" pitchFamily="2" charset="0"/>
                <a:ea typeface="Calibri"/>
                <a:cs typeface="Arial" panose="020B0604020202020204" pitchFamily="34" charset="0"/>
                <a:sym typeface="Calibri"/>
              </a:rPr>
              <a:t>Features of Java</a:t>
            </a:r>
            <a:endParaRPr sz="4800" dirty="0">
              <a:solidFill>
                <a:srgbClr val="27823F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Google Shape;146;p24">
            <a:extLst>
              <a:ext uri="{FF2B5EF4-FFF2-40B4-BE49-F238E27FC236}">
                <a16:creationId xmlns:a16="http://schemas.microsoft.com/office/drawing/2014/main" id="{36587E88-55B7-4136-9A73-7804EBB69E13}"/>
              </a:ext>
            </a:extLst>
          </p:cNvPr>
          <p:cNvSpPr txBox="1"/>
          <p:nvPr/>
        </p:nvSpPr>
        <p:spPr>
          <a:xfrm>
            <a:off x="519599" y="849208"/>
            <a:ext cx="11040224" cy="58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4. Architecture Neutral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Montserrat" panose="00000500000000000000" pitchFamily="2" charset="0"/>
              </a:rPr>
              <a:t>Java has an </a:t>
            </a: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essential feature that allows the applications to run easily on different machines with different hardware architecture.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There are no architecture dependent features, for example, the size of primitive types is fixed.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In C programming, int data type occupies 2 bytes of memory for 32-bit architecture and 4 bytes of memory for 64-bit architecture.</a:t>
            </a:r>
          </a:p>
          <a:p>
            <a:pPr marL="380990" indent="-38099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In java it occupies 4 bytes of memory for both 32 and 64-bit architectures.</a:t>
            </a:r>
            <a:endParaRPr lang="en-IN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1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904</Words>
  <Application>Microsoft Office PowerPoint</Application>
  <PresentationFormat>Widescreen</PresentationFormat>
  <Paragraphs>117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Montserrat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Features of Java</vt:lpstr>
      <vt:lpstr>Features of Java</vt:lpstr>
      <vt:lpstr>Features of Java</vt:lpstr>
      <vt:lpstr>Features of Java – Platform Independence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Features of Java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Sehajpreet Singh</dc:creator>
  <cp:lastModifiedBy>Sehajpreet Singh</cp:lastModifiedBy>
  <cp:revision>164</cp:revision>
  <dcterms:created xsi:type="dcterms:W3CDTF">2020-04-22T15:02:33Z</dcterms:created>
  <dcterms:modified xsi:type="dcterms:W3CDTF">2020-05-12T16:13:22Z</dcterms:modified>
</cp:coreProperties>
</file>