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7907B-2D15-4D39-AF12-EA890BD7020A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C5107-EF4E-4E31-9941-544AFF469A1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media" Target="../media/media1.m4a"/><Relationship Id="rId3" Type="http://schemas.openxmlformats.org/officeDocument/2006/relationships/audio" Target="../media/media1.m4a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rive.google.com/file/d/1WcUrq6aDn2Xt1neB4-uiCjvf_381F8Jd/view?usp=drive_link" TargetMode="External"/><Relationship Id="rId1" Type="http://schemas.openxmlformats.org/officeDocument/2006/relationships/hyperlink" Target="https://colab.research.google.com/drive/1Q_KHVYfCt9fjVYNZqz88wrvGHq_lfI2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audio" Target="../media/media2.m4a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3.m4a"/><Relationship Id="rId1" Type="http://schemas.openxmlformats.org/officeDocument/2006/relationships/audio" Target="../media/media3.m4a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4.m4a"/><Relationship Id="rId1" Type="http://schemas.openxmlformats.org/officeDocument/2006/relationships/audio" Target="../media/media4.m4a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microsoft.com/office/2007/relationships/media" Target="../media/media5.m4a"/><Relationship Id="rId1" Type="http://schemas.openxmlformats.org/officeDocument/2006/relationships/audio" Target="../media/media5.m4a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microsoft.com/office/2007/relationships/media" Target="../media/media6.m4a"/><Relationship Id="rId2" Type="http://schemas.openxmlformats.org/officeDocument/2006/relationships/audio" Target="../media/media6.m4a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363" y="1671569"/>
            <a:ext cx="5801917" cy="22287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and Social Media Analytics – Capstone Project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Presentation with Media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7363" y="4351639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Presented by, 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Radhika Bansal </a:t>
            </a:r>
            <a:endParaRPr lang="en-US" sz="2000" dirty="0"/>
          </a:p>
        </p:txBody>
      </p:sp>
      <p:pic>
        <p:nvPicPr>
          <p:cNvPr id="10" name="Graphic 9" descr="Presentation with Media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pic>
        <p:nvPicPr>
          <p:cNvPr id="26" name="Audio 2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00"/>
    </mc:Choice>
    <mc:Fallback>
      <p:transition spd="slow" advTm="107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Favoured Features wrt. Average Price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features of the phones and its average prices gives an idea of what people seek for the price range that they can afford.</a:t>
            </a:r>
            <a:endParaRPr lang="en-US"/>
          </a:p>
        </p:txBody>
      </p:sp>
      <p:pic>
        <p:nvPicPr>
          <p:cNvPr id="5" name="Content Placeholder 4" descr="A screenshot of a computer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0" t="27876" r="16391" b="9556"/>
          <a:stretch>
            <a:fillRect/>
          </a:stretch>
        </p:blipFill>
        <p:spPr>
          <a:xfrm>
            <a:off x="4863850" y="1453054"/>
            <a:ext cx="6962390" cy="4212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393931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dirty="0"/>
              <a:t>Final Dashboard</a:t>
            </a:r>
            <a:endParaRPr lang="en-IN" sz="3400" dirty="0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3" name="Content Placeholder 12"/>
          <p:cNvPicPr>
            <a:picLocks noChangeAspect="1"/>
          </p:cNvPicPr>
          <p:nvPr/>
        </p:nvPicPr>
        <p:blipFill>
          <a:blip r:embed="rId1"/>
          <a:srcRect l="16398" t="10919" r="10999" b="12141"/>
          <a:stretch>
            <a:fillRect/>
          </a:stretch>
        </p:blipFill>
        <p:spPr>
          <a:xfrm>
            <a:off x="1735110" y="1501464"/>
            <a:ext cx="8952876" cy="53368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Recommendations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2453640"/>
            <a:ext cx="5440680" cy="417576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Monitor Competitors</a:t>
            </a:r>
            <a:endParaRPr lang="en-US" sz="1600" dirty="0"/>
          </a:p>
          <a:p>
            <a:pPr lvl="1"/>
            <a:r>
              <a:rPr lang="en-US" sz="1600" dirty="0"/>
              <a:t>Since our competitors include notable brands like Samsung, Motorola, HTC, Huawei, and Apple, we must closely monitor the services and features they offer to stay competitive.</a:t>
            </a:r>
            <a:endParaRPr lang="en-US" sz="1600" dirty="0"/>
          </a:p>
          <a:p>
            <a:r>
              <a:rPr lang="en-US" sz="1600" dirty="0"/>
              <a:t>Focus on Mid-range Market</a:t>
            </a:r>
            <a:endParaRPr lang="en-US" sz="1600" dirty="0"/>
          </a:p>
          <a:p>
            <a:pPr lvl="1"/>
            <a:r>
              <a:rPr lang="en-US" sz="1600" dirty="0"/>
              <a:t>Our target is the mid-range price segment, specifically products priced between $150 and $700. This focus allows us to strategically introduce our product range</a:t>
            </a:r>
            <a:endParaRPr lang="en-US" sz="1600" dirty="0"/>
          </a:p>
          <a:p>
            <a:r>
              <a:rPr lang="en-IN" sz="1600" dirty="0"/>
              <a:t>Essential Features</a:t>
            </a:r>
            <a:endParaRPr lang="en-IN" sz="1600" dirty="0"/>
          </a:p>
          <a:p>
            <a:pPr lvl="1"/>
            <a:r>
              <a:rPr lang="en-IN" sz="1600" dirty="0"/>
              <a:t>To meet market expectations, our products must include key features such as Android OS, a screen size between 5.1 to 5.7 inches, a 2.7 GHz processor, and a 16MP camera.</a:t>
            </a:r>
            <a:endParaRPr lang="en-IN" sz="1600" dirty="0"/>
          </a:p>
        </p:txBody>
      </p:sp>
      <p:pic>
        <p:nvPicPr>
          <p:cNvPr id="5" name="Picture 4" descr="Person watching empty phone"/>
          <p:cNvPicPr>
            <a:picLocks noChangeAspect="1"/>
          </p:cNvPicPr>
          <p:nvPr/>
        </p:nvPicPr>
        <p:blipFill>
          <a:blip r:embed="rId1"/>
          <a:srcRect l="35880" r="472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/>
              <a:t>Appendix</a:t>
            </a:r>
            <a:endParaRPr lang="en-IN" dirty="0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Here is the Python file for the project: </a:t>
            </a:r>
            <a:r>
              <a:rPr lang="en-US" dirty="0">
                <a:hlinkClick r:id="rId1"/>
              </a:rPr>
              <a:t>https://colab.research.google.com/drive/1Q_KHVYfCt9fjVYNZqz88wrvGHq_lfI2n</a:t>
            </a:r>
            <a:endParaRPr lang="en-US" dirty="0"/>
          </a:p>
          <a:p>
            <a:r>
              <a:rPr lang="en-US" dirty="0"/>
              <a:t>The video link for the presentation is: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https://drive.google.com/file/d/1WcUrq6aDn2Xt1neB4-uiCjvf_381F8Jd/view?usp=drive_link</a:t>
            </a:r>
            <a:endParaRPr lang="en-US" dirty="0"/>
          </a:p>
        </p:txBody>
      </p:sp>
      <p:sp>
        <p:nvSpPr>
          <p:cNvPr id="21" name="Oval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Block Arc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1721" y="2695481"/>
            <a:ext cx="6072460" cy="1694946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 dirty="0"/>
              <a:t>Objectives of the project</a:t>
            </a:r>
            <a:endParaRPr lang="en-US" dirty="0"/>
          </a:p>
          <a:p>
            <a:r>
              <a:rPr lang="en-US" dirty="0"/>
              <a:t>Background of the topic</a:t>
            </a:r>
            <a:endParaRPr lang="en-US" dirty="0"/>
          </a:p>
          <a:p>
            <a:r>
              <a:rPr lang="en-US" dirty="0"/>
              <a:t>Key Findings</a:t>
            </a:r>
            <a:endParaRPr lang="en-US" dirty="0"/>
          </a:p>
          <a:p>
            <a:r>
              <a:rPr lang="en-US" dirty="0"/>
              <a:t>Recommendations</a:t>
            </a:r>
            <a:endParaRPr lang="en-US" dirty="0"/>
          </a:p>
          <a:p>
            <a:r>
              <a:rPr lang="en-US" dirty="0"/>
              <a:t>Appendix</a:t>
            </a:r>
            <a:endParaRPr lang="en-US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Audio 31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82"/>
    </mc:Choice>
    <mc:Fallback>
      <p:transition spd="slow" advTm="10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Provide Key Insights</a:t>
            </a:r>
            <a:endParaRPr lang="en-US" sz="1800" b="1" dirty="0"/>
          </a:p>
          <a:p>
            <a:pPr lvl="1"/>
            <a:r>
              <a:rPr lang="en-US" sz="1800" dirty="0"/>
              <a:t>Deliver valuable insights to help the cell phone industry develop products that meet market demands and integrate the latest technological advancements.</a:t>
            </a:r>
            <a:endParaRPr lang="en-US" sz="1800" dirty="0"/>
          </a:p>
          <a:p>
            <a:r>
              <a:rPr lang="en-US" sz="1800" b="1" dirty="0"/>
              <a:t>Optimize Product Development</a:t>
            </a:r>
            <a:endParaRPr lang="en-US" sz="1800" b="1" dirty="0"/>
          </a:p>
          <a:p>
            <a:pPr lvl="1"/>
            <a:r>
              <a:rPr lang="en-US" sz="1800" dirty="0"/>
              <a:t>Support the creation of innovative cell phone models that align with consumer preferences and emerging trends, ensuring a strong competitive advantage.</a:t>
            </a:r>
            <a:endParaRPr lang="en-US" sz="1800" dirty="0"/>
          </a:p>
          <a:p>
            <a:r>
              <a:rPr lang="en-US" sz="1800" b="1" dirty="0"/>
              <a:t>Enhance Marketing Strategies</a:t>
            </a:r>
            <a:endParaRPr lang="en-US" sz="1800" b="1" dirty="0"/>
          </a:p>
          <a:p>
            <a:pPr lvl="1"/>
            <a:r>
              <a:rPr lang="en-US" sz="1800" dirty="0"/>
              <a:t>Refine marketing approaches to elevate product perception and appeal, making products more attractive to potential customers.</a:t>
            </a:r>
            <a:endParaRPr lang="en-US" sz="1800" dirty="0"/>
          </a:p>
          <a:p>
            <a:r>
              <a:rPr lang="en-US" sz="1800" b="1" dirty="0"/>
              <a:t>Bridge the Supply-Demand Gap</a:t>
            </a:r>
            <a:endParaRPr lang="en-US" sz="1800" b="1" dirty="0"/>
          </a:p>
          <a:p>
            <a:pPr lvl="1"/>
            <a:r>
              <a:rPr lang="en-US" sz="1800" dirty="0"/>
              <a:t>Implement strategies to effectively balance consumer demand and product availability, ensuring timely delivery of the right products to the market.</a:t>
            </a:r>
            <a:endParaRPr lang="en-US" sz="1800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54"/>
    </mc:Choice>
    <mc:Fallback>
      <p:transition spd="slow" advTm="208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/>
              <a:t>Background of the topic</a:t>
            </a:r>
            <a:endParaRPr lang="en-IN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0992"/>
            <a:ext cx="5558489" cy="4625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A firm has recently entered the mobile market, completing its initial three years in this competitive industry. Gaining a deep understanding of the market is essential for driving future growth.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Objective: Analyze Competitors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To strengthen its market position, the firm seeks to evaluate competitors' strategies, strengths, and weaknesses. This analysis is critical for developing well-informed and effective strategies.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Aim: Understand User Preferences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Recognizing the value of customer insights, the firm aims to identify user preferences. This will allow it to tailor its offerings to align with market demands, ensuring competitiveness and relevance.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Importance of Strategic Planning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Insights derived from competitor analysis and user preferences will serve as the foundation for the firm’s strategic planning. This will help solidify its market presence and improve customer satisfaction.</a:t>
            </a:r>
            <a:endParaRPr lang="en-US" sz="1600" dirty="0"/>
          </a:p>
          <a:p>
            <a:endParaRPr lang="en-IN" sz="1000" dirty="0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427"/>
    </mc:Choice>
    <mc:Fallback>
      <p:transition spd="slow" advTm="654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213" y="2812022"/>
            <a:ext cx="6787571" cy="1769372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437"/>
    </mc:Choice>
    <mc:Fallback>
      <p:transition spd="slow" advTm="74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Popular Brands based on the number of reviews</a:t>
            </a: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Samsung Dominates Market with 25.4% market share,  making it the most reviewed and popular brand among users.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Blu stands at 14.63%, </a:t>
            </a:r>
            <a:r>
              <a:rPr lang="en-US" sz="1700" dirty="0"/>
              <a:t>focusing on budget-friendly devices that cater to a diverse audience.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LG's Contribution is 10.44%</a:t>
            </a:r>
            <a:r>
              <a:rPr lang="en-US" sz="1700" dirty="0"/>
              <a:t>, showcasing its appeal through innovative features and user-friendly designs.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Apple's Premium Segment – 6.35%, </a:t>
            </a:r>
            <a:r>
              <a:rPr lang="en-US" sz="1700" dirty="0"/>
              <a:t>appealing to users seeking premium devices with a strong ecosystem and brand loyalty.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Content Placeholder 9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52" t="36848" r="36998" b="19856"/>
          <a:stretch>
            <a:fillRect/>
          </a:stretch>
        </p:blipFill>
        <p:spPr>
          <a:xfrm>
            <a:off x="5385816" y="1277077"/>
            <a:ext cx="6440424" cy="4248491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916"/>
    </mc:Choice>
    <mc:Fallback>
      <p:transition spd="slow" advTm="279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Rating of Brands by customers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79" y="2684095"/>
            <a:ext cx="4824197" cy="4055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Surprisingly, the lesser-known brands like Cell, China, </a:t>
            </a:r>
            <a:r>
              <a:rPr lang="en-US" sz="1600" dirty="0" err="1"/>
              <a:t>Diswoe</a:t>
            </a:r>
            <a:r>
              <a:rPr lang="en-US" sz="1600" dirty="0"/>
              <a:t>, </a:t>
            </a:r>
            <a:r>
              <a:rPr lang="en-US" sz="1600" dirty="0" err="1"/>
              <a:t>Oukitel</a:t>
            </a:r>
            <a:r>
              <a:rPr lang="en-US" sz="1600" dirty="0"/>
              <a:t> has 5/5 rating.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Samsung maintains a strong presence in the market, dominating in terms of popularity among consumers, which influences overall brand perception, among the known brands.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Despite Samsung's popularity, brands like Apple, Microsoft, OnePlus and Huawei have received positive customer feedback, indicating a competitive landscape.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Consumers place significant importance on the features offered by each brand, highlighting that customer satisfaction is closely tied to product specifications and innovations.</a:t>
            </a:r>
            <a:endParaRPr lang="en-US" sz="1600" dirty="0"/>
          </a:p>
        </p:txBody>
      </p:sp>
      <p:pic>
        <p:nvPicPr>
          <p:cNvPr id="5" name="Content Placeholder 4" descr="A screenshot of a computer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8" t="27633" r="17442" b="10703"/>
          <a:stretch>
            <a:fillRect/>
          </a:stretch>
        </p:blipFill>
        <p:spPr>
          <a:xfrm>
            <a:off x="5385816" y="1428947"/>
            <a:ext cx="6440424" cy="3944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Brands vs. Price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Iridium has the costliest phones followed by </a:t>
            </a:r>
            <a:r>
              <a:rPr lang="en-US"/>
              <a:t>Ffortico</a:t>
            </a:r>
            <a:r>
              <a:rPr lang="en-US" dirty="0"/>
              <a:t>, </a:t>
            </a:r>
            <a:r>
              <a:rPr lang="en-US"/>
              <a:t>iGearPro</a:t>
            </a:r>
            <a:r>
              <a:rPr lang="en-US" dirty="0"/>
              <a:t>, Huawei, OnePlus, Google, Apple and so on. 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preference is phones within the price range of $70 to $150.</a:t>
            </a:r>
            <a:endParaRPr lang="en-US"/>
          </a:p>
        </p:txBody>
      </p:sp>
      <p:pic>
        <p:nvPicPr>
          <p:cNvPr id="5" name="Content Placeholder 4" descr="A screenshot of a computer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4" t="26255" r="36902" b="9102"/>
          <a:stretch>
            <a:fillRect/>
          </a:stretch>
        </p:blipFill>
        <p:spPr>
          <a:xfrm>
            <a:off x="5781070" y="625683"/>
            <a:ext cx="5649915" cy="5551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Favoured Features wrt. Customer Reviews</a:t>
            </a: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of the features in the phones with rating 5 are given in the picture.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These can be benchmarks for the desired features that people look for in a phone.</a:t>
            </a:r>
            <a:endParaRPr lang="en-US"/>
          </a:p>
        </p:txBody>
      </p:sp>
      <p:pic>
        <p:nvPicPr>
          <p:cNvPr id="5" name="Content Placeholder 4" descr="A screenshot of a computer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30" t="27289" r="15423" b="8980"/>
          <a:stretch>
            <a:fillRect/>
          </a:stretch>
        </p:blipFill>
        <p:spPr>
          <a:xfrm>
            <a:off x="4961744" y="1468708"/>
            <a:ext cx="6864496" cy="41197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4273</Words>
  <Application>WPS Presentation</Application>
  <PresentationFormat>Widescreen</PresentationFormat>
  <Paragraphs>85</Paragraphs>
  <Slides>14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Aptos</vt:lpstr>
      <vt:lpstr>Liberation Mono</vt:lpstr>
      <vt:lpstr>Aptos Display</vt:lpstr>
      <vt:lpstr>Microsoft YaHei</vt:lpstr>
      <vt:lpstr>Arial Unicode MS</vt:lpstr>
      <vt:lpstr>Office Theme</vt:lpstr>
      <vt:lpstr>Web and Social Media Analytics – Capstone Project</vt:lpstr>
      <vt:lpstr>Agenda</vt:lpstr>
      <vt:lpstr>Objectives</vt:lpstr>
      <vt:lpstr>Background of the topic</vt:lpstr>
      <vt:lpstr>Key Findings</vt:lpstr>
      <vt:lpstr>Most Popular Brands based on the number of reviews</vt:lpstr>
      <vt:lpstr>Rating of Brands by customers</vt:lpstr>
      <vt:lpstr>Brands vs. Price</vt:lpstr>
      <vt:lpstr>Most Favoured Features wrt. Customer Reviews</vt:lpstr>
      <vt:lpstr>Most Favoured Features wrt. Average Price</vt:lpstr>
      <vt:lpstr>Final Dashboard</vt:lpstr>
      <vt:lpstr>Recommendations</vt:lpstr>
      <vt:lpstr>Appendix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Meera Raghunath</dc:creator>
  <cp:lastModifiedBy>WPS_1668497066</cp:lastModifiedBy>
  <cp:revision>12</cp:revision>
  <dcterms:created xsi:type="dcterms:W3CDTF">2024-12-15T18:14:00Z</dcterms:created>
  <dcterms:modified xsi:type="dcterms:W3CDTF">2025-02-24T16:51:35Z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56C071F3835941A189CF9BCA50F6A015_12</vt:lpwstr>
  </property>
  <property fmtid="{D5CDD505-2E9C-101B-9397-08002B2CF9AE}" pid="3" name="KSOProductBuildVer">
    <vt:lpwstr>1033-12.2.0.19805</vt:lpwstr>
  </property>
</Properties>
</file>