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82" r:id="rId7"/>
    <p:sldId id="300" r:id="rId8"/>
    <p:sldId id="299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6" r:id="rId17"/>
    <p:sldId id="295" r:id="rId18"/>
    <p:sldId id="284" r:id="rId19"/>
    <p:sldId id="288" r:id="rId20"/>
    <p:sldId id="286" r:id="rId21"/>
    <p:sldId id="298" r:id="rId22"/>
    <p:sldId id="285" r:id="rId23"/>
    <p:sldId id="278" r:id="rId24"/>
    <p:sldId id="287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dhikaCheemala/Capstone_Project_Team_B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.com/en-gb/games/fifa/fifa-23/ratings#fifa-23-ratings%20database" TargetMode="External"/><Relationship Id="rId2" Type="http://schemas.openxmlformats.org/officeDocument/2006/relationships/hyperlink" Target="https://footystats.org/leagu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emierleagu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otystat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569"/>
            <a:ext cx="7772400" cy="1986115"/>
          </a:xfrm>
        </p:spPr>
        <p:txBody>
          <a:bodyPr>
            <a:normAutofit/>
          </a:bodyPr>
          <a:lstStyle/>
          <a:p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606</a:t>
            </a:r>
            <a:b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B</a:t>
            </a:r>
            <a:b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Football Match Prediction</a:t>
            </a:r>
            <a:endParaRPr lang="en-US" sz="38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39109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Unal ‘Zak’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Sakoglu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by-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Radhika Cheemala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Anurag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Kunchi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Suhana Shaik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9117"/>
            <a:ext cx="8229600" cy="9642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CatBoost</a:t>
            </a:r>
            <a:r>
              <a:rPr lang="en-US" sz="3200" dirty="0"/>
              <a:t> </a:t>
            </a:r>
            <a:r>
              <a:rPr lang="en-US" sz="3200" dirty="0" err="1"/>
              <a:t>Alogirthm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A3D57-3EA8-889C-3BA7-F191ACC5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categorical features well, like team names or player positions.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automatically deal with factors like home/away status.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for predicting outcomes with many influencing factors.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chart with blue squares&#10;&#10;Description automatically generated">
            <a:extLst>
              <a:ext uri="{FF2B5EF4-FFF2-40B4-BE49-F238E27FC236}">
                <a16:creationId xmlns:a16="http://schemas.microsoft.com/office/drawing/2014/main" id="{65373B7A-BD03-3767-8138-DC0912F0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2" y="1048117"/>
            <a:ext cx="4038600" cy="323087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3D9AC-9174-0712-A45A-C9A05A75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82" y="4368106"/>
            <a:ext cx="3568883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2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 err="1"/>
              <a:t>CatBoost</a:t>
            </a:r>
            <a:r>
              <a:rPr lang="en-US" sz="2800" dirty="0"/>
              <a:t> for Individual Leagues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0BC634-8280-FF94-1D11-D9DB934A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32" y="1302287"/>
            <a:ext cx="3858768" cy="485692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8C5CD-45D2-7D72-8C46-ECB0B0E7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1" y="2174922"/>
            <a:ext cx="4502381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/>
              <a:t>Random Forest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A3D57-3EA8-889C-3BA7-F191ACC5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prone to overfitting, helpful when dealing with unpredictable factors in football prediction.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at ranking feature importance, helping identify key factors in match outcomes.</a:t>
            </a:r>
          </a:p>
        </p:txBody>
      </p:sp>
      <p:pic>
        <p:nvPicPr>
          <p:cNvPr id="4" name="Picture 3" descr="A graph of a forest confusion matrix&#10;&#10;Description automatically generated">
            <a:extLst>
              <a:ext uri="{FF2B5EF4-FFF2-40B4-BE49-F238E27FC236}">
                <a16:creationId xmlns:a16="http://schemas.microsoft.com/office/drawing/2014/main" id="{01B39612-E50E-C4D8-BA27-995F4230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27" y="1302305"/>
            <a:ext cx="4038600" cy="3200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94BBE-4985-AED4-D47F-90B1A211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62" y="4609496"/>
            <a:ext cx="3486329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/>
              <a:t>Random Forest for Individual League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5179A0-304C-DB76-B9BA-9D214BD35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914" y="1847273"/>
            <a:ext cx="4548154" cy="3571738"/>
          </a:xfr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804F5B-7C10-05D7-6BC8-DC16C13C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5" y="1600200"/>
            <a:ext cx="3385338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76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73187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 err="1"/>
              <a:t>LightGBM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A3D57-3EA8-889C-3BA7-F191ACC5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Efficient with large datasets, useful for historical match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 quickly process multiple seasons of league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Good at identifying complex patterns in team performance over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with numbers and a diagram&#10;&#10;Description automatically generated with medium confidence">
            <a:extLst>
              <a:ext uri="{FF2B5EF4-FFF2-40B4-BE49-F238E27FC236}">
                <a16:creationId xmlns:a16="http://schemas.microsoft.com/office/drawing/2014/main" id="{1D8620DF-9AF7-3454-83E3-8EBDED38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73471"/>
            <a:ext cx="4038600" cy="3432809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AA9AB-D9E5-2DB3-C38B-CFD0A58C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61" y="4606280"/>
            <a:ext cx="3676839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 err="1"/>
              <a:t>LightGBM</a:t>
            </a:r>
            <a:r>
              <a:rPr lang="en-US" sz="2800" dirty="0"/>
              <a:t> for Individual League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85A8DC-87C7-19CA-4E82-0FF9E074E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235" y="1744971"/>
            <a:ext cx="4431378" cy="3731193"/>
          </a:xfr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3D13FA-A6B5-EC78-EAD2-9443A5F7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38516"/>
            <a:ext cx="3036815" cy="4887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449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 err="1"/>
              <a:t>XGBoost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A3D57-3EA8-889C-3BA7-F191ACC5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data well, useful for incomplete player statistics.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effectively weigh various factors like form, injuries, and head-to-head records.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at predicting probabilities of win, draw, or loss.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squares with numbers and numbers&#10;&#10;Description automatically generated">
            <a:extLst>
              <a:ext uri="{FF2B5EF4-FFF2-40B4-BE49-F238E27FC236}">
                <a16:creationId xmlns:a16="http://schemas.microsoft.com/office/drawing/2014/main" id="{7AB8C34A-4904-E1D4-0EE6-406200C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2" y="1391976"/>
            <a:ext cx="4038600" cy="3372230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59019-233C-87CC-8E09-F2E1F50C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246" y="4808047"/>
            <a:ext cx="3219615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800" dirty="0"/>
            </a:br>
            <a:r>
              <a:rPr lang="en-US" sz="1800" dirty="0" err="1"/>
              <a:t>XGBoost</a:t>
            </a:r>
            <a:r>
              <a:rPr lang="en-US" sz="1800" dirty="0"/>
              <a:t> for Individual League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7D8F38-7662-DF68-AD7E-19B866D7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89" y="1452298"/>
            <a:ext cx="3442475" cy="467384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A4061A0-72F4-4B87-25BA-D4667EFD9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1584" y="2240673"/>
            <a:ext cx="4549924" cy="3245017"/>
          </a:xfrm>
        </p:spPr>
      </p:pic>
    </p:spTree>
    <p:extLst>
      <p:ext uri="{BB962C8B-B14F-4D97-AF65-F5344CB8AC3E}">
        <p14:creationId xmlns:p14="http://schemas.microsoft.com/office/powerpoint/2010/main" val="299383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042C-7F9A-C6DD-07DF-D19A9A75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Feature Importance Analysis</a:t>
            </a:r>
          </a:p>
        </p:txBody>
      </p:sp>
      <p:pic>
        <p:nvPicPr>
          <p:cNvPr id="20" name="Content Placeholder 13" descr="A graph of text and numbers">
            <a:extLst>
              <a:ext uri="{FF2B5EF4-FFF2-40B4-BE49-F238E27FC236}">
                <a16:creationId xmlns:a16="http://schemas.microsoft.com/office/drawing/2014/main" id="{BADAD92E-AFB9-29A5-B0DE-18A6B892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9257"/>
            <a:ext cx="4038600" cy="2969876"/>
          </a:xfrm>
          <a:prstGeom prst="rect">
            <a:avLst/>
          </a:prstGeom>
          <a:noFill/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8B6DFA7-45CA-EF71-F726-4E86D7087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097314"/>
            <a:ext cx="4038600" cy="3123193"/>
          </a:xfrm>
        </p:spPr>
      </p:pic>
    </p:spTree>
    <p:extLst>
      <p:ext uri="{BB962C8B-B14F-4D97-AF65-F5344CB8AC3E}">
        <p14:creationId xmlns:p14="http://schemas.microsoft.com/office/powerpoint/2010/main" val="159896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39493FF-7C43-684C-FEDE-96ADB835A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51466"/>
            <a:ext cx="4038600" cy="3474634"/>
          </a:xfrm>
        </p:spPr>
      </p:pic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7B0969DD-F8C4-338F-8912-F404D9F5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5" y="1444172"/>
            <a:ext cx="4038600" cy="34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EEA-F4A9-6DF0-F428-F80E26A9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D0B9-1F00-0D10-34D8-FFD101D3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2748"/>
            <a:ext cx="8229600" cy="4196459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https://github.com/RadhikaCheemala/Capstone_Project_Team_B.git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AEF9D-6B44-8602-B2DE-86FB455E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8179"/>
            <a:ext cx="9144000" cy="3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FC0-83A2-5219-8720-903E1BD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71F5-A4E8-8543-FA83-1EB81E43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382" y="1744971"/>
            <a:ext cx="8437418" cy="43811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Data Quality and Availability: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Inconsistent or missing player statistics.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Limited historical data for newer teams or players.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Feature Selection: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Identifying the most relevant factors for prediction.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Balancing between too many and too few features.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Evaluation Metrics: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Choosing appropriate metrics for football prediction.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Dealing with class imbalance (e.g., fewer draws than wins/losses).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9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FC0-83A2-5219-8720-903E1BD2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9B7441-112F-CBCB-CA59-876500DA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Key Input Columns: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Home team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Away team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Home points per game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Away points per game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Home team shots on target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Away team shots on target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Home team possession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Away team possession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Stadium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League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User Interaction: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Provide inputs for the above columns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Output: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- Displays predicted match result 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4E4976-EB2A-B6A5-D791-2628E6A1A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8153" y="1600200"/>
            <a:ext cx="3258693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269268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0E5-00E7-572C-0C9C-7216447C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831A-0759-4D92-9094-6FEC2C83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Successfully developed a football match prediction model using machine learning.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algorithm provided the best accuracy among tested methods.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Integrated both historical and real-time data for improved predictions.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Key features include team performance metrics, match context, and betting odds.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Dashboard created for user-friendly predictions based on input features.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Project offers potential for further refinement and application in football analytics.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103FA5-FBA0-6AC4-7BE0-D4FA58F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12462"/>
              </p:ext>
            </p:extLst>
          </p:nvPr>
        </p:nvGraphicFramePr>
        <p:xfrm>
          <a:off x="5078035" y="1600200"/>
          <a:ext cx="3178932" cy="4525968"/>
        </p:xfrm>
        <a:graphic>
          <a:graphicData uri="http://schemas.openxmlformats.org/drawingml/2006/table">
            <a:tbl>
              <a:tblPr/>
              <a:tblGrid>
                <a:gridCol w="739892">
                  <a:extLst>
                    <a:ext uri="{9D8B030D-6E8A-4147-A177-3AD203B41FA5}">
                      <a16:colId xmlns:a16="http://schemas.microsoft.com/office/drawing/2014/main" val="3941463348"/>
                    </a:ext>
                  </a:extLst>
                </a:gridCol>
                <a:gridCol w="1062673">
                  <a:extLst>
                    <a:ext uri="{9D8B030D-6E8A-4147-A177-3AD203B41FA5}">
                      <a16:colId xmlns:a16="http://schemas.microsoft.com/office/drawing/2014/main" val="4099265829"/>
                    </a:ext>
                  </a:extLst>
                </a:gridCol>
                <a:gridCol w="675648">
                  <a:extLst>
                    <a:ext uri="{9D8B030D-6E8A-4147-A177-3AD203B41FA5}">
                      <a16:colId xmlns:a16="http://schemas.microsoft.com/office/drawing/2014/main" val="3013555738"/>
                    </a:ext>
                  </a:extLst>
                </a:gridCol>
                <a:gridCol w="700719">
                  <a:extLst>
                    <a:ext uri="{9D8B030D-6E8A-4147-A177-3AD203B41FA5}">
                      <a16:colId xmlns:a16="http://schemas.microsoft.com/office/drawing/2014/main" val="2328609109"/>
                    </a:ext>
                  </a:extLst>
                </a:gridCol>
              </a:tblGrid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Algorithms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Indiviudal Accuracy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Combined Accuracy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19511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CatBoost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Premier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441959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UEFA Champions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79327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Serie 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454093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 Liga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3044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LightGBM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Premier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108426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UEFA Champions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83311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Serie 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642765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 Liga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84228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Premier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92692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UEFA Champions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960334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Serie 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338068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 Liga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14523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Premier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84600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UEFA Champions League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56306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Serie 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10601"/>
                  </a:ext>
                </a:extLst>
              </a:tr>
              <a:tr h="20783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 Liga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8" marR="6268" marT="6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45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EA5D-ECE2-9637-F5DE-5DABE67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609582"/>
            <a:ext cx="873252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C58-19A4-C685-7B0D-D4B4DECD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Past Research: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Many studies have attempted to predict football match results.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These typically rely on historical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Machine learning techniques have been used, but often without real-time information.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Our Unique Approach: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We incorporate live team data and current betting odds.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These factors change constantly and can greatly affect match outcomes.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• Our goal is to enhance prediction accuracy beyond models using only past data.</a:t>
            </a:r>
          </a:p>
        </p:txBody>
      </p:sp>
    </p:spTree>
    <p:extLst>
      <p:ext uri="{BB962C8B-B14F-4D97-AF65-F5344CB8AC3E}">
        <p14:creationId xmlns:p14="http://schemas.microsoft.com/office/powerpoint/2010/main" val="114629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17C6-8D63-7D96-CDDA-77997F7F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2C14-8EDA-5BE6-9763-D03347FF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67344" cy="4525963"/>
          </a:xfrm>
        </p:spPr>
        <p:txBody>
          <a:bodyPr/>
          <a:lstStyle/>
          <a:p>
            <a:r>
              <a:rPr lang="sv-SE" dirty="0"/>
              <a:t>FootyStats: </a:t>
            </a:r>
            <a:r>
              <a:rPr lang="sv-SE" dirty="0">
                <a:hlinkClick r:id="rId2"/>
              </a:rPr>
              <a:t>https://footystats.org/leagues</a:t>
            </a:r>
            <a:endParaRPr lang="sv-SE" dirty="0"/>
          </a:p>
          <a:p>
            <a:r>
              <a:rPr lang="en-US" dirty="0"/>
              <a:t>Player Attributes: </a:t>
            </a:r>
            <a:r>
              <a:rPr lang="en-US" dirty="0">
                <a:hlinkClick r:id="rId3"/>
              </a:rPr>
              <a:t>FIFA 23 Ratings Hub - EA SPORTS Official Site</a:t>
            </a:r>
            <a:endParaRPr lang="en-US" dirty="0"/>
          </a:p>
          <a:p>
            <a:r>
              <a:rPr lang="en-US" dirty="0"/>
              <a:t>Live Data: </a:t>
            </a:r>
            <a:r>
              <a:rPr lang="en-US" dirty="0">
                <a:hlinkClick r:id="rId4"/>
              </a:rPr>
              <a:t>Premier League Football News, Fixtures, Scores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04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52B1-D24D-D07E-7541-814F8C76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0" y="1280160"/>
            <a:ext cx="8432131" cy="3140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8000" b="1" dirty="0"/>
              <a:t>THANK YOU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1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BB81-0872-E7B5-CDE0-60766F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3C01-36EA-139C-8236-A9D7D82D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868"/>
            <a:ext cx="8229600" cy="4196459"/>
          </a:xfrm>
        </p:spPr>
        <p:txBody>
          <a:bodyPr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predictive model to forecast the outcomes of football matches, specifically classifying the results into three categories: Home win, Away win, or Draw.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involves a classification task, where the machine learning model will be trained to predict the outcome of a match based on various features and data inputs.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C18-087E-8C19-705B-CE6A18AC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013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5EA-F2B9-338E-AEBB-2FB90882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444333"/>
            <a:ext cx="8229600" cy="5413667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Dataset Link: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Football Stats, Tables &amp; Results | Soccer Stats –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FootyStats</a:t>
            </a:r>
            <a:endParaRPr lang="en-US" sz="1800" kern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Leagues Data: 2008 to present, leagues (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England Premier league, Italy-Serie A, Spain- La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liga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UEFA Champions League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size: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Merging all 4 League matches : (21792,67)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Merging all 4 League matches : (58803,278)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647D4-B8FC-DFE1-FD39-EC02F2F54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88375"/>
              </p:ext>
            </p:extLst>
          </p:nvPr>
        </p:nvGraphicFramePr>
        <p:xfrm>
          <a:off x="1140432" y="3020602"/>
          <a:ext cx="5470682" cy="186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657">
                  <a:extLst>
                    <a:ext uri="{9D8B030D-6E8A-4147-A177-3AD203B41FA5}">
                      <a16:colId xmlns:a16="http://schemas.microsoft.com/office/drawing/2014/main" val="2491292438"/>
                    </a:ext>
                  </a:extLst>
                </a:gridCol>
                <a:gridCol w="2069501">
                  <a:extLst>
                    <a:ext uri="{9D8B030D-6E8A-4147-A177-3AD203B41FA5}">
                      <a16:colId xmlns:a16="http://schemas.microsoft.com/office/drawing/2014/main" val="3378054841"/>
                    </a:ext>
                  </a:extLst>
                </a:gridCol>
                <a:gridCol w="1979524">
                  <a:extLst>
                    <a:ext uri="{9D8B030D-6E8A-4147-A177-3AD203B41FA5}">
                      <a16:colId xmlns:a16="http://schemas.microsoft.com/office/drawing/2014/main" val="1379972771"/>
                    </a:ext>
                  </a:extLst>
                </a:gridCol>
              </a:tblGrid>
              <a:tr h="45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League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Combined Matches 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Combined Players Size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571050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England Premier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(6460, 67)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(10618, 278)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9993611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Italy league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(6081,67)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(11147,278)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2744322"/>
                  </a:ext>
                </a:extLst>
              </a:tr>
              <a:tr h="377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Spain league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(6080,67)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(10147,278)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7512031"/>
                  </a:ext>
                </a:extLst>
              </a:tr>
              <a:tr h="437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UEFA Champions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(3171,67)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(26891,278)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01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61A0-3466-491F-B2F3-C909D9B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CE17-D3A3-5279-0112-974BF76C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744972"/>
            <a:ext cx="8229600" cy="4794374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Collection: Aggregate data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FootyStats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2008-2024.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Preprocessing: Clean data, handle missing values, normalize attributes.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 Feature Engineering: Extract features like recent team performance, head-to-head stats.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Model Building: Use algorithms like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Random Forest,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Evaluation: Use accuracy, precision, recall, and F1 score metrics for classification.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Deployment: Develop a dashboard and implement the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10 important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as inputs to the dashboard.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EDA</a:t>
            </a:r>
            <a:br>
              <a:rPr lang="en-US" sz="3700"/>
            </a:br>
            <a:endParaRPr lang="en-US" sz="3700"/>
          </a:p>
        </p:txBody>
      </p:sp>
      <p:pic>
        <p:nvPicPr>
          <p:cNvPr id="5" name="Content Placeholder 4" descr="A graph showing the average goals per match by season&#10;&#10;Description automatically generated">
            <a:extLst>
              <a:ext uri="{FF2B5EF4-FFF2-40B4-BE49-F238E27FC236}">
                <a16:creationId xmlns:a16="http://schemas.microsoft.com/office/drawing/2014/main" id="{6F453992-99A3-8220-A7EB-FE47A17084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762" y="1241570"/>
            <a:ext cx="4855744" cy="2993849"/>
          </a:xfrm>
          <a:noFill/>
        </p:spPr>
      </p:pic>
      <p:pic>
        <p:nvPicPr>
          <p:cNvPr id="17" name="Content Placeholder 16" descr="A graph of a football game&#10;&#10;Description automatically generated with medium confidence">
            <a:extLst>
              <a:ext uri="{FF2B5EF4-FFF2-40B4-BE49-F238E27FC236}">
                <a16:creationId xmlns:a16="http://schemas.microsoft.com/office/drawing/2014/main" id="{6EBBE049-E47A-D35B-4B3A-A6E8F8083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5586" y="3712782"/>
            <a:ext cx="4393651" cy="27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EDA</a:t>
            </a:r>
            <a:br>
              <a:rPr lang="en-US" sz="3700"/>
            </a:br>
            <a:endParaRPr lang="en-US" sz="3700"/>
          </a:p>
        </p:txBody>
      </p:sp>
      <p:pic>
        <p:nvPicPr>
          <p:cNvPr id="10" name="Content Placeholder 9" descr="A graph showing the difference between a goal and a goal&#10;&#10;Description automatically generated with medium confidence">
            <a:extLst>
              <a:ext uri="{FF2B5EF4-FFF2-40B4-BE49-F238E27FC236}">
                <a16:creationId xmlns:a16="http://schemas.microsoft.com/office/drawing/2014/main" id="{F5F7850B-7069-D7AB-5144-7C8798464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121435"/>
            <a:ext cx="4038600" cy="2579893"/>
          </a:xfrm>
        </p:spPr>
      </p:pic>
      <p:pic>
        <p:nvPicPr>
          <p:cNvPr id="7" name="Content Placeholder 6" descr="A graph with blue dots&#10;&#10;Description automatically generated">
            <a:extLst>
              <a:ext uri="{FF2B5EF4-FFF2-40B4-BE49-F238E27FC236}">
                <a16:creationId xmlns:a16="http://schemas.microsoft.com/office/drawing/2014/main" id="{A18E012D-F385-A6A7-367F-1771BB65BC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056" y="1073783"/>
            <a:ext cx="4038600" cy="2599291"/>
          </a:xfrm>
        </p:spPr>
      </p:pic>
      <p:pic>
        <p:nvPicPr>
          <p:cNvPr id="14" name="Picture 13" descr="A graph of a scatter plot&#10;&#10;Description automatically generated">
            <a:extLst>
              <a:ext uri="{FF2B5EF4-FFF2-40B4-BE49-F238E27FC236}">
                <a16:creationId xmlns:a16="http://schemas.microsoft.com/office/drawing/2014/main" id="{A872A56A-8C80-3545-7782-3AA3DAB3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4" y="3701328"/>
            <a:ext cx="4972692" cy="29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Correlation Matrix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2E79FC-AB45-8068-4452-5E2182641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Strong correlation between home and away team statistics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e.g.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home_team_goal_count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and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away_team_goal_count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High correlation among possession-related features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home_team_possession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away_team_possession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Moderate correlation between shots and goals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home_team_shot_on_target_count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home_team_goal_count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home_team_corner_count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and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away_team_corner_count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show notable correlations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Betting odds have significant correlations with outcomes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'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home_team_formation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and '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away_team_formation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show minimal correlation with other features</a:t>
            </a:r>
            <a:endParaRPr lang="en-US" dirty="0"/>
          </a:p>
        </p:txBody>
      </p:sp>
      <p:pic>
        <p:nvPicPr>
          <p:cNvPr id="13" name="Content Placeholder 9" descr="A graph with red squares and blue squares">
            <a:extLst>
              <a:ext uri="{FF2B5EF4-FFF2-40B4-BE49-F238E27FC236}">
                <a16:creationId xmlns:a16="http://schemas.microsoft.com/office/drawing/2014/main" id="{ABF015E6-10C8-7C92-80E3-569BBD88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93176"/>
            <a:ext cx="4038600" cy="3140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70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Splitting</a:t>
            </a:r>
            <a:br>
              <a:rPr lang="en-US" sz="3700"/>
            </a:br>
            <a:endParaRPr lang="en-US" sz="37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A3D57-3EA8-889C-3BA7-F191ACC5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Player data based on ‘current club’ and ‘season’ to get team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grouped players’ data with combined matches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final dataset for implementation.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(29995,76)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Data: 2008-2022 (25059,71)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2022 (1865,71)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 2023- Present (3071,71)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CD6945-61DD-0AF2-F0E3-868270B54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1722693"/>
            <a:ext cx="4038600" cy="3068763"/>
          </a:xfrm>
          <a:noFill/>
        </p:spPr>
      </p:pic>
    </p:spTree>
    <p:extLst>
      <p:ext uri="{BB962C8B-B14F-4D97-AF65-F5344CB8AC3E}">
        <p14:creationId xmlns:p14="http://schemas.microsoft.com/office/powerpoint/2010/main" val="388863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1196</Words>
  <Application>Microsoft Office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Narrow</vt:lpstr>
      <vt:lpstr>Arial</vt:lpstr>
      <vt:lpstr>Calibri</vt:lpstr>
      <vt:lpstr>Times New Roman</vt:lpstr>
      <vt:lpstr>Office Theme</vt:lpstr>
      <vt:lpstr>DATA 606 Team B Football Match Prediction</vt:lpstr>
      <vt:lpstr>GitHub Repository</vt:lpstr>
      <vt:lpstr>Project Overview</vt:lpstr>
      <vt:lpstr>Dataset Overview</vt:lpstr>
      <vt:lpstr>Methodology</vt:lpstr>
      <vt:lpstr>EDA </vt:lpstr>
      <vt:lpstr>EDA </vt:lpstr>
      <vt:lpstr>Correlation Matrix </vt:lpstr>
      <vt:lpstr>Data Splitting </vt:lpstr>
      <vt:lpstr>CatBoost Alogirthm</vt:lpstr>
      <vt:lpstr> CatBoost for Individual Leagues  </vt:lpstr>
      <vt:lpstr> Random Forest  </vt:lpstr>
      <vt:lpstr> Random Forest for Individual League  </vt:lpstr>
      <vt:lpstr> LightGBM  </vt:lpstr>
      <vt:lpstr> LightGBM for Individual League  </vt:lpstr>
      <vt:lpstr> XGBoost  </vt:lpstr>
      <vt:lpstr> XGBoost for Individual League  </vt:lpstr>
      <vt:lpstr>Feature Importance Analysis</vt:lpstr>
      <vt:lpstr>PowerPoint Presentation</vt:lpstr>
      <vt:lpstr>Challenges and Limitations</vt:lpstr>
      <vt:lpstr>Dashboard</vt:lpstr>
      <vt:lpstr>Conclusion</vt:lpstr>
      <vt:lpstr>Literature Review and Related Work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Radhika Cheemala</cp:lastModifiedBy>
  <cp:revision>342</cp:revision>
  <dcterms:created xsi:type="dcterms:W3CDTF">2019-12-12T13:31:42Z</dcterms:created>
  <dcterms:modified xsi:type="dcterms:W3CDTF">2024-08-06T19:44:37Z</dcterms:modified>
</cp:coreProperties>
</file>