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91" r:id="rId4"/>
    <p:sldId id="257" r:id="rId5"/>
    <p:sldId id="290" r:id="rId6"/>
    <p:sldId id="292" r:id="rId7"/>
    <p:sldId id="288" r:id="rId8"/>
    <p:sldId id="289" r:id="rId9"/>
    <p:sldId id="293" r:id="rId10"/>
    <p:sldId id="294" r:id="rId11"/>
    <p:sldId id="295" r:id="rId12"/>
    <p:sldId id="260" r:id="rId13"/>
    <p:sldId id="287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8F6CB-9908-4AFF-9169-7AD8E40567FB}" v="15" dt="2024-07-16T17:29:58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napToGrid="0" snapToObjects="1">
      <p:cViewPr>
        <p:scale>
          <a:sx n="67" d="100"/>
          <a:sy n="67" d="100"/>
        </p:scale>
        <p:origin x="11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.com/en-gb/games/fifa/fifa-23/ratings#fifa-23-ratings%20database" TargetMode="External"/><Relationship Id="rId2" Type="http://schemas.openxmlformats.org/officeDocument/2006/relationships/hyperlink" Target="https://footystats.org/leagu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hikaCheemala/Capstone_Project_Team_B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569"/>
            <a:ext cx="7772400" cy="1986115"/>
          </a:xfrm>
        </p:spPr>
        <p:txBody>
          <a:bodyPr>
            <a:normAutofit/>
          </a:bodyPr>
          <a:lstStyle/>
          <a:p>
            <a:r>
              <a:rPr lang="en-US" sz="38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606</a:t>
            </a:r>
            <a:br>
              <a:rPr lang="en-US" sz="38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8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B</a:t>
            </a:r>
            <a:br>
              <a:rPr lang="en-US" sz="38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8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Football Match Prediction</a:t>
            </a:r>
            <a:endParaRPr lang="en-US" sz="38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39109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 Unal ‘Zak’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Sakoglu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by-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Radhika Cheemala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Anurag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Kunchi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Suhana Shaik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A5D277-C966-1A21-B534-ABE9CAC4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4" y="686117"/>
            <a:ext cx="3008313" cy="401704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60CBC-7A4F-1174-CE37-F0E222B9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74" y="841793"/>
            <a:ext cx="4607226" cy="5550876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1FE549E-C363-9565-02D9-834711B0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5310" y="1087821"/>
            <a:ext cx="3437540" cy="577017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efficient and scalable gradient-boosting library that optimizes model performance through regularization and parallel processing.</a:t>
            </a: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Overall Accuracy: 66.17% (highest among the three models)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by Outcome: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Home: Best (F1: 0.79)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Away: Good (F1: 0.68)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Draw: Poor, but better than Random Forest 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High recall for home wins (0.88)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Good balance of precision and recall for         away wins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Improved prediction of draws compared to     Random Forest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Weakness: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Still struggles with drawing predictions, though better than Random Forest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66B7BD-20BE-1D00-2841-26D669C9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3071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LightGBM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62B7A-CC92-42FC-4E3E-3451786E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999" y="766556"/>
            <a:ext cx="4521801" cy="544795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FA4C43B-1776-AA57-A46A-5995D679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943" y="1002074"/>
            <a:ext cx="3774131" cy="4976917"/>
          </a:xfrm>
        </p:spPr>
        <p:txBody>
          <a:bodyPr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fast, distributed, high-performance gradient-boosting framework that uses tree-based learning algorithms and leaf-wise tree growth for improved efficiency and accuracy.</a:t>
            </a:r>
          </a:p>
          <a:p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Overall Accuracy: 66.87% (slightly higher than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best among all models)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by Outcome: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Home: Best (F1: 0.79)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Away: Good (F1: 0.70)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Draw: Poor, but slightly better than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(F1: 0.24)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Highest recall for home wins (0.89)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Best precision and recall balance for away wins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Slightly improved overall accuracy compared to other models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Weakness: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Still struggles with draw predictions, though marginally better than previous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ED5D-4F2C-26B4-96A4-E9F23F1A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5DFA192-8CEB-D907-347B-7721D66F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964" y="1744971"/>
            <a:ext cx="8492836" cy="43811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performed best overall (67% accuracy)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All models excel at predicting home wins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Away wins predicted with moderate success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Draws remain challenging for all models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Gradient boosting methods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outperformed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00930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17C6-8D63-7D96-CDDA-77997F7F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2C14-8EDA-5BE6-9763-D03347FF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67344" cy="4525963"/>
          </a:xfrm>
        </p:spPr>
        <p:txBody>
          <a:bodyPr/>
          <a:lstStyle/>
          <a:p>
            <a:r>
              <a:rPr lang="sv-SE" dirty="0"/>
              <a:t>FootyStats: </a:t>
            </a:r>
            <a:r>
              <a:rPr lang="sv-SE" dirty="0">
                <a:hlinkClick r:id="rId2"/>
              </a:rPr>
              <a:t>https://footystats.org/leagues</a:t>
            </a:r>
            <a:endParaRPr lang="sv-SE" dirty="0"/>
          </a:p>
          <a:p>
            <a:r>
              <a:rPr lang="en-US" dirty="0"/>
              <a:t>Player Attributes: </a:t>
            </a:r>
            <a:r>
              <a:rPr lang="en-US" dirty="0">
                <a:hlinkClick r:id="rId3"/>
              </a:rPr>
              <a:t>FIFA 23 Ratings Hub - EA SPORTS Official 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0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52B1-D24D-D07E-7541-814F8C76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0" y="1280160"/>
            <a:ext cx="8432131" cy="3140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8000" b="1" dirty="0"/>
              <a:t>THANK YOU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EEA-F4A9-6DF0-F428-F80E26A9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D0B9-1F00-0D10-34D8-FFD101D3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2748"/>
            <a:ext cx="8229600" cy="419645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 football match winners using machine learning algorithms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Combined league data (England, Spain, UEFA Champions 	League, Italy)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Multi-class classification (home win, away win, draw)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Models: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Random Forest,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https://github.com/RadhikaCheemala/Capstone_Project_Team_B.git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EEA-F4A9-6DF0-F428-F80E26A9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D0B9-1F00-0D10-34D8-FFD101D3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2748"/>
            <a:ext cx="8229600" cy="419645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shape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Combined_League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(64,72)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Combined_Matches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(21792,67)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Combined_Players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(58803,278)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Combined_Teams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(2144,294)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Dataset Shape used for Model Building: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(29995,70)	</a:t>
            </a:r>
          </a:p>
        </p:txBody>
      </p:sp>
    </p:spTree>
    <p:extLst>
      <p:ext uri="{BB962C8B-B14F-4D97-AF65-F5344CB8AC3E}">
        <p14:creationId xmlns:p14="http://schemas.microsoft.com/office/powerpoint/2010/main" val="18358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BB81-0872-E7B5-CDE0-60766F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3C01-36EA-139C-8236-A9D7D82D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670"/>
            <a:ext cx="8229600" cy="575318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Previous Studies: Relied on historical data, limited real-time integration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Our Approach: Integrates real-time team attributes and betting odds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Key Advantage: Captures recent dynamics, adapts to pre-match changes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Challenge: Balancing historical data with real-time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92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61A0-3466-491F-B2F3-C909D9B1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6792"/>
            <a:ext cx="8229600" cy="57566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AADEB-8EAF-673B-D55A-5E4E7DFE2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10" y="1218718"/>
            <a:ext cx="4695818" cy="2817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F23B2-7A8F-6AB2-B5D0-28922FD3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13" y="4119163"/>
            <a:ext cx="4402630" cy="2701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B61EF-A319-9938-D98D-4651EC9ED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0" y="4106558"/>
            <a:ext cx="4402630" cy="27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15694-FC00-25BE-F34D-CF7A5AC13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6" y="771269"/>
            <a:ext cx="4662912" cy="28521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16006-F6B9-D7AF-4A8A-C79DE65D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78" y="2080453"/>
            <a:ext cx="4343322" cy="2795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E0CB42-D084-4438-936A-C481C9A47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02" y="3770572"/>
            <a:ext cx="4399176" cy="27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61A0-3466-491F-B2F3-C909D9B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CE17-D3A3-5279-0112-974BF76C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744972"/>
            <a:ext cx="8229600" cy="4794374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Replaced -1, 0 with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Filled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values with mean and median for numerical columns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'winner' column based on goal counts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Aggregated player statistics by team and season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Splitting: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Training: Matches before 2022 (25059,70)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Validation: Matches in 2022 (1865,70)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Testing: Matches from 2023 onwards (3071,70)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3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61A0-3466-491F-B2F3-C909D9B1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409586"/>
          </a:xfrm>
        </p:spPr>
        <p:txBody>
          <a:bodyPr anchor="b">
            <a:normAutofit/>
          </a:bodyPr>
          <a:lstStyle/>
          <a:p>
            <a:r>
              <a:rPr lang="en-US" b="1" u="sng" dirty="0" err="1"/>
              <a:t>CatBoost</a:t>
            </a:r>
            <a:endParaRPr lang="en-US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54333-815F-BF5F-89EB-3DFFA67E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95" y="876300"/>
            <a:ext cx="4654500" cy="531942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1E1FC30-94B5-9E04-F8F7-55F92588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166648"/>
            <a:ext cx="3008313" cy="50478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is a gradient boosting library that efficiently handles categorical features, reduces overfitting, and performs highly for machine learning tasks.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Accuracy: 65.43% 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by Outcome: </a:t>
            </a:r>
            <a:endParaRPr lang="en-US" sz="1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Home: Best (F1: 0.77)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Away: Moderate (F1: 0.69)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Draw: Poor (F1: 0.20)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Strengths: </a:t>
            </a:r>
            <a:endParaRPr lang="en-US" sz="1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recall for home wins (0.87)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 away win prediction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Poor draw prediction</a:t>
            </a: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539041-E4EA-D70E-65FF-582CAC4D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3" y="547901"/>
            <a:ext cx="3008313" cy="527828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D0185-0ECE-3DE3-0754-C4055000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69" y="915354"/>
            <a:ext cx="4544098" cy="5287809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BE13051-1F39-2803-836C-93036B3A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193" y="1150883"/>
            <a:ext cx="3142320" cy="5197633"/>
          </a:xfrm>
        </p:spPr>
        <p:txBody>
          <a:bodyPr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ensemble learning method that constructs multiple decision trees and combines their outputs for improved prediction accuracy and reduced overfitting.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Overall Accuracy: 60.21% (lower than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CatBoost's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65.43%)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Outcome: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Home: Best (F1: 0.72)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Away: Moderate (F1: 0.62)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Draw: Failed to predict (F1: 0.00)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High recall for home wins (0.88)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Moderate performance on away wins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Weakness: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Complete failure to predict draws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741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Times New Roman</vt:lpstr>
      <vt:lpstr>Office Theme</vt:lpstr>
      <vt:lpstr>DATA 606 Team B Football Match Prediction</vt:lpstr>
      <vt:lpstr>Project Overview</vt:lpstr>
      <vt:lpstr>DataSet Details</vt:lpstr>
      <vt:lpstr>Literature Review</vt:lpstr>
      <vt:lpstr>EDA</vt:lpstr>
      <vt:lpstr>PowerPoint Presentation</vt:lpstr>
      <vt:lpstr>Feature Engineering</vt:lpstr>
      <vt:lpstr>CatBoost</vt:lpstr>
      <vt:lpstr>Random Forest</vt:lpstr>
      <vt:lpstr>XGBoost</vt:lpstr>
      <vt:lpstr>LightGBM</vt:lpstr>
      <vt:lpstr>Conclusion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Radhika Cheemala</cp:lastModifiedBy>
  <cp:revision>108</cp:revision>
  <dcterms:created xsi:type="dcterms:W3CDTF">2019-12-12T13:31:42Z</dcterms:created>
  <dcterms:modified xsi:type="dcterms:W3CDTF">2024-07-16T17:48:38Z</dcterms:modified>
</cp:coreProperties>
</file>