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3" r:id="rId1"/>
  </p:sldMasterIdLst>
  <p:notesMasterIdLst>
    <p:notesMasterId r:id="rId24"/>
  </p:notesMasterIdLst>
  <p:sldIdLst>
    <p:sldId id="256" r:id="rId2"/>
    <p:sldId id="273" r:id="rId3"/>
    <p:sldId id="275" r:id="rId4"/>
    <p:sldId id="274" r:id="rId5"/>
    <p:sldId id="258" r:id="rId6"/>
    <p:sldId id="278" r:id="rId7"/>
    <p:sldId id="277" r:id="rId8"/>
    <p:sldId id="276" r:id="rId9"/>
    <p:sldId id="279" r:id="rId10"/>
    <p:sldId id="280" r:id="rId11"/>
    <p:sldId id="281" r:id="rId12"/>
    <p:sldId id="286" r:id="rId13"/>
    <p:sldId id="283" r:id="rId14"/>
    <p:sldId id="284" r:id="rId15"/>
    <p:sldId id="285" r:id="rId16"/>
    <p:sldId id="287" r:id="rId17"/>
    <p:sldId id="288" r:id="rId18"/>
    <p:sldId id="289" r:id="rId19"/>
    <p:sldId id="270" r:id="rId20"/>
    <p:sldId id="271" r:id="rId21"/>
    <p:sldId id="272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tYeL1/NWKkfb6tnbrryF6pu0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8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9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7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2929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47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31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421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5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4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3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591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5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gender-pay-gap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Google Shape;105;p1"/>
          <p:cNvSpPr/>
          <p:nvPr/>
        </p:nvSpPr>
        <p:spPr>
          <a:xfrm>
            <a:off x="1581507" y="643467"/>
            <a:ext cx="8800614" cy="392729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886968">
              <a:lnSpc>
                <a:spcPct val="85000"/>
              </a:lnSpc>
              <a:spcBef>
                <a:spcPct val="0"/>
              </a:spcBef>
              <a:spcAft>
                <a:spcPts val="477"/>
              </a:spcAft>
            </a:pPr>
            <a:endParaRPr lang="en-US" sz="4400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600926" y="4249310"/>
            <a:ext cx="8800614" cy="11637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43484">
              <a:spcAft>
                <a:spcPts val="582"/>
              </a:spcAft>
            </a:pPr>
            <a:r>
              <a:rPr lang="en-US" sz="1940" b="1" kern="1200" cap="all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  <a:sym typeface="Rockwell"/>
              </a:rPr>
              <a:t>TEAM – 05</a:t>
            </a:r>
            <a:endParaRPr lang="en-US" sz="1940" kern="1200" cap="all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defTabSz="443484">
              <a:spcAft>
                <a:spcPts val="582"/>
              </a:spcAft>
            </a:pPr>
            <a:r>
              <a:rPr lang="en-US" sz="1940" b="1" kern="1200" cap="all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  <a:sym typeface="Rockwell"/>
              </a:rPr>
              <a:t>Radhika Govindarajan, Yuchan Guo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43A62-A679-D816-0A7F-8EC172B1F2B6}"/>
              </a:ext>
            </a:extLst>
          </p:cNvPr>
          <p:cNvSpPr/>
          <p:nvPr/>
        </p:nvSpPr>
        <p:spPr>
          <a:xfrm>
            <a:off x="1695693" y="2587928"/>
            <a:ext cx="100669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367293">
              <a:spcAft>
                <a:spcPts val="477"/>
              </a:spcAft>
            </a:pPr>
            <a:r>
              <a:rPr lang="en-US" sz="4400" b="1" kern="1200" spc="-49" dirty="0">
                <a:solidFill>
                  <a:schemeClr val="bg1"/>
                </a:solidFill>
                <a:latin typeface="+mj-lt"/>
                <a:ea typeface="+mj-ea"/>
                <a:cs typeface="+mj-cs"/>
                <a:sym typeface="Rockwell"/>
              </a:rPr>
              <a:t>Analysis of Gender-based Wage Gap       </a:t>
            </a:r>
            <a:endParaRPr lang="en-US" sz="4400" b="1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72867-17DB-F44C-6DEC-3E2639C99E6B}"/>
              </a:ext>
            </a:extLst>
          </p:cNvPr>
          <p:cNvSpPr/>
          <p:nvPr/>
        </p:nvSpPr>
        <p:spPr>
          <a:xfrm>
            <a:off x="672081" y="1436096"/>
            <a:ext cx="108478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Science and Big Data – Project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2A5E6D-1005-B6F1-A56B-96D44BB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609601"/>
            <a:ext cx="10353762" cy="5338916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Question 2</a:t>
            </a:r>
            <a:br>
              <a:rPr lang="en-US" sz="48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48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underlying causes that contribute to this wage disparity ?</a:t>
            </a:r>
            <a:b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Education</a:t>
            </a:r>
            <a:b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Work Experience</a:t>
            </a:r>
            <a:b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Racial Disparities</a:t>
            </a:r>
            <a:b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Working Hours</a:t>
            </a:r>
          </a:p>
        </p:txBody>
      </p:sp>
    </p:spTree>
    <p:extLst>
      <p:ext uri="{BB962C8B-B14F-4D97-AF65-F5344CB8AC3E}">
        <p14:creationId xmlns:p14="http://schemas.microsoft.com/office/powerpoint/2010/main" val="282895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97783-A070-678D-AAA7-5F477E12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3794"/>
            <a:ext cx="10353762" cy="9704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6" name="Google Shape;169;p8">
            <a:extLst>
              <a:ext uri="{FF2B5EF4-FFF2-40B4-BE49-F238E27FC236}">
                <a16:creationId xmlns:a16="http://schemas.microsoft.com/office/drawing/2014/main" id="{04CEF864-1B27-472B-87CD-3ED1552F6CB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775" y="1504336"/>
            <a:ext cx="7030064" cy="47194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8;p8">
            <a:extLst>
              <a:ext uri="{FF2B5EF4-FFF2-40B4-BE49-F238E27FC236}">
                <a16:creationId xmlns:a16="http://schemas.microsoft.com/office/drawing/2014/main" id="{A0959484-51BF-440D-E1C9-A375E95F7670}"/>
              </a:ext>
            </a:extLst>
          </p:cNvPr>
          <p:cNvSpPr txBox="1">
            <a:spLocks/>
          </p:cNvSpPr>
          <p:nvPr/>
        </p:nvSpPr>
        <p:spPr>
          <a:xfrm>
            <a:off x="7916356" y="2172920"/>
            <a:ext cx="4013700" cy="40509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sz="2800" dirty="0"/>
              <a:t>Categories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High School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Bachelor's Degree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Master's Degree</a:t>
            </a:r>
          </a:p>
        </p:txBody>
      </p:sp>
    </p:spTree>
    <p:extLst>
      <p:ext uri="{BB962C8B-B14F-4D97-AF65-F5344CB8AC3E}">
        <p14:creationId xmlns:p14="http://schemas.microsoft.com/office/powerpoint/2010/main" val="72467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DF0-3A00-33CA-4F4F-89F06EFD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432619"/>
            <a:ext cx="11385754" cy="9704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Increase in education level, minimizes the wage gap</a:t>
            </a:r>
          </a:p>
        </p:txBody>
      </p:sp>
      <p:pic>
        <p:nvPicPr>
          <p:cNvPr id="4" name="Google Shape;176;g2948112cae0_0_23">
            <a:extLst>
              <a:ext uri="{FF2B5EF4-FFF2-40B4-BE49-F238E27FC236}">
                <a16:creationId xmlns:a16="http://schemas.microsoft.com/office/drawing/2014/main" id="{33D2F621-DEF3-8418-CE75-49C776886C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196" y="1535804"/>
            <a:ext cx="10245001" cy="4515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03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5A556-A786-A31C-6298-9A67BCFA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530942"/>
            <a:ext cx="2753033" cy="97045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Years of Experience</a:t>
            </a:r>
          </a:p>
        </p:txBody>
      </p:sp>
      <p:pic>
        <p:nvPicPr>
          <p:cNvPr id="6" name="Google Shape;155;p7">
            <a:extLst>
              <a:ext uri="{FF2B5EF4-FFF2-40B4-BE49-F238E27FC236}">
                <a16:creationId xmlns:a16="http://schemas.microsoft.com/office/drawing/2014/main" id="{8795F098-5C98-5654-56FA-AD04FECC5D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0955" y="530942"/>
            <a:ext cx="8445910" cy="55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C8AE9DB-5628-3D14-5E1E-A9E6DCDDA05B}"/>
              </a:ext>
            </a:extLst>
          </p:cNvPr>
          <p:cNvSpPr txBox="1">
            <a:spLocks/>
          </p:cNvSpPr>
          <p:nvPr/>
        </p:nvSpPr>
        <p:spPr>
          <a:xfrm>
            <a:off x="-176979" y="2146357"/>
            <a:ext cx="3637934" cy="3546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8763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Entry  Level</a:t>
            </a: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Senior Level</a:t>
            </a: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Mid-Senior Level</a:t>
            </a: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Director Level</a:t>
            </a: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Principal Level</a:t>
            </a: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Leadership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950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90D3-50BE-2D2E-7866-640427AC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9026"/>
            <a:ext cx="10353762" cy="970450"/>
          </a:xfrm>
        </p:spPr>
        <p:txBody>
          <a:bodyPr/>
          <a:lstStyle/>
          <a:p>
            <a:r>
              <a:rPr lang="en-US" dirty="0"/>
              <a:t>Longer Experience Leads to Higher Wages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CF6DC-353A-E729-B6A1-3312026F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7" y="1369903"/>
            <a:ext cx="10681118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A44D-6BC3-A8C4-1DC5-7F1A7D3E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84903"/>
          </a:xfrm>
        </p:spPr>
        <p:txBody>
          <a:bodyPr/>
          <a:lstStyle/>
          <a:p>
            <a:r>
              <a:rPr lang="en-US" dirty="0"/>
              <a:t>Racial Differences</a:t>
            </a:r>
          </a:p>
        </p:txBody>
      </p:sp>
      <p:pic>
        <p:nvPicPr>
          <p:cNvPr id="3" name="Google Shape;183;g2948112cae0_0_18">
            <a:extLst>
              <a:ext uri="{FF2B5EF4-FFF2-40B4-BE49-F238E27FC236}">
                <a16:creationId xmlns:a16="http://schemas.microsoft.com/office/drawing/2014/main" id="{612417AB-CF26-168C-BDC1-90DF0A83842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9032" y="1822794"/>
            <a:ext cx="9733936" cy="4327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81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136B-F0FE-E08E-6AB6-B9FF37EB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Working Hours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7601EB-FC66-D204-C605-B972E95A4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263" y="1830286"/>
            <a:ext cx="914882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5A556-A786-A31C-6298-9A67BCFA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6" y="679899"/>
            <a:ext cx="3755923" cy="97045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Working Hours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C8AE9DB-5628-3D14-5E1E-A9E6DCDDA05B}"/>
              </a:ext>
            </a:extLst>
          </p:cNvPr>
          <p:cNvSpPr txBox="1">
            <a:spLocks/>
          </p:cNvSpPr>
          <p:nvPr/>
        </p:nvSpPr>
        <p:spPr>
          <a:xfrm>
            <a:off x="383459" y="2028370"/>
            <a:ext cx="4198375" cy="35465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33400" marR="0" lvl="1" indent="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40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Even among men and women falling under similar work hour category, men still earn higher than women</a:t>
            </a:r>
          </a:p>
        </p:txBody>
      </p:sp>
      <p:pic>
        <p:nvPicPr>
          <p:cNvPr id="2" name="Google Shape;197;g2948112cae0_0_32">
            <a:extLst>
              <a:ext uri="{FF2B5EF4-FFF2-40B4-BE49-F238E27FC236}">
                <a16:creationId xmlns:a16="http://schemas.microsoft.com/office/drawing/2014/main" id="{DF0F1438-C212-C3F5-AB12-248AB4118A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5633" y="914401"/>
            <a:ext cx="6952908" cy="5083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28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FE82-DDD1-0809-6294-619EECD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82" y="550605"/>
            <a:ext cx="10353762" cy="5584723"/>
          </a:xfrm>
        </p:spPr>
        <p:txBody>
          <a:bodyPr>
            <a:normAutofit/>
          </a:bodyPr>
          <a:lstStyle/>
          <a:p>
            <a:br>
              <a:rPr lang="en-US" sz="43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43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Question 3</a:t>
            </a:r>
            <a:br>
              <a:rPr lang="en-US" sz="43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43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43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differences in factors proportionate to wage difference and how has the wage gap evolved over the years ?</a:t>
            </a:r>
            <a:br>
              <a:rPr lang="en-US" sz="43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43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4300" u="sng" dirty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40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BEFB-FD21-A010-A9D1-68CAEF621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1"/>
          <a:stretch/>
        </p:blipFill>
        <p:spPr bwMode="auto">
          <a:xfrm>
            <a:off x="435148" y="3509853"/>
            <a:ext cx="3222452" cy="21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8EE19-B29E-C6F2-D990-E5D7ED66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378" y="589935"/>
            <a:ext cx="4640822" cy="544707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wage gap has reduced from 19.6% in 1981 to 7.6% in 2011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 difference of 12.6% in working hours corresponded to a wage gap of 19.6%. However, in 2011, 7.8% corresponds to 7.6% wage difference.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D39C3-C7B2-78D2-8510-12E838E72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9" r="1993"/>
          <a:stretch/>
        </p:blipFill>
        <p:spPr bwMode="auto">
          <a:xfrm>
            <a:off x="435148" y="843616"/>
            <a:ext cx="3222452" cy="21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AC8E6A-6B83-0064-4437-19ABA3D3A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4" t="7189" r="2097"/>
          <a:stretch/>
        </p:blipFill>
        <p:spPr bwMode="auto">
          <a:xfrm>
            <a:off x="3785421" y="843616"/>
            <a:ext cx="3333136" cy="21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1B3285-F1A0-6949-1398-159B05BAC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6083" r="61452"/>
          <a:stretch/>
        </p:blipFill>
        <p:spPr bwMode="auto">
          <a:xfrm>
            <a:off x="3785421" y="3509853"/>
            <a:ext cx="3333136" cy="21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17AC-2770-F885-D229-816D5AC2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3791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significant wage gap </a:t>
            </a:r>
            <a:r>
              <a:rPr lang="en-US" sz="2800" dirty="0">
                <a:solidFill>
                  <a:schemeClr val="tx1"/>
                </a:solidFill>
              </a:rPr>
              <a:t>exists between men and women across industries</a:t>
            </a:r>
          </a:p>
          <a:p>
            <a:pPr marL="3690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Differences</a:t>
            </a:r>
            <a:r>
              <a:rPr lang="en-US" sz="2800" dirty="0">
                <a:solidFill>
                  <a:schemeClr val="tx1"/>
                </a:solidFill>
              </a:rPr>
              <a:t> in education level, years of experience, racial disparities influence the wage gap, they </a:t>
            </a:r>
            <a:r>
              <a:rPr lang="en-US" sz="2800" b="1" dirty="0">
                <a:solidFill>
                  <a:schemeClr val="tx1"/>
                </a:solidFill>
              </a:rPr>
              <a:t>do not fully account </a:t>
            </a:r>
            <a:r>
              <a:rPr lang="en-US" sz="2800" dirty="0">
                <a:solidFill>
                  <a:schemeClr val="tx1"/>
                </a:solidFill>
              </a:rPr>
              <a:t>to it</a:t>
            </a:r>
          </a:p>
          <a:p>
            <a:pPr marL="3690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On average men to spend more time at work than women. However, differences in time were disproportionate to the wage gap and this has reduced over the years.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B4B27-D552-DB64-5B77-304FEEC3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2" y="353961"/>
            <a:ext cx="10353675" cy="9699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05346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title"/>
          </p:nvPr>
        </p:nvSpPr>
        <p:spPr>
          <a:xfrm>
            <a:off x="913794" y="412955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 dirty="0"/>
              <a:t>Call for Action/Policy Recommendations</a:t>
            </a:r>
            <a:endParaRPr dirty="0"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1064619" y="1717332"/>
            <a:ext cx="10052113" cy="4531068"/>
            <a:chOff x="3143" y="981058"/>
            <a:chExt cx="10052113" cy="2769263"/>
          </a:xfrm>
        </p:grpSpPr>
        <p:sp>
          <p:nvSpPr>
            <p:cNvPr id="216" name="Google Shape;216;p12"/>
            <p:cNvSpPr/>
            <p:nvPr/>
          </p:nvSpPr>
          <p:spPr>
            <a:xfrm>
              <a:off x="3143" y="981058"/>
              <a:ext cx="3064668" cy="1183450"/>
            </a:xfrm>
            <a:prstGeom prst="rect">
              <a:avLst/>
            </a:prstGeom>
            <a:solidFill>
              <a:srgbClr val="9E3611"/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" name="Google Shape;217;p12"/>
            <p:cNvSpPr txBox="1"/>
            <p:nvPr/>
          </p:nvSpPr>
          <p:spPr>
            <a:xfrm>
              <a:off x="3143" y="981058"/>
              <a:ext cx="3064668" cy="1183450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35125" tIns="77200" rIns="135125" bIns="77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2400" b="1" i="0" dirty="0">
                  <a:solidFill>
                    <a:schemeClr val="bg1"/>
                  </a:solidFill>
                  <a:latin typeface="+mj-lt"/>
                  <a:ea typeface="Rockwell"/>
                  <a:cs typeface="Rockwell"/>
                  <a:sym typeface="Rockwell"/>
                </a:rPr>
                <a:t>Promote Gender-Neutral Recruitment and Advancement Practices</a:t>
              </a:r>
              <a:endParaRPr sz="2400" dirty="0">
                <a:solidFill>
                  <a:schemeClr val="bg1"/>
                </a:solidFill>
                <a:latin typeface="+mj-lt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143" y="2164509"/>
              <a:ext cx="3064668" cy="15858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EFCE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" name="Google Shape;219;p12"/>
            <p:cNvSpPr txBox="1"/>
            <p:nvPr/>
          </p:nvSpPr>
          <p:spPr>
            <a:xfrm>
              <a:off x="3143" y="2164509"/>
              <a:ext cx="3064667" cy="15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101325" rIns="135125" bIns="152000" anchor="t" anchorCtr="0">
              <a:noAutofit/>
            </a:bodyPr>
            <a:lstStyle/>
            <a:p>
              <a:pPr marL="171450" marR="0" lvl="1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Blind Resume Screenings</a:t>
              </a:r>
              <a:endParaRPr sz="2400" dirty="0"/>
            </a:p>
            <a:p>
              <a:pPr marL="171450" marR="0" lvl="1" indent="-203200" algn="ctr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Unconscious Bias training for managers</a:t>
              </a:r>
              <a:endParaRPr sz="2400" dirty="0"/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496865" y="981058"/>
              <a:ext cx="3064668" cy="1183450"/>
            </a:xfrm>
            <a:prstGeom prst="rect">
              <a:avLst/>
            </a:prstGeom>
            <a:solidFill>
              <a:srgbClr val="9E3611"/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" name="Google Shape;221;p12"/>
            <p:cNvSpPr txBox="1"/>
            <p:nvPr/>
          </p:nvSpPr>
          <p:spPr>
            <a:xfrm>
              <a:off x="3496865" y="981058"/>
              <a:ext cx="3064800" cy="1183500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35125" tIns="77200" rIns="135125" bIns="77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2400" b="1" i="0" dirty="0">
                  <a:solidFill>
                    <a:schemeClr val="bg1"/>
                  </a:solidFill>
                  <a:latin typeface="+mj-lt"/>
                  <a:ea typeface="Rockwell"/>
                  <a:cs typeface="Rockwell"/>
                  <a:sym typeface="Rockwell"/>
                </a:rPr>
                <a:t>Encourage Industry-Specific Wage Equity Initiatives</a:t>
              </a:r>
              <a:endParaRPr sz="2400" dirty="0">
                <a:solidFill>
                  <a:schemeClr val="bg1"/>
                </a:solidFill>
                <a:latin typeface="+mj-lt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496865" y="2164509"/>
              <a:ext cx="3064668" cy="15858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EFCE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3496865" y="2164509"/>
              <a:ext cx="3064668" cy="15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101325" rIns="135125" bIns="152000" anchor="t" anchorCtr="0">
              <a:noAutofit/>
            </a:bodyPr>
            <a:lstStyle/>
            <a:p>
              <a:pPr marL="171450" marR="0" lvl="1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Regular pay audits</a:t>
              </a:r>
              <a:endParaRPr sz="2400" dirty="0"/>
            </a:p>
            <a:p>
              <a:pPr marL="171450" marR="0" lvl="1" indent="-203200" algn="ctr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Clear Wage     Guidelines</a:t>
              </a:r>
              <a:endParaRPr sz="2400" dirty="0"/>
            </a:p>
            <a:p>
              <a:pPr marL="171450" marR="0" lvl="1" indent="-203200" algn="ctr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Industry-wide benchmarks</a:t>
              </a:r>
              <a:endParaRPr sz="2400" dirty="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6990588" y="981058"/>
              <a:ext cx="3064668" cy="1183450"/>
            </a:xfrm>
            <a:prstGeom prst="rect">
              <a:avLst/>
            </a:prstGeom>
            <a:solidFill>
              <a:srgbClr val="9E3611"/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" name="Google Shape;225;p12"/>
            <p:cNvSpPr txBox="1"/>
            <p:nvPr/>
          </p:nvSpPr>
          <p:spPr>
            <a:xfrm>
              <a:off x="6990588" y="981058"/>
              <a:ext cx="3064668" cy="1183450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35125" tIns="77200" rIns="135125" bIns="77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Rockwell"/>
                <a:buNone/>
              </a:pPr>
              <a:r>
                <a:rPr lang="en-US" sz="2400" b="1" i="0" dirty="0">
                  <a:solidFill>
                    <a:schemeClr val="bg1"/>
                  </a:solidFill>
                  <a:latin typeface="+mj-lt"/>
                  <a:ea typeface="Rockwell"/>
                  <a:cs typeface="Rockwell"/>
                  <a:sym typeface="Rockwell"/>
                </a:rPr>
                <a:t>Support Flexible Work Arrangements and Work-Life Balance</a:t>
              </a:r>
              <a:endParaRPr sz="2400" dirty="0">
                <a:solidFill>
                  <a:schemeClr val="bg1"/>
                </a:solidFill>
                <a:latin typeface="+mj-lt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6990588" y="2164509"/>
              <a:ext cx="3064668" cy="15858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EFCE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6990588" y="2164509"/>
              <a:ext cx="3064668" cy="15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101325" rIns="135125" bIns="152000" anchor="t" anchorCtr="0">
              <a:noAutofit/>
            </a:bodyPr>
            <a:lstStyle/>
            <a:p>
              <a:pPr marL="171450" marR="0" lvl="1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Telecommuting</a:t>
              </a:r>
            </a:p>
            <a:p>
              <a:pPr marL="171450" marR="0" lvl="1" indent="-203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Flexible work hours</a:t>
              </a:r>
              <a:endParaRPr sz="2400" dirty="0"/>
            </a:p>
            <a:p>
              <a:pPr marL="171450" marR="0" lvl="1" indent="-203200" algn="ctr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Affordable childcare options</a:t>
              </a:r>
            </a:p>
            <a:p>
              <a:pPr marL="171450" marR="0" lvl="1" indent="-203200" algn="ctr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ea typeface="Rockwell"/>
                  <a:cs typeface="Rockwell"/>
                  <a:sym typeface="Rockwell"/>
                </a:rPr>
                <a:t>Paid parental leave</a:t>
              </a:r>
              <a:endParaRPr sz="24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835137" y="422787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4600" dirty="0"/>
              <a:t>Overall Summary</a:t>
            </a:r>
            <a:endParaRPr sz="4600" dirty="0"/>
          </a:p>
        </p:txBody>
      </p:sp>
      <p:sp>
        <p:nvSpPr>
          <p:cNvPr id="233" name="Google Shape;233;p13"/>
          <p:cNvSpPr txBox="1">
            <a:spLocks noGrp="1"/>
          </p:cNvSpPr>
          <p:nvPr>
            <p:ph idx="1"/>
          </p:nvPr>
        </p:nvSpPr>
        <p:spPr>
          <a:xfrm>
            <a:off x="835137" y="1481727"/>
            <a:ext cx="10058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763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Persistent gender wage gap, its multifaceted determinants and has evolved over time</a:t>
            </a:r>
            <a:endParaRPr sz="2800" dirty="0"/>
          </a:p>
          <a:p>
            <a:pPr marL="1002031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Working Experience</a:t>
            </a:r>
          </a:p>
          <a:p>
            <a:pPr marL="1002031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Education</a:t>
            </a:r>
          </a:p>
          <a:p>
            <a:pPr marL="1002031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Races</a:t>
            </a:r>
          </a:p>
          <a:p>
            <a:pPr marL="1002031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Working Hours</a:t>
            </a:r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BFD5-4FE1-CBEF-D720-2C6548E6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A4F-1FA7-5383-E068-923E7343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3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Conducting in-depth studies</a:t>
            </a:r>
          </a:p>
          <a:p>
            <a:pPr marL="887731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Specific industry policies</a:t>
            </a:r>
          </a:p>
          <a:p>
            <a:pPr marL="887731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Flexible work arrangements</a:t>
            </a:r>
          </a:p>
          <a:p>
            <a:pPr marL="887731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Gender-neutral recruitment practices </a:t>
            </a:r>
          </a:p>
          <a:p>
            <a:pPr marL="887731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dirty="0"/>
              <a:t>Cultural and societal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46349-D6F5-AD99-9E2F-72FD68AE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63506"/>
            <a:ext cx="2802798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51A52-23C5-8D7C-83D7-393E4B51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70000" lnSpcReduction="2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3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Pay Gap Dataset </a:t>
            </a:r>
          </a:p>
          <a:p>
            <a:endParaRPr lang="en-US" sz="3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Obtained from Kaggle - </a:t>
            </a:r>
            <a:r>
              <a:rPr lang="en-US" sz="31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https://www.kaggle.com/datasets/fedesoriano/gender-pay-gap-dataset</a:t>
            </a:r>
            <a:endParaRPr lang="en-US" sz="31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900" indent="0">
              <a:buNone/>
            </a:pPr>
            <a:endParaRPr lang="en-US" sz="3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344287 records with 234 features</a:t>
            </a:r>
          </a:p>
          <a:p>
            <a:pPr marL="36900" indent="0">
              <a:buNone/>
            </a:pPr>
            <a:endParaRPr lang="en-US" sz="3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Utilized around 70 relevant features for the analysis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2A5E6D-1005-B6F1-A56B-96D44BB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1395018"/>
            <a:ext cx="10353762" cy="3534344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Question 1</a:t>
            </a:r>
            <a:br>
              <a:rPr lang="en-US" sz="48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4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 significant wage gap exist between men and women ? How does it vary between industries ?</a:t>
            </a:r>
          </a:p>
        </p:txBody>
      </p:sp>
    </p:spTree>
    <p:extLst>
      <p:ext uri="{BB962C8B-B14F-4D97-AF65-F5344CB8AC3E}">
        <p14:creationId xmlns:p14="http://schemas.microsoft.com/office/powerpoint/2010/main" val="96443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2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br>
              <a:rPr lang="en-US" sz="3100" dirty="0"/>
            </a:br>
            <a:br>
              <a:rPr lang="en-US" dirty="0"/>
            </a:br>
            <a:endParaRPr dirty="0"/>
          </a:p>
        </p:txBody>
      </p:sp>
      <p:pic>
        <p:nvPicPr>
          <p:cNvPr id="128" name="Google Shape;128;p3" descr="A graph of average wage by sex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913794" y="1946788"/>
            <a:ext cx="4503779" cy="4361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6367272" y="1838632"/>
            <a:ext cx="4754880" cy="410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</a:pPr>
            <a:endParaRPr lang="en-US" sz="18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</a:pPr>
            <a:r>
              <a:rPr lang="en-US" sz="2800" dirty="0"/>
              <a:t>On average men earn around $21/hour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</a:pPr>
            <a:r>
              <a:rPr lang="en-US" sz="2800" dirty="0"/>
              <a:t>While women earn around $17/hour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</a:pPr>
            <a:r>
              <a:rPr lang="en-US" sz="2800" dirty="0"/>
              <a:t>We observed an overall wage difference of $4/hour between men and women</a:t>
            </a:r>
            <a:endParaRPr sz="2800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0EF286B-0C7B-4878-FACE-6F2375FB29C8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Wage Difference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30D9-F53D-0D80-711A-75B4BC86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Distribution of Hourly Wage</a:t>
            </a:r>
          </a:p>
        </p:txBody>
      </p:sp>
      <p:pic>
        <p:nvPicPr>
          <p:cNvPr id="5" name="Content Placeholder 4" descr="A graph with numbers and lines">
            <a:extLst>
              <a:ext uri="{FF2B5EF4-FFF2-40B4-BE49-F238E27FC236}">
                <a16:creationId xmlns:a16="http://schemas.microsoft.com/office/drawing/2014/main" id="{8A5F0144-76E1-E7CF-13D5-5EE9F98F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855"/>
          <a:stretch/>
        </p:blipFill>
        <p:spPr>
          <a:xfrm>
            <a:off x="766916" y="1847007"/>
            <a:ext cx="4963520" cy="3665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2C82E0-CC09-CA6F-E1F8-3EA738B79723}"/>
              </a:ext>
            </a:extLst>
          </p:cNvPr>
          <p:cNvSpPr txBox="1"/>
          <p:nvPr/>
        </p:nvSpPr>
        <p:spPr>
          <a:xfrm>
            <a:off x="6090676" y="1847007"/>
            <a:ext cx="54523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descriptive statistics showed a substantial disparity in hourly wage through the wide range between minimum wage of $2/hour and maximum value of $1000/hr.</a:t>
            </a:r>
          </a:p>
          <a:p>
            <a:endParaRPr lang="en-US" sz="2000" dirty="0"/>
          </a:p>
          <a:p>
            <a:r>
              <a:rPr lang="en-US" sz="2000" dirty="0"/>
              <a:t>- Maximum wage is way higher than 75</a:t>
            </a:r>
            <a:r>
              <a:rPr lang="en-US" sz="2000" baseline="30000" dirty="0"/>
              <a:t>th</a:t>
            </a:r>
            <a:r>
              <a:rPr lang="en-US" sz="2000" dirty="0"/>
              <a:t> percentile indicating the presence of extreme outliers</a:t>
            </a:r>
          </a:p>
          <a:p>
            <a:endParaRPr lang="en-US" sz="2000" dirty="0"/>
          </a:p>
          <a:p>
            <a:r>
              <a:rPr lang="en-US" sz="2000" dirty="0"/>
              <a:t>- Hence, we removed outliers to proceed with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24554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402517" y="2005782"/>
            <a:ext cx="3874515" cy="410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sto MT" panose="02040603050505030304"/>
              </a:rPr>
              <a:t>The average female wage is $15.3/hr while for male it is $19.6/hr</a:t>
            </a:r>
          </a:p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tabLst/>
              <a:defRPr/>
            </a:pPr>
            <a:endParaRPr lang="en-US" sz="2400" dirty="0">
              <a:solidFill>
                <a:prstClr val="white"/>
              </a:solidFill>
              <a:latin typeface="Calisto MT" panose="02040603050505030304"/>
            </a:endParaRPr>
          </a:p>
          <a:p>
            <a:pPr>
              <a:lnSpc>
                <a:spcPct val="90000"/>
              </a:lnSpc>
              <a:buClr>
                <a:srgbClr val="9E3611"/>
              </a:buClr>
              <a:buSzPts val="1700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It can be clearly observed that the female wage is more right skewed than the male distribution.</a:t>
            </a:r>
          </a:p>
          <a:p>
            <a:pPr>
              <a:lnSpc>
                <a:spcPct val="90000"/>
              </a:lnSpc>
              <a:buClr>
                <a:srgbClr val="9E3611"/>
              </a:buClr>
              <a:buSzPts val="1700"/>
              <a:defRPr/>
            </a:pPr>
            <a:endParaRPr lang="en-US" sz="2400" dirty="0">
              <a:solidFill>
                <a:prstClr val="white"/>
              </a:solidFill>
              <a:latin typeface="Calisto MT" panose="02040603050505030304"/>
            </a:endParaRPr>
          </a:p>
          <a:p>
            <a:pPr>
              <a:lnSpc>
                <a:spcPct val="90000"/>
              </a:lnSpc>
              <a:buClr>
                <a:srgbClr val="9E3611"/>
              </a:buClr>
              <a:buSzPts val="1700"/>
              <a:defRPr/>
            </a:pPr>
            <a:r>
              <a:rPr lang="en-US" sz="2400" dirty="0">
                <a:solidFill>
                  <a:prstClr val="white"/>
                </a:solidFill>
                <a:latin typeface="Calisto MT" panose="02040603050505030304"/>
              </a:rPr>
              <a:t>The median wage for female is $22.1/hr while for male it is $27.1/hr</a:t>
            </a:r>
          </a:p>
          <a:p>
            <a:pPr>
              <a:lnSpc>
                <a:spcPct val="90000"/>
              </a:lnSpc>
              <a:buClr>
                <a:srgbClr val="9E3611"/>
              </a:buClr>
              <a:buSzPts val="1700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tabLst/>
              <a:defRPr/>
            </a:pPr>
            <a:endParaRPr lang="en-US" dirty="0">
              <a:solidFill>
                <a:prstClr val="white"/>
              </a:solidFill>
              <a:latin typeface="Calisto MT" panose="02040603050505030304"/>
            </a:endParaRPr>
          </a:p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E6A38D-216E-13B6-FD20-D4DC1C36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Distribution of Hourly Wage</a:t>
            </a:r>
          </a:p>
        </p:txBody>
      </p:sp>
      <p:pic>
        <p:nvPicPr>
          <p:cNvPr id="11" name="Content Placeholder 10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01B0121-0A04-2EF2-F02B-7943BA878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2335" y="2005782"/>
            <a:ext cx="7030065" cy="3972232"/>
          </a:xfrm>
        </p:spPr>
      </p:pic>
    </p:spTree>
    <p:extLst>
      <p:ext uri="{BB962C8B-B14F-4D97-AF65-F5344CB8AC3E}">
        <p14:creationId xmlns:p14="http://schemas.microsoft.com/office/powerpoint/2010/main" val="188702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87E-08B9-281A-77A6-41EF719D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Gender Proportion across industries</a:t>
            </a:r>
          </a:p>
        </p:txBody>
      </p:sp>
      <p:pic>
        <p:nvPicPr>
          <p:cNvPr id="4" name="Google Shape;136;p4" descr="A graph of a graph with blue and orange bars">
            <a:extLst>
              <a:ext uri="{FF2B5EF4-FFF2-40B4-BE49-F238E27FC236}">
                <a16:creationId xmlns:a16="http://schemas.microsoft.com/office/drawing/2014/main" id="{B9B86A4D-FE52-58C0-69D1-194D670D736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992453" y="1852433"/>
            <a:ext cx="882015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0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9F1227-E14B-A64C-F8F3-D15B324D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857864"/>
            <a:ext cx="3834580" cy="55158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The Hourly wage irrespective of industry is higher for men than women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The wage gap is less in industries dominated by women such as Education, Medicine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7" descr="A graph of blue and orange lines">
            <a:extLst>
              <a:ext uri="{FF2B5EF4-FFF2-40B4-BE49-F238E27FC236}">
                <a16:creationId xmlns:a16="http://schemas.microsoft.com/office/drawing/2014/main" id="{DB74491F-F01D-DAAF-B00F-BEE22533F4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r="10626" b="-1"/>
          <a:stretch/>
        </p:blipFill>
        <p:spPr>
          <a:xfrm>
            <a:off x="4748980" y="965196"/>
            <a:ext cx="6468391" cy="47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9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128</TotalTime>
  <Words>600</Words>
  <Application>Microsoft Office PowerPoint</Application>
  <PresentationFormat>Widescreen</PresentationFormat>
  <Paragraphs>92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Calisto MT</vt:lpstr>
      <vt:lpstr>Rockwell</vt:lpstr>
      <vt:lpstr>Wingdings 2</vt:lpstr>
      <vt:lpstr>Slate</vt:lpstr>
      <vt:lpstr>PowerPoint Presentation</vt:lpstr>
      <vt:lpstr>Key Findings</vt:lpstr>
      <vt:lpstr>Dataset</vt:lpstr>
      <vt:lpstr>Question 1  Does a significant wage gap exist between men and women ? How does it vary between industries ?</vt:lpstr>
      <vt:lpstr>  </vt:lpstr>
      <vt:lpstr>Distribution of Hourly Wage</vt:lpstr>
      <vt:lpstr>Distribution of Hourly Wage</vt:lpstr>
      <vt:lpstr>Gender Proportion across industries</vt:lpstr>
      <vt:lpstr>    The Hourly wage irrespective of industry is higher for men than women    The wage gap is less in industries dominated by women such as Education, Medicine  </vt:lpstr>
      <vt:lpstr>Question 2  What are the underlying causes that contribute to this wage disparity ?  - Education - Work Experience - Racial Disparities - Working Hours</vt:lpstr>
      <vt:lpstr>Education</vt:lpstr>
      <vt:lpstr>Increase in education level, minimizes the wage gap</vt:lpstr>
      <vt:lpstr>Years of Experience</vt:lpstr>
      <vt:lpstr>Longer Experience Leads to Higher Wages</vt:lpstr>
      <vt:lpstr>Racial Differences</vt:lpstr>
      <vt:lpstr>Working Hours </vt:lpstr>
      <vt:lpstr>Working Hours</vt:lpstr>
      <vt:lpstr> Question 3  Are the differences in factors proportionate to wage difference and how has the wage gap evolved over the years ?  </vt:lpstr>
      <vt:lpstr>The wage gap has reduced from 19.6% in 1981 to 7.6% in 2011  A difference of 12.6% in working hours corresponded to a wage gap of 19.6%. However, in 2011, 7.8% corresponds to 7.6% wage difference.</vt:lpstr>
      <vt:lpstr>Call for Action/Policy Recommendations</vt:lpstr>
      <vt:lpstr>Overall Summary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Govindarajan</dc:creator>
  <cp:lastModifiedBy>Radhika Govindarajan</cp:lastModifiedBy>
  <cp:revision>3</cp:revision>
  <dcterms:created xsi:type="dcterms:W3CDTF">2023-10-28T22:40:33Z</dcterms:created>
  <dcterms:modified xsi:type="dcterms:W3CDTF">2023-10-29T16:59:19Z</dcterms:modified>
</cp:coreProperties>
</file>