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DEC1B36-0D85-44EF-9E6A-BA446A45B3A5}">
  <a:tblStyle styleId="{8DEC1B36-0D85-44EF-9E6A-BA446A45B3A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900f2085c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900f2085c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900f2085c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900f2085c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900f2085c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900f2085c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900f2085c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900f2085c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900f2085c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900f2085c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900f2085c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900f2085c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900f2085c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900f2085c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900f2085c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900f2085c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13f5cf0f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13f5cf0f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900f208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900f208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900f2085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900f2085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900f2085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900f2085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900f2085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900f2085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900f2085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900f2085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900f2085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900f2085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900f2085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900f2085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CMU-Perceptual-Computing-Lab/openpos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248952"/>
            <a:ext cx="8222100" cy="136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Abnormal Human Activity Detection in an ATM Chamber</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Year Project Evaluation 2018 - 2019</a:t>
            </a:r>
            <a:endParaRPr/>
          </a:p>
        </p:txBody>
      </p:sp>
      <p:sp>
        <p:nvSpPr>
          <p:cNvPr id="87" name="Google Shape;87;p13"/>
          <p:cNvSpPr txBox="1"/>
          <p:nvPr/>
        </p:nvSpPr>
        <p:spPr>
          <a:xfrm>
            <a:off x="4539175" y="3411100"/>
            <a:ext cx="4281000" cy="14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Roboto"/>
                <a:ea typeface="Roboto"/>
                <a:cs typeface="Roboto"/>
                <a:sym typeface="Roboto"/>
              </a:rPr>
              <a:t>Submitted by</a:t>
            </a:r>
            <a:endParaRPr sz="2000">
              <a:solidFill>
                <a:srgbClr val="FFFFFF"/>
              </a:solidFill>
              <a:latin typeface="Roboto"/>
              <a:ea typeface="Roboto"/>
              <a:cs typeface="Roboto"/>
              <a:sym typeface="Roboto"/>
            </a:endParaRPr>
          </a:p>
          <a:p>
            <a:pPr indent="0" lvl="0" marL="0" rtl="0" algn="l">
              <a:spcBef>
                <a:spcPts val="0"/>
              </a:spcBef>
              <a:spcAft>
                <a:spcPts val="0"/>
              </a:spcAft>
              <a:buNone/>
            </a:pPr>
            <a:r>
              <a:rPr lang="en" sz="2000">
                <a:solidFill>
                  <a:srgbClr val="FFFFFF"/>
                </a:solidFill>
                <a:latin typeface="Roboto"/>
                <a:ea typeface="Roboto"/>
                <a:cs typeface="Roboto"/>
                <a:sym typeface="Roboto"/>
              </a:rPr>
              <a:t>Mitali Bante {BT15CSE018}</a:t>
            </a:r>
            <a:endParaRPr sz="2000">
              <a:solidFill>
                <a:srgbClr val="FFFFFF"/>
              </a:solidFill>
              <a:latin typeface="Roboto"/>
              <a:ea typeface="Roboto"/>
              <a:cs typeface="Roboto"/>
              <a:sym typeface="Roboto"/>
            </a:endParaRPr>
          </a:p>
          <a:p>
            <a:pPr indent="0" lvl="0" marL="0" rtl="0" algn="l">
              <a:spcBef>
                <a:spcPts val="0"/>
              </a:spcBef>
              <a:spcAft>
                <a:spcPts val="0"/>
              </a:spcAft>
              <a:buNone/>
            </a:pPr>
            <a:r>
              <a:rPr lang="en" sz="2000">
                <a:solidFill>
                  <a:srgbClr val="FFFFFF"/>
                </a:solidFill>
                <a:latin typeface="Roboto"/>
                <a:ea typeface="Roboto"/>
                <a:cs typeface="Roboto"/>
                <a:sym typeface="Roboto"/>
              </a:rPr>
              <a:t>Radhika Kulkarni {BT15CSE064}</a:t>
            </a:r>
            <a:endParaRPr sz="200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1011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Data Preprocessing</a:t>
            </a:r>
            <a:endParaRPr sz="3200"/>
          </a:p>
        </p:txBody>
      </p:sp>
      <p:sp>
        <p:nvSpPr>
          <p:cNvPr id="144" name="Google Shape;144;p22"/>
          <p:cNvSpPr txBox="1"/>
          <p:nvPr>
            <p:ph idx="1" type="body"/>
          </p:nvPr>
        </p:nvSpPr>
        <p:spPr>
          <a:xfrm>
            <a:off x="311700" y="625950"/>
            <a:ext cx="8520600" cy="4323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The body coordinates are stored in pose_keypoints_2D array in the JSON file created by OpenPose</a:t>
            </a:r>
            <a:endParaRPr sz="2000"/>
          </a:p>
          <a:p>
            <a:pPr indent="-355600" lvl="0" marL="457200" rtl="0" algn="l">
              <a:spcBef>
                <a:spcPts val="0"/>
              </a:spcBef>
              <a:spcAft>
                <a:spcPts val="0"/>
              </a:spcAft>
              <a:buSzPts val="2000"/>
              <a:buChar char="●"/>
            </a:pPr>
            <a:r>
              <a:rPr lang="en" sz="2000"/>
              <a:t>(x, y, c)  is the form where c is the confidence score of detected point</a:t>
            </a:r>
            <a:endParaRPr sz="2000"/>
          </a:p>
          <a:p>
            <a:pPr indent="-355600" lvl="0" marL="457200" rtl="0" algn="l">
              <a:spcBef>
                <a:spcPts val="0"/>
              </a:spcBef>
              <a:spcAft>
                <a:spcPts val="0"/>
              </a:spcAft>
              <a:buSzPts val="2000"/>
              <a:buChar char="●"/>
            </a:pPr>
            <a:r>
              <a:rPr lang="en" sz="2000"/>
              <a:t>The relative body coordinates are found by taking mid hip as the origin.</a:t>
            </a:r>
            <a:endParaRPr sz="2000"/>
          </a:p>
          <a:p>
            <a:pPr indent="-355600" lvl="0" marL="457200" rtl="0" algn="l">
              <a:spcBef>
                <a:spcPts val="0"/>
              </a:spcBef>
              <a:spcAft>
                <a:spcPts val="0"/>
              </a:spcAft>
              <a:buSzPts val="2000"/>
              <a:buChar char="●"/>
            </a:pPr>
            <a:r>
              <a:rPr lang="en" sz="2000"/>
              <a:t>If angles are used, 4 angles per frame generated.</a:t>
            </a:r>
            <a:endParaRPr sz="2000"/>
          </a:p>
          <a:p>
            <a:pPr indent="-355600" lvl="0" marL="457200" rtl="0" algn="l">
              <a:spcBef>
                <a:spcPts val="0"/>
              </a:spcBef>
              <a:spcAft>
                <a:spcPts val="0"/>
              </a:spcAft>
              <a:buSzPts val="2000"/>
              <a:buChar char="●"/>
            </a:pPr>
            <a:r>
              <a:rPr lang="en" sz="2000"/>
              <a:t>If distances are used, 6 distances are generated.</a:t>
            </a:r>
            <a:endParaRPr sz="2000"/>
          </a:p>
          <a:p>
            <a:pPr indent="-355600" lvl="0" marL="457200" rtl="0" algn="l">
              <a:spcBef>
                <a:spcPts val="0"/>
              </a:spcBef>
              <a:spcAft>
                <a:spcPts val="0"/>
              </a:spcAft>
              <a:buSzPts val="2000"/>
              <a:buChar char="●"/>
            </a:pPr>
            <a:r>
              <a:rPr lang="en" sz="2000"/>
              <a:t>Since we are using support vector machines, the length of the feature vector has to be constant. So based on observation, threshold of 400 frames is fixed.</a:t>
            </a:r>
            <a:endParaRPr sz="2000"/>
          </a:p>
          <a:p>
            <a:pPr indent="-355600" lvl="1" marL="914400" rtl="0" algn="l">
              <a:spcBef>
                <a:spcPts val="0"/>
              </a:spcBef>
              <a:spcAft>
                <a:spcPts val="0"/>
              </a:spcAft>
              <a:buSzPts val="2000"/>
              <a:buChar char="○"/>
            </a:pPr>
            <a:r>
              <a:rPr lang="en" sz="2000"/>
              <a:t>For angles, length of feature vector = 400 * 3</a:t>
            </a:r>
            <a:endParaRPr sz="2000"/>
          </a:p>
          <a:p>
            <a:pPr indent="-355600" lvl="1" marL="914400" rtl="0" algn="l">
              <a:spcBef>
                <a:spcPts val="0"/>
              </a:spcBef>
              <a:spcAft>
                <a:spcPts val="0"/>
              </a:spcAft>
              <a:buSzPts val="2000"/>
              <a:buChar char="○"/>
            </a:pPr>
            <a:r>
              <a:rPr lang="en" sz="2000"/>
              <a:t>For distances, length of feature vector = 400 * 6</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K Means Clustering</a:t>
            </a:r>
            <a:endParaRPr sz="3200"/>
          </a:p>
        </p:txBody>
      </p:sp>
      <p:sp>
        <p:nvSpPr>
          <p:cNvPr id="150" name="Google Shape;150;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The K-Means clustering algorithm is used for reduction in the number of attributes generated for each video set. We have used k=10, and hence 10*6 columns are generated for each video irrespective of the total number of frames present in the video. </a:t>
            </a:r>
            <a:endParaRPr sz="2000"/>
          </a:p>
          <a:p>
            <a:pPr indent="0" lvl="0" marL="0" rtl="0" algn="l">
              <a:spcBef>
                <a:spcPts val="1600"/>
              </a:spcBef>
              <a:spcAft>
                <a:spcPts val="1600"/>
              </a:spcAft>
              <a:buNone/>
            </a:pPr>
            <a:r>
              <a:rPr lang="en" sz="2000"/>
              <a:t>Also the sequence of the frames in any given video are maintained as the complete frame set is divided into k </a:t>
            </a:r>
            <a:r>
              <a:rPr lang="en" sz="2000"/>
              <a:t>consecutive sub-groups replacing each sub-group with the centroid of the class having maximum frequency in this sub-group.</a:t>
            </a:r>
            <a:r>
              <a:rPr lang="en" sz="2000"/>
              <a:t>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Support Vector Machine</a:t>
            </a:r>
            <a:endParaRPr sz="3200"/>
          </a:p>
        </p:txBody>
      </p:sp>
      <p:sp>
        <p:nvSpPr>
          <p:cNvPr id="156" name="Google Shape;156;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Support Vector Machine (SVM), a supervised classification model is used for </a:t>
            </a:r>
            <a:r>
              <a:rPr lang="en" sz="2000"/>
              <a:t>classifying</a:t>
            </a:r>
            <a:r>
              <a:rPr lang="en" sz="2000"/>
              <a:t> the possible activities under proper labels. SVM has an important tuning parameter called the Kernel that helps in conversion of high dimensionality data in a form that it can be easily </a:t>
            </a:r>
            <a:r>
              <a:rPr lang="en" sz="2000"/>
              <a:t>separable</a:t>
            </a:r>
            <a:r>
              <a:rPr lang="en" sz="2000"/>
              <a:t>. The kernel used in our project are:</a:t>
            </a:r>
            <a:endParaRPr sz="2000"/>
          </a:p>
          <a:p>
            <a:pPr indent="-355600" lvl="0" marL="457200" rtl="0" algn="l">
              <a:spcBef>
                <a:spcPts val="1600"/>
              </a:spcBef>
              <a:spcAft>
                <a:spcPts val="0"/>
              </a:spcAft>
              <a:buSzPts val="2000"/>
              <a:buChar char="●"/>
            </a:pPr>
            <a:r>
              <a:rPr lang="en" sz="2000"/>
              <a:t>Linear</a:t>
            </a:r>
            <a:endParaRPr sz="2000"/>
          </a:p>
          <a:p>
            <a:pPr indent="-355600" lvl="0" marL="457200" rtl="0" algn="l">
              <a:spcBef>
                <a:spcPts val="0"/>
              </a:spcBef>
              <a:spcAft>
                <a:spcPts val="0"/>
              </a:spcAft>
              <a:buSzPts val="2000"/>
              <a:buChar char="●"/>
            </a:pPr>
            <a:r>
              <a:rPr lang="en" sz="2000"/>
              <a:t>Polynomial</a:t>
            </a:r>
            <a:endParaRPr sz="2000"/>
          </a:p>
          <a:p>
            <a:pPr indent="-355600" lvl="0" marL="457200" rtl="0" algn="l">
              <a:spcBef>
                <a:spcPts val="0"/>
              </a:spcBef>
              <a:spcAft>
                <a:spcPts val="0"/>
              </a:spcAft>
              <a:buSzPts val="2000"/>
              <a:buChar char="●"/>
            </a:pPr>
            <a:r>
              <a:rPr lang="en" sz="2000"/>
              <a:t>RBF</a:t>
            </a:r>
            <a:endParaRPr sz="2000"/>
          </a:p>
          <a:p>
            <a:pPr indent="0" lvl="0" marL="457200" rtl="0" algn="l">
              <a:spcBef>
                <a:spcPts val="1600"/>
              </a:spcBef>
              <a:spcAft>
                <a:spcPts val="1600"/>
              </a:spcAft>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Results for Binary class classification</a:t>
            </a:r>
            <a:endParaRPr sz="3200"/>
          </a:p>
        </p:txBody>
      </p:sp>
      <p:sp>
        <p:nvSpPr>
          <p:cNvPr id="162" name="Google Shape;162;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graphicFrame>
        <p:nvGraphicFramePr>
          <p:cNvPr id="163" name="Google Shape;163;p25"/>
          <p:cNvGraphicFramePr/>
          <p:nvPr/>
        </p:nvGraphicFramePr>
        <p:xfrm>
          <a:off x="898775" y="2112675"/>
          <a:ext cx="3000000" cy="3000000"/>
        </p:xfrm>
        <a:graphic>
          <a:graphicData uri="http://schemas.openxmlformats.org/drawingml/2006/table">
            <a:tbl>
              <a:tblPr>
                <a:noFill/>
                <a:tableStyleId>{8DEC1B36-0D85-44EF-9E6A-BA446A45B3A5}</a:tableStyleId>
              </a:tblPr>
              <a:tblGrid>
                <a:gridCol w="1739350"/>
                <a:gridCol w="1739400"/>
              </a:tblGrid>
              <a:tr h="381000">
                <a:tc>
                  <a:txBody>
                    <a:bodyPr>
                      <a:noAutofit/>
                    </a:bodyPr>
                    <a:lstStyle/>
                    <a:p>
                      <a:pPr indent="0" lvl="0" marL="0" rtl="0" algn="l">
                        <a:spcBef>
                          <a:spcPts val="0"/>
                        </a:spcBef>
                        <a:spcAft>
                          <a:spcPts val="0"/>
                        </a:spcAft>
                        <a:buNone/>
                      </a:pPr>
                      <a:r>
                        <a:rPr b="1" lang="en"/>
                        <a:t>Kernel</a:t>
                      </a:r>
                      <a:endParaRPr b="1"/>
                    </a:p>
                  </a:txBody>
                  <a:tcPr marT="91425" marB="91425" marR="91425" marL="91425"/>
                </a:tc>
                <a:tc>
                  <a:txBody>
                    <a:bodyPr>
                      <a:noAutofit/>
                    </a:bodyPr>
                    <a:lstStyle/>
                    <a:p>
                      <a:pPr indent="0" lvl="0" marL="0" rtl="0" algn="l">
                        <a:spcBef>
                          <a:spcPts val="0"/>
                        </a:spcBef>
                        <a:spcAft>
                          <a:spcPts val="0"/>
                        </a:spcAft>
                        <a:buNone/>
                      </a:pPr>
                      <a:r>
                        <a:rPr b="1" lang="en"/>
                        <a:t>Accuracy</a:t>
                      </a:r>
                      <a:endParaRPr b="1"/>
                    </a:p>
                  </a:txBody>
                  <a:tcPr marT="91425" marB="91425" marR="91425" marL="91425"/>
                </a:tc>
              </a:tr>
              <a:tr h="381000">
                <a:tc>
                  <a:txBody>
                    <a:bodyPr>
                      <a:noAutofit/>
                    </a:bodyPr>
                    <a:lstStyle/>
                    <a:p>
                      <a:pPr indent="0" lvl="0" marL="0" rtl="0" algn="l">
                        <a:spcBef>
                          <a:spcPts val="0"/>
                        </a:spcBef>
                        <a:spcAft>
                          <a:spcPts val="0"/>
                        </a:spcAft>
                        <a:buNone/>
                      </a:pPr>
                      <a:r>
                        <a:rPr lang="en"/>
                        <a:t>Linear</a:t>
                      </a:r>
                      <a:endParaRPr/>
                    </a:p>
                  </a:txBody>
                  <a:tcPr marT="91425" marB="91425" marR="91425" marL="91425"/>
                </a:tc>
                <a:tc>
                  <a:txBody>
                    <a:bodyPr>
                      <a:noAutofit/>
                    </a:bodyPr>
                    <a:lstStyle/>
                    <a:p>
                      <a:pPr indent="0" lvl="0" marL="0" rtl="0" algn="l">
                        <a:spcBef>
                          <a:spcPts val="0"/>
                        </a:spcBef>
                        <a:spcAft>
                          <a:spcPts val="0"/>
                        </a:spcAft>
                        <a:buNone/>
                      </a:pPr>
                      <a:r>
                        <a:rPr lang="en"/>
                        <a:t>100%</a:t>
                      </a:r>
                      <a:endParaRPr/>
                    </a:p>
                  </a:txBody>
                  <a:tcPr marT="91425" marB="91425" marR="91425" marL="91425"/>
                </a:tc>
              </a:tr>
              <a:tr h="381000">
                <a:tc>
                  <a:txBody>
                    <a:bodyPr>
                      <a:noAutofit/>
                    </a:bodyPr>
                    <a:lstStyle/>
                    <a:p>
                      <a:pPr indent="0" lvl="0" marL="0" rtl="0" algn="l">
                        <a:spcBef>
                          <a:spcPts val="0"/>
                        </a:spcBef>
                        <a:spcAft>
                          <a:spcPts val="0"/>
                        </a:spcAft>
                        <a:buNone/>
                      </a:pPr>
                      <a:r>
                        <a:rPr lang="en"/>
                        <a:t>Polynomial</a:t>
                      </a:r>
                      <a:endParaRPr/>
                    </a:p>
                  </a:txBody>
                  <a:tcPr marT="91425" marB="91425" marR="91425" marL="91425"/>
                </a:tc>
                <a:tc>
                  <a:txBody>
                    <a:bodyPr>
                      <a:noAutofit/>
                    </a:bodyPr>
                    <a:lstStyle/>
                    <a:p>
                      <a:pPr indent="0" lvl="0" marL="0" rtl="0" algn="l">
                        <a:spcBef>
                          <a:spcPts val="0"/>
                        </a:spcBef>
                        <a:spcAft>
                          <a:spcPts val="0"/>
                        </a:spcAft>
                        <a:buNone/>
                      </a:pPr>
                      <a:r>
                        <a:rPr lang="en"/>
                        <a:t>85.71%</a:t>
                      </a:r>
                      <a:endParaRPr/>
                    </a:p>
                  </a:txBody>
                  <a:tcPr marT="91425" marB="91425" marR="91425" marL="91425"/>
                </a:tc>
              </a:tr>
              <a:tr h="381000">
                <a:tc>
                  <a:txBody>
                    <a:bodyPr>
                      <a:noAutofit/>
                    </a:bodyPr>
                    <a:lstStyle/>
                    <a:p>
                      <a:pPr indent="0" lvl="0" marL="0" rtl="0" algn="l">
                        <a:spcBef>
                          <a:spcPts val="0"/>
                        </a:spcBef>
                        <a:spcAft>
                          <a:spcPts val="0"/>
                        </a:spcAft>
                        <a:buNone/>
                      </a:pPr>
                      <a:r>
                        <a:rPr lang="en"/>
                        <a:t>RBF</a:t>
                      </a:r>
                      <a:endParaRPr/>
                    </a:p>
                  </a:txBody>
                  <a:tcPr marT="91425" marB="91425" marR="91425" marL="91425"/>
                </a:tc>
                <a:tc>
                  <a:txBody>
                    <a:bodyPr>
                      <a:noAutofit/>
                    </a:bodyPr>
                    <a:lstStyle/>
                    <a:p>
                      <a:pPr indent="0" lvl="0" marL="0" rtl="0" algn="l">
                        <a:spcBef>
                          <a:spcPts val="0"/>
                        </a:spcBef>
                        <a:spcAft>
                          <a:spcPts val="0"/>
                        </a:spcAft>
                        <a:buNone/>
                      </a:pPr>
                      <a:r>
                        <a:rPr lang="en"/>
                        <a:t>85.71%</a:t>
                      </a:r>
                      <a:endParaRPr/>
                    </a:p>
                  </a:txBody>
                  <a:tcPr marT="91425" marB="91425" marR="91425" marL="91425"/>
                </a:tc>
              </a:tr>
            </a:tbl>
          </a:graphicData>
        </a:graphic>
      </p:graphicFrame>
      <p:graphicFrame>
        <p:nvGraphicFramePr>
          <p:cNvPr id="164" name="Google Shape;164;p25"/>
          <p:cNvGraphicFramePr/>
          <p:nvPr/>
        </p:nvGraphicFramePr>
        <p:xfrm>
          <a:off x="5053175" y="2112675"/>
          <a:ext cx="3000000" cy="3000000"/>
        </p:xfrm>
        <a:graphic>
          <a:graphicData uri="http://schemas.openxmlformats.org/drawingml/2006/table">
            <a:tbl>
              <a:tblPr>
                <a:noFill/>
                <a:tableStyleId>{8DEC1B36-0D85-44EF-9E6A-BA446A45B3A5}</a:tableStyleId>
              </a:tblPr>
              <a:tblGrid>
                <a:gridCol w="1739350"/>
                <a:gridCol w="1739400"/>
              </a:tblGrid>
              <a:tr h="381000">
                <a:tc>
                  <a:txBody>
                    <a:bodyPr>
                      <a:noAutofit/>
                    </a:bodyPr>
                    <a:lstStyle/>
                    <a:p>
                      <a:pPr indent="0" lvl="0" marL="0" rtl="0" algn="l">
                        <a:spcBef>
                          <a:spcPts val="0"/>
                        </a:spcBef>
                        <a:spcAft>
                          <a:spcPts val="0"/>
                        </a:spcAft>
                        <a:buNone/>
                      </a:pPr>
                      <a:r>
                        <a:rPr b="1" lang="en"/>
                        <a:t>Kernel</a:t>
                      </a:r>
                      <a:endParaRPr b="1"/>
                    </a:p>
                  </a:txBody>
                  <a:tcPr marT="91425" marB="91425" marR="91425" marL="91425"/>
                </a:tc>
                <a:tc>
                  <a:txBody>
                    <a:bodyPr>
                      <a:noAutofit/>
                    </a:bodyPr>
                    <a:lstStyle/>
                    <a:p>
                      <a:pPr indent="0" lvl="0" marL="0" rtl="0" algn="l">
                        <a:spcBef>
                          <a:spcPts val="0"/>
                        </a:spcBef>
                        <a:spcAft>
                          <a:spcPts val="0"/>
                        </a:spcAft>
                        <a:buNone/>
                      </a:pPr>
                      <a:r>
                        <a:rPr b="1" lang="en"/>
                        <a:t>Accuracy</a:t>
                      </a:r>
                      <a:endParaRPr b="1"/>
                    </a:p>
                  </a:txBody>
                  <a:tcPr marT="91425" marB="91425" marR="91425" marL="91425"/>
                </a:tc>
              </a:tr>
              <a:tr h="381000">
                <a:tc>
                  <a:txBody>
                    <a:bodyPr>
                      <a:noAutofit/>
                    </a:bodyPr>
                    <a:lstStyle/>
                    <a:p>
                      <a:pPr indent="0" lvl="0" marL="0" rtl="0" algn="l">
                        <a:spcBef>
                          <a:spcPts val="0"/>
                        </a:spcBef>
                        <a:spcAft>
                          <a:spcPts val="0"/>
                        </a:spcAft>
                        <a:buNone/>
                      </a:pPr>
                      <a:r>
                        <a:rPr lang="en"/>
                        <a:t>Linear</a:t>
                      </a:r>
                      <a:endParaRPr/>
                    </a:p>
                  </a:txBody>
                  <a:tcPr marT="91425" marB="91425" marR="91425" marL="91425"/>
                </a:tc>
                <a:tc>
                  <a:txBody>
                    <a:bodyPr>
                      <a:noAutofit/>
                    </a:bodyPr>
                    <a:lstStyle/>
                    <a:p>
                      <a:pPr indent="0" lvl="0" marL="0" rtl="0" algn="l">
                        <a:spcBef>
                          <a:spcPts val="0"/>
                        </a:spcBef>
                        <a:spcAft>
                          <a:spcPts val="0"/>
                        </a:spcAft>
                        <a:buNone/>
                      </a:pPr>
                      <a:r>
                        <a:rPr lang="en"/>
                        <a:t>100%</a:t>
                      </a:r>
                      <a:endParaRPr/>
                    </a:p>
                  </a:txBody>
                  <a:tcPr marT="91425" marB="91425" marR="91425" marL="91425"/>
                </a:tc>
              </a:tr>
              <a:tr h="381000">
                <a:tc>
                  <a:txBody>
                    <a:bodyPr>
                      <a:noAutofit/>
                    </a:bodyPr>
                    <a:lstStyle/>
                    <a:p>
                      <a:pPr indent="0" lvl="0" marL="0" rtl="0" algn="l">
                        <a:spcBef>
                          <a:spcPts val="0"/>
                        </a:spcBef>
                        <a:spcAft>
                          <a:spcPts val="0"/>
                        </a:spcAft>
                        <a:buNone/>
                      </a:pPr>
                      <a:r>
                        <a:rPr lang="en"/>
                        <a:t>Polynomial</a:t>
                      </a:r>
                      <a:endParaRPr/>
                    </a:p>
                  </a:txBody>
                  <a:tcPr marT="91425" marB="91425" marR="91425" marL="91425"/>
                </a:tc>
                <a:tc>
                  <a:txBody>
                    <a:bodyPr>
                      <a:noAutofit/>
                    </a:bodyPr>
                    <a:lstStyle/>
                    <a:p>
                      <a:pPr indent="0" lvl="0" marL="0" rtl="0" algn="l">
                        <a:spcBef>
                          <a:spcPts val="0"/>
                        </a:spcBef>
                        <a:spcAft>
                          <a:spcPts val="0"/>
                        </a:spcAft>
                        <a:buNone/>
                      </a:pPr>
                      <a:r>
                        <a:rPr lang="en"/>
                        <a:t>77.77%</a:t>
                      </a:r>
                      <a:endParaRPr/>
                    </a:p>
                  </a:txBody>
                  <a:tcPr marT="91425" marB="91425" marR="91425" marL="91425"/>
                </a:tc>
              </a:tr>
              <a:tr h="381000">
                <a:tc>
                  <a:txBody>
                    <a:bodyPr>
                      <a:noAutofit/>
                    </a:bodyPr>
                    <a:lstStyle/>
                    <a:p>
                      <a:pPr indent="0" lvl="0" marL="0" rtl="0" algn="l">
                        <a:spcBef>
                          <a:spcPts val="0"/>
                        </a:spcBef>
                        <a:spcAft>
                          <a:spcPts val="0"/>
                        </a:spcAft>
                        <a:buNone/>
                      </a:pPr>
                      <a:r>
                        <a:rPr lang="en"/>
                        <a:t>RBF</a:t>
                      </a:r>
                      <a:endParaRPr/>
                    </a:p>
                  </a:txBody>
                  <a:tcPr marT="91425" marB="91425" marR="91425" marL="91425"/>
                </a:tc>
                <a:tc>
                  <a:txBody>
                    <a:bodyPr>
                      <a:noAutofit/>
                    </a:bodyPr>
                    <a:lstStyle/>
                    <a:p>
                      <a:pPr indent="0" lvl="0" marL="0" rtl="0" algn="l">
                        <a:spcBef>
                          <a:spcPts val="0"/>
                        </a:spcBef>
                        <a:spcAft>
                          <a:spcPts val="0"/>
                        </a:spcAft>
                        <a:buNone/>
                      </a:pPr>
                      <a:r>
                        <a:rPr lang="en"/>
                        <a:t>88.88%</a:t>
                      </a:r>
                      <a:endParaRPr/>
                    </a:p>
                  </a:txBody>
                  <a:tcPr marT="91425" marB="91425" marR="91425" marL="91425"/>
                </a:tc>
              </a:tr>
            </a:tbl>
          </a:graphicData>
        </a:graphic>
      </p:graphicFrame>
      <p:sp>
        <p:nvSpPr>
          <p:cNvPr id="165" name="Google Shape;165;p25"/>
          <p:cNvSpPr txBox="1"/>
          <p:nvPr/>
        </p:nvSpPr>
        <p:spPr>
          <a:xfrm>
            <a:off x="979350" y="1565200"/>
            <a:ext cx="1960800" cy="3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Joint Angles</a:t>
            </a:r>
            <a:endParaRPr sz="1800">
              <a:latin typeface="Roboto"/>
              <a:ea typeface="Roboto"/>
              <a:cs typeface="Roboto"/>
              <a:sym typeface="Roboto"/>
            </a:endParaRPr>
          </a:p>
        </p:txBody>
      </p:sp>
      <p:sp>
        <p:nvSpPr>
          <p:cNvPr id="166" name="Google Shape;166;p25"/>
          <p:cNvSpPr txBox="1"/>
          <p:nvPr/>
        </p:nvSpPr>
        <p:spPr>
          <a:xfrm>
            <a:off x="5053175" y="1565200"/>
            <a:ext cx="1960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Distance Vectors</a:t>
            </a:r>
            <a:endParaRPr sz="18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Results for One class classification</a:t>
            </a:r>
            <a:endParaRPr sz="3200"/>
          </a:p>
        </p:txBody>
      </p:sp>
      <p:sp>
        <p:nvSpPr>
          <p:cNvPr id="172" name="Google Shape;172;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graphicFrame>
        <p:nvGraphicFramePr>
          <p:cNvPr id="173" name="Google Shape;173;p26"/>
          <p:cNvGraphicFramePr/>
          <p:nvPr/>
        </p:nvGraphicFramePr>
        <p:xfrm>
          <a:off x="898775" y="2112675"/>
          <a:ext cx="3000000" cy="3000000"/>
        </p:xfrm>
        <a:graphic>
          <a:graphicData uri="http://schemas.openxmlformats.org/drawingml/2006/table">
            <a:tbl>
              <a:tblPr>
                <a:noFill/>
                <a:tableStyleId>{8DEC1B36-0D85-44EF-9E6A-BA446A45B3A5}</a:tableStyleId>
              </a:tblPr>
              <a:tblGrid>
                <a:gridCol w="1739350"/>
                <a:gridCol w="1739400"/>
              </a:tblGrid>
              <a:tr h="381000">
                <a:tc>
                  <a:txBody>
                    <a:bodyPr>
                      <a:noAutofit/>
                    </a:bodyPr>
                    <a:lstStyle/>
                    <a:p>
                      <a:pPr indent="0" lvl="0" marL="0" rtl="0" algn="l">
                        <a:spcBef>
                          <a:spcPts val="0"/>
                        </a:spcBef>
                        <a:spcAft>
                          <a:spcPts val="0"/>
                        </a:spcAft>
                        <a:buNone/>
                      </a:pPr>
                      <a:r>
                        <a:rPr b="1" lang="en"/>
                        <a:t>Kernel</a:t>
                      </a:r>
                      <a:endParaRPr b="1"/>
                    </a:p>
                  </a:txBody>
                  <a:tcPr marT="91425" marB="91425" marR="91425" marL="91425"/>
                </a:tc>
                <a:tc>
                  <a:txBody>
                    <a:bodyPr>
                      <a:noAutofit/>
                    </a:bodyPr>
                    <a:lstStyle/>
                    <a:p>
                      <a:pPr indent="0" lvl="0" marL="0" rtl="0" algn="l">
                        <a:spcBef>
                          <a:spcPts val="0"/>
                        </a:spcBef>
                        <a:spcAft>
                          <a:spcPts val="0"/>
                        </a:spcAft>
                        <a:buNone/>
                      </a:pPr>
                      <a:r>
                        <a:rPr b="1" lang="en"/>
                        <a:t>Accuracy</a:t>
                      </a:r>
                      <a:endParaRPr b="1"/>
                    </a:p>
                  </a:txBody>
                  <a:tcPr marT="91425" marB="91425" marR="91425" marL="91425"/>
                </a:tc>
              </a:tr>
              <a:tr h="381000">
                <a:tc>
                  <a:txBody>
                    <a:bodyPr>
                      <a:noAutofit/>
                    </a:bodyPr>
                    <a:lstStyle/>
                    <a:p>
                      <a:pPr indent="0" lvl="0" marL="0" rtl="0" algn="l">
                        <a:spcBef>
                          <a:spcPts val="0"/>
                        </a:spcBef>
                        <a:spcAft>
                          <a:spcPts val="0"/>
                        </a:spcAft>
                        <a:buNone/>
                      </a:pPr>
                      <a:r>
                        <a:rPr lang="en"/>
                        <a:t>Linear</a:t>
                      </a:r>
                      <a:endParaRPr/>
                    </a:p>
                  </a:txBody>
                  <a:tcPr marT="91425" marB="91425" marR="91425" marL="91425"/>
                </a:tc>
                <a:tc>
                  <a:txBody>
                    <a:bodyPr>
                      <a:noAutofit/>
                    </a:bodyPr>
                    <a:lstStyle/>
                    <a:p>
                      <a:pPr indent="0" lvl="0" marL="0" rtl="0" algn="l">
                        <a:spcBef>
                          <a:spcPts val="0"/>
                        </a:spcBef>
                        <a:spcAft>
                          <a:spcPts val="0"/>
                        </a:spcAft>
                        <a:buNone/>
                      </a:pPr>
                      <a:r>
                        <a:rPr lang="en"/>
                        <a:t>60%</a:t>
                      </a:r>
                      <a:endParaRPr/>
                    </a:p>
                  </a:txBody>
                  <a:tcPr marT="91425" marB="91425" marR="91425" marL="91425"/>
                </a:tc>
              </a:tr>
              <a:tr h="381000">
                <a:tc>
                  <a:txBody>
                    <a:bodyPr>
                      <a:noAutofit/>
                    </a:bodyPr>
                    <a:lstStyle/>
                    <a:p>
                      <a:pPr indent="0" lvl="0" marL="0" rtl="0" algn="l">
                        <a:spcBef>
                          <a:spcPts val="0"/>
                        </a:spcBef>
                        <a:spcAft>
                          <a:spcPts val="0"/>
                        </a:spcAft>
                        <a:buNone/>
                      </a:pPr>
                      <a:r>
                        <a:rPr lang="en"/>
                        <a:t>Polynomial</a:t>
                      </a:r>
                      <a:endParaRPr/>
                    </a:p>
                  </a:txBody>
                  <a:tcPr marT="91425" marB="91425" marR="91425" marL="91425"/>
                </a:tc>
                <a:tc>
                  <a:txBody>
                    <a:bodyPr>
                      <a:noAutofit/>
                    </a:bodyPr>
                    <a:lstStyle/>
                    <a:p>
                      <a:pPr indent="0" lvl="0" marL="0" rtl="0" algn="l">
                        <a:spcBef>
                          <a:spcPts val="0"/>
                        </a:spcBef>
                        <a:spcAft>
                          <a:spcPts val="0"/>
                        </a:spcAft>
                        <a:buNone/>
                      </a:pPr>
                      <a:r>
                        <a:rPr lang="en"/>
                        <a:t>55%</a:t>
                      </a:r>
                      <a:endParaRPr/>
                    </a:p>
                  </a:txBody>
                  <a:tcPr marT="91425" marB="91425" marR="91425" marL="91425"/>
                </a:tc>
              </a:tr>
              <a:tr h="381000">
                <a:tc>
                  <a:txBody>
                    <a:bodyPr>
                      <a:noAutofit/>
                    </a:bodyPr>
                    <a:lstStyle/>
                    <a:p>
                      <a:pPr indent="0" lvl="0" marL="0" rtl="0" algn="l">
                        <a:spcBef>
                          <a:spcPts val="0"/>
                        </a:spcBef>
                        <a:spcAft>
                          <a:spcPts val="0"/>
                        </a:spcAft>
                        <a:buNone/>
                      </a:pPr>
                      <a:r>
                        <a:rPr lang="en"/>
                        <a:t>RBF</a:t>
                      </a:r>
                      <a:endParaRPr/>
                    </a:p>
                  </a:txBody>
                  <a:tcPr marT="91425" marB="91425" marR="91425" marL="91425"/>
                </a:tc>
                <a:tc>
                  <a:txBody>
                    <a:bodyPr>
                      <a:noAutofit/>
                    </a:bodyPr>
                    <a:lstStyle/>
                    <a:p>
                      <a:pPr indent="0" lvl="0" marL="0" rtl="0" algn="l">
                        <a:spcBef>
                          <a:spcPts val="0"/>
                        </a:spcBef>
                        <a:spcAft>
                          <a:spcPts val="0"/>
                        </a:spcAft>
                        <a:buNone/>
                      </a:pPr>
                      <a:r>
                        <a:rPr lang="en"/>
                        <a:t>60%</a:t>
                      </a:r>
                      <a:endParaRPr/>
                    </a:p>
                  </a:txBody>
                  <a:tcPr marT="91425" marB="91425" marR="91425" marL="91425"/>
                </a:tc>
              </a:tr>
            </a:tbl>
          </a:graphicData>
        </a:graphic>
      </p:graphicFrame>
      <p:graphicFrame>
        <p:nvGraphicFramePr>
          <p:cNvPr id="174" name="Google Shape;174;p26"/>
          <p:cNvGraphicFramePr/>
          <p:nvPr/>
        </p:nvGraphicFramePr>
        <p:xfrm>
          <a:off x="5053175" y="2112675"/>
          <a:ext cx="3000000" cy="3000000"/>
        </p:xfrm>
        <a:graphic>
          <a:graphicData uri="http://schemas.openxmlformats.org/drawingml/2006/table">
            <a:tbl>
              <a:tblPr>
                <a:noFill/>
                <a:tableStyleId>{8DEC1B36-0D85-44EF-9E6A-BA446A45B3A5}</a:tableStyleId>
              </a:tblPr>
              <a:tblGrid>
                <a:gridCol w="1739350"/>
                <a:gridCol w="1739400"/>
              </a:tblGrid>
              <a:tr h="381000">
                <a:tc>
                  <a:txBody>
                    <a:bodyPr>
                      <a:noAutofit/>
                    </a:bodyPr>
                    <a:lstStyle/>
                    <a:p>
                      <a:pPr indent="0" lvl="0" marL="0" rtl="0" algn="l">
                        <a:spcBef>
                          <a:spcPts val="0"/>
                        </a:spcBef>
                        <a:spcAft>
                          <a:spcPts val="0"/>
                        </a:spcAft>
                        <a:buNone/>
                      </a:pPr>
                      <a:r>
                        <a:rPr b="1" lang="en"/>
                        <a:t>Kernel</a:t>
                      </a:r>
                      <a:endParaRPr b="1"/>
                    </a:p>
                  </a:txBody>
                  <a:tcPr marT="91425" marB="91425" marR="91425" marL="91425"/>
                </a:tc>
                <a:tc>
                  <a:txBody>
                    <a:bodyPr>
                      <a:noAutofit/>
                    </a:bodyPr>
                    <a:lstStyle/>
                    <a:p>
                      <a:pPr indent="0" lvl="0" marL="0" rtl="0" algn="l">
                        <a:spcBef>
                          <a:spcPts val="0"/>
                        </a:spcBef>
                        <a:spcAft>
                          <a:spcPts val="0"/>
                        </a:spcAft>
                        <a:buNone/>
                      </a:pPr>
                      <a:r>
                        <a:rPr b="1" lang="en"/>
                        <a:t>Accuracy</a:t>
                      </a:r>
                      <a:endParaRPr b="1"/>
                    </a:p>
                  </a:txBody>
                  <a:tcPr marT="91425" marB="91425" marR="91425" marL="91425"/>
                </a:tc>
              </a:tr>
              <a:tr h="381000">
                <a:tc>
                  <a:txBody>
                    <a:bodyPr>
                      <a:noAutofit/>
                    </a:bodyPr>
                    <a:lstStyle/>
                    <a:p>
                      <a:pPr indent="0" lvl="0" marL="0" rtl="0" algn="l">
                        <a:spcBef>
                          <a:spcPts val="0"/>
                        </a:spcBef>
                        <a:spcAft>
                          <a:spcPts val="0"/>
                        </a:spcAft>
                        <a:buNone/>
                      </a:pPr>
                      <a:r>
                        <a:rPr lang="en"/>
                        <a:t>Linear</a:t>
                      </a:r>
                      <a:endParaRPr/>
                    </a:p>
                  </a:txBody>
                  <a:tcPr marT="91425" marB="91425" marR="91425" marL="91425"/>
                </a:tc>
                <a:tc>
                  <a:txBody>
                    <a:bodyPr>
                      <a:noAutofit/>
                    </a:bodyPr>
                    <a:lstStyle/>
                    <a:p>
                      <a:pPr indent="0" lvl="0" marL="0" rtl="0" algn="l">
                        <a:spcBef>
                          <a:spcPts val="0"/>
                        </a:spcBef>
                        <a:spcAft>
                          <a:spcPts val="0"/>
                        </a:spcAft>
                        <a:buNone/>
                      </a:pPr>
                      <a:r>
                        <a:rPr lang="en"/>
                        <a:t>78.94%</a:t>
                      </a:r>
                      <a:endParaRPr/>
                    </a:p>
                  </a:txBody>
                  <a:tcPr marT="91425" marB="91425" marR="91425" marL="91425"/>
                </a:tc>
              </a:tr>
              <a:tr h="381000">
                <a:tc>
                  <a:txBody>
                    <a:bodyPr>
                      <a:noAutofit/>
                    </a:bodyPr>
                    <a:lstStyle/>
                    <a:p>
                      <a:pPr indent="0" lvl="0" marL="0" rtl="0" algn="l">
                        <a:spcBef>
                          <a:spcPts val="0"/>
                        </a:spcBef>
                        <a:spcAft>
                          <a:spcPts val="0"/>
                        </a:spcAft>
                        <a:buNone/>
                      </a:pPr>
                      <a:r>
                        <a:rPr lang="en"/>
                        <a:t>Polynomial</a:t>
                      </a:r>
                      <a:endParaRPr/>
                    </a:p>
                  </a:txBody>
                  <a:tcPr marT="91425" marB="91425" marR="91425" marL="91425"/>
                </a:tc>
                <a:tc>
                  <a:txBody>
                    <a:bodyPr>
                      <a:noAutofit/>
                    </a:bodyPr>
                    <a:lstStyle/>
                    <a:p>
                      <a:pPr indent="0" lvl="0" marL="0" rtl="0" algn="l">
                        <a:spcBef>
                          <a:spcPts val="0"/>
                        </a:spcBef>
                        <a:spcAft>
                          <a:spcPts val="0"/>
                        </a:spcAft>
                        <a:buNone/>
                      </a:pPr>
                      <a:r>
                        <a:rPr lang="en"/>
                        <a:t>78.94%</a:t>
                      </a:r>
                      <a:endParaRPr/>
                    </a:p>
                  </a:txBody>
                  <a:tcPr marT="91425" marB="91425" marR="91425" marL="91425"/>
                </a:tc>
              </a:tr>
              <a:tr h="381000">
                <a:tc>
                  <a:txBody>
                    <a:bodyPr>
                      <a:noAutofit/>
                    </a:bodyPr>
                    <a:lstStyle/>
                    <a:p>
                      <a:pPr indent="0" lvl="0" marL="0" rtl="0" algn="l">
                        <a:spcBef>
                          <a:spcPts val="0"/>
                        </a:spcBef>
                        <a:spcAft>
                          <a:spcPts val="0"/>
                        </a:spcAft>
                        <a:buNone/>
                      </a:pPr>
                      <a:r>
                        <a:rPr lang="en"/>
                        <a:t>RBF</a:t>
                      </a:r>
                      <a:endParaRPr/>
                    </a:p>
                  </a:txBody>
                  <a:tcPr marT="91425" marB="91425" marR="91425" marL="91425"/>
                </a:tc>
                <a:tc>
                  <a:txBody>
                    <a:bodyPr>
                      <a:noAutofit/>
                    </a:bodyPr>
                    <a:lstStyle/>
                    <a:p>
                      <a:pPr indent="0" lvl="0" marL="0" rtl="0" algn="l">
                        <a:spcBef>
                          <a:spcPts val="0"/>
                        </a:spcBef>
                        <a:spcAft>
                          <a:spcPts val="0"/>
                        </a:spcAft>
                        <a:buNone/>
                      </a:pPr>
                      <a:r>
                        <a:rPr lang="en"/>
                        <a:t>78.94%</a:t>
                      </a:r>
                      <a:endParaRPr/>
                    </a:p>
                  </a:txBody>
                  <a:tcPr marT="91425" marB="91425" marR="91425" marL="91425"/>
                </a:tc>
              </a:tr>
            </a:tbl>
          </a:graphicData>
        </a:graphic>
      </p:graphicFrame>
      <p:sp>
        <p:nvSpPr>
          <p:cNvPr id="175" name="Google Shape;175;p26"/>
          <p:cNvSpPr txBox="1"/>
          <p:nvPr/>
        </p:nvSpPr>
        <p:spPr>
          <a:xfrm>
            <a:off x="898775" y="1417475"/>
            <a:ext cx="1960800" cy="2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Joint Angles</a:t>
            </a:r>
            <a:endParaRPr sz="1800">
              <a:latin typeface="Roboto"/>
              <a:ea typeface="Roboto"/>
              <a:cs typeface="Roboto"/>
              <a:sym typeface="Roboto"/>
            </a:endParaRPr>
          </a:p>
        </p:txBody>
      </p:sp>
      <p:sp>
        <p:nvSpPr>
          <p:cNvPr id="176" name="Google Shape;176;p26"/>
          <p:cNvSpPr txBox="1"/>
          <p:nvPr/>
        </p:nvSpPr>
        <p:spPr>
          <a:xfrm>
            <a:off x="5053175" y="1417475"/>
            <a:ext cx="1960800" cy="4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Distance Vectors</a:t>
            </a:r>
            <a:endParaRPr sz="18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Results for K-Means</a:t>
            </a:r>
            <a:endParaRPr sz="3200"/>
          </a:p>
        </p:txBody>
      </p:sp>
      <p:sp>
        <p:nvSpPr>
          <p:cNvPr id="182" name="Google Shape;182;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graphicFrame>
        <p:nvGraphicFramePr>
          <p:cNvPr id="183" name="Google Shape;183;p27"/>
          <p:cNvGraphicFramePr/>
          <p:nvPr/>
        </p:nvGraphicFramePr>
        <p:xfrm>
          <a:off x="898775" y="2381275"/>
          <a:ext cx="3000000" cy="3000000"/>
        </p:xfrm>
        <a:graphic>
          <a:graphicData uri="http://schemas.openxmlformats.org/drawingml/2006/table">
            <a:tbl>
              <a:tblPr>
                <a:noFill/>
                <a:tableStyleId>{8DEC1B36-0D85-44EF-9E6A-BA446A45B3A5}</a:tableStyleId>
              </a:tblPr>
              <a:tblGrid>
                <a:gridCol w="1739350"/>
                <a:gridCol w="1739400"/>
              </a:tblGrid>
              <a:tr h="381000">
                <a:tc>
                  <a:txBody>
                    <a:bodyPr>
                      <a:noAutofit/>
                    </a:bodyPr>
                    <a:lstStyle/>
                    <a:p>
                      <a:pPr indent="0" lvl="0" marL="0" rtl="0" algn="l">
                        <a:spcBef>
                          <a:spcPts val="0"/>
                        </a:spcBef>
                        <a:spcAft>
                          <a:spcPts val="0"/>
                        </a:spcAft>
                        <a:buNone/>
                      </a:pPr>
                      <a:r>
                        <a:rPr b="1" lang="en"/>
                        <a:t>Kernel</a:t>
                      </a:r>
                      <a:endParaRPr b="1"/>
                    </a:p>
                  </a:txBody>
                  <a:tcPr marT="91425" marB="91425" marR="91425" marL="91425"/>
                </a:tc>
                <a:tc>
                  <a:txBody>
                    <a:bodyPr>
                      <a:noAutofit/>
                    </a:bodyPr>
                    <a:lstStyle/>
                    <a:p>
                      <a:pPr indent="0" lvl="0" marL="0" rtl="0" algn="l">
                        <a:spcBef>
                          <a:spcPts val="0"/>
                        </a:spcBef>
                        <a:spcAft>
                          <a:spcPts val="0"/>
                        </a:spcAft>
                        <a:buNone/>
                      </a:pPr>
                      <a:r>
                        <a:rPr b="1" lang="en"/>
                        <a:t>Accuracy</a:t>
                      </a:r>
                      <a:endParaRPr b="1"/>
                    </a:p>
                  </a:txBody>
                  <a:tcPr marT="91425" marB="91425" marR="91425" marL="91425"/>
                </a:tc>
              </a:tr>
              <a:tr h="381000">
                <a:tc>
                  <a:txBody>
                    <a:bodyPr>
                      <a:noAutofit/>
                    </a:bodyPr>
                    <a:lstStyle/>
                    <a:p>
                      <a:pPr indent="0" lvl="0" marL="0" rtl="0" algn="l">
                        <a:spcBef>
                          <a:spcPts val="0"/>
                        </a:spcBef>
                        <a:spcAft>
                          <a:spcPts val="0"/>
                        </a:spcAft>
                        <a:buNone/>
                      </a:pPr>
                      <a:r>
                        <a:rPr lang="en"/>
                        <a:t>Linear</a:t>
                      </a:r>
                      <a:endParaRPr/>
                    </a:p>
                  </a:txBody>
                  <a:tcPr marT="91425" marB="91425" marR="91425" marL="91425"/>
                </a:tc>
                <a:tc>
                  <a:txBody>
                    <a:bodyPr>
                      <a:noAutofit/>
                    </a:bodyPr>
                    <a:lstStyle/>
                    <a:p>
                      <a:pPr indent="0" lvl="0" marL="0" rtl="0" algn="l">
                        <a:spcBef>
                          <a:spcPts val="0"/>
                        </a:spcBef>
                        <a:spcAft>
                          <a:spcPts val="0"/>
                        </a:spcAft>
                        <a:buNone/>
                      </a:pPr>
                      <a:r>
                        <a:rPr lang="en"/>
                        <a:t>52.63%</a:t>
                      </a:r>
                      <a:endParaRPr/>
                    </a:p>
                  </a:txBody>
                  <a:tcPr marT="91425" marB="91425" marR="91425" marL="91425"/>
                </a:tc>
              </a:tr>
              <a:tr h="381000">
                <a:tc>
                  <a:txBody>
                    <a:bodyPr>
                      <a:noAutofit/>
                    </a:bodyPr>
                    <a:lstStyle/>
                    <a:p>
                      <a:pPr indent="0" lvl="0" marL="0" rtl="0" algn="l">
                        <a:spcBef>
                          <a:spcPts val="0"/>
                        </a:spcBef>
                        <a:spcAft>
                          <a:spcPts val="0"/>
                        </a:spcAft>
                        <a:buNone/>
                      </a:pPr>
                      <a:r>
                        <a:rPr lang="en"/>
                        <a:t>Polynomial</a:t>
                      </a:r>
                      <a:endParaRPr/>
                    </a:p>
                  </a:txBody>
                  <a:tcPr marT="91425" marB="91425" marR="91425" marL="91425"/>
                </a:tc>
                <a:tc>
                  <a:txBody>
                    <a:bodyPr>
                      <a:noAutofit/>
                    </a:bodyPr>
                    <a:lstStyle/>
                    <a:p>
                      <a:pPr indent="0" lvl="0" marL="0" rtl="0" algn="l">
                        <a:spcBef>
                          <a:spcPts val="0"/>
                        </a:spcBef>
                        <a:spcAft>
                          <a:spcPts val="0"/>
                        </a:spcAft>
                        <a:buNone/>
                      </a:pPr>
                      <a:r>
                        <a:rPr lang="en"/>
                        <a:t>78.94%</a:t>
                      </a:r>
                      <a:endParaRPr/>
                    </a:p>
                  </a:txBody>
                  <a:tcPr marT="91425" marB="91425" marR="91425" marL="91425"/>
                </a:tc>
              </a:tr>
              <a:tr h="381000">
                <a:tc>
                  <a:txBody>
                    <a:bodyPr>
                      <a:noAutofit/>
                    </a:bodyPr>
                    <a:lstStyle/>
                    <a:p>
                      <a:pPr indent="0" lvl="0" marL="0" rtl="0" algn="l">
                        <a:spcBef>
                          <a:spcPts val="0"/>
                        </a:spcBef>
                        <a:spcAft>
                          <a:spcPts val="0"/>
                        </a:spcAft>
                        <a:buNone/>
                      </a:pPr>
                      <a:r>
                        <a:rPr lang="en"/>
                        <a:t>RBF</a:t>
                      </a:r>
                      <a:endParaRPr/>
                    </a:p>
                  </a:txBody>
                  <a:tcPr marT="91425" marB="91425" marR="91425" marL="91425"/>
                </a:tc>
                <a:tc>
                  <a:txBody>
                    <a:bodyPr>
                      <a:noAutofit/>
                    </a:bodyPr>
                    <a:lstStyle/>
                    <a:p>
                      <a:pPr indent="0" lvl="0" marL="0" rtl="0" algn="l">
                        <a:spcBef>
                          <a:spcPts val="0"/>
                        </a:spcBef>
                        <a:spcAft>
                          <a:spcPts val="0"/>
                        </a:spcAft>
                        <a:buNone/>
                      </a:pPr>
                      <a:r>
                        <a:rPr lang="en"/>
                        <a:t>52.63%</a:t>
                      </a:r>
                      <a:endParaRPr/>
                    </a:p>
                  </a:txBody>
                  <a:tcPr marT="91425" marB="91425" marR="91425" marL="91425"/>
                </a:tc>
              </a:tr>
            </a:tbl>
          </a:graphicData>
        </a:graphic>
      </p:graphicFrame>
      <p:graphicFrame>
        <p:nvGraphicFramePr>
          <p:cNvPr id="184" name="Google Shape;184;p27"/>
          <p:cNvGraphicFramePr/>
          <p:nvPr/>
        </p:nvGraphicFramePr>
        <p:xfrm>
          <a:off x="5053175" y="2381275"/>
          <a:ext cx="3000000" cy="3000000"/>
        </p:xfrm>
        <a:graphic>
          <a:graphicData uri="http://schemas.openxmlformats.org/drawingml/2006/table">
            <a:tbl>
              <a:tblPr>
                <a:noFill/>
                <a:tableStyleId>{8DEC1B36-0D85-44EF-9E6A-BA446A45B3A5}</a:tableStyleId>
              </a:tblPr>
              <a:tblGrid>
                <a:gridCol w="1739350"/>
                <a:gridCol w="1739400"/>
              </a:tblGrid>
              <a:tr h="381000">
                <a:tc>
                  <a:txBody>
                    <a:bodyPr>
                      <a:noAutofit/>
                    </a:bodyPr>
                    <a:lstStyle/>
                    <a:p>
                      <a:pPr indent="0" lvl="0" marL="0" rtl="0" algn="l">
                        <a:spcBef>
                          <a:spcPts val="0"/>
                        </a:spcBef>
                        <a:spcAft>
                          <a:spcPts val="0"/>
                        </a:spcAft>
                        <a:buNone/>
                      </a:pPr>
                      <a:r>
                        <a:rPr b="1" lang="en"/>
                        <a:t>Kernel</a:t>
                      </a:r>
                      <a:endParaRPr b="1"/>
                    </a:p>
                  </a:txBody>
                  <a:tcPr marT="91425" marB="91425" marR="91425" marL="91425"/>
                </a:tc>
                <a:tc>
                  <a:txBody>
                    <a:bodyPr>
                      <a:noAutofit/>
                    </a:bodyPr>
                    <a:lstStyle/>
                    <a:p>
                      <a:pPr indent="0" lvl="0" marL="0" rtl="0" algn="l">
                        <a:spcBef>
                          <a:spcPts val="0"/>
                        </a:spcBef>
                        <a:spcAft>
                          <a:spcPts val="0"/>
                        </a:spcAft>
                        <a:buNone/>
                      </a:pPr>
                      <a:r>
                        <a:rPr b="1" lang="en"/>
                        <a:t>Accuracy</a:t>
                      </a:r>
                      <a:endParaRPr b="1"/>
                    </a:p>
                  </a:txBody>
                  <a:tcPr marT="91425" marB="91425" marR="91425" marL="91425"/>
                </a:tc>
              </a:tr>
              <a:tr h="381000">
                <a:tc>
                  <a:txBody>
                    <a:bodyPr>
                      <a:noAutofit/>
                    </a:bodyPr>
                    <a:lstStyle/>
                    <a:p>
                      <a:pPr indent="0" lvl="0" marL="0" rtl="0" algn="l">
                        <a:spcBef>
                          <a:spcPts val="0"/>
                        </a:spcBef>
                        <a:spcAft>
                          <a:spcPts val="0"/>
                        </a:spcAft>
                        <a:buNone/>
                      </a:pPr>
                      <a:r>
                        <a:rPr lang="en"/>
                        <a:t>Linear</a:t>
                      </a:r>
                      <a:endParaRPr/>
                    </a:p>
                  </a:txBody>
                  <a:tcPr marT="91425" marB="91425" marR="91425" marL="91425"/>
                </a:tc>
                <a:tc>
                  <a:txBody>
                    <a:bodyPr>
                      <a:noAutofit/>
                    </a:bodyPr>
                    <a:lstStyle/>
                    <a:p>
                      <a:pPr indent="0" lvl="0" marL="0" rtl="0" algn="l">
                        <a:spcBef>
                          <a:spcPts val="0"/>
                        </a:spcBef>
                        <a:spcAft>
                          <a:spcPts val="0"/>
                        </a:spcAft>
                        <a:buNone/>
                      </a:pPr>
                      <a:r>
                        <a:rPr lang="en"/>
                        <a:t>55%</a:t>
                      </a:r>
                      <a:endParaRPr/>
                    </a:p>
                  </a:txBody>
                  <a:tcPr marT="91425" marB="91425" marR="91425" marL="91425"/>
                </a:tc>
              </a:tr>
              <a:tr h="381000">
                <a:tc>
                  <a:txBody>
                    <a:bodyPr>
                      <a:noAutofit/>
                    </a:bodyPr>
                    <a:lstStyle/>
                    <a:p>
                      <a:pPr indent="0" lvl="0" marL="0" rtl="0" algn="l">
                        <a:spcBef>
                          <a:spcPts val="0"/>
                        </a:spcBef>
                        <a:spcAft>
                          <a:spcPts val="0"/>
                        </a:spcAft>
                        <a:buNone/>
                      </a:pPr>
                      <a:r>
                        <a:rPr lang="en"/>
                        <a:t>Polynomial</a:t>
                      </a:r>
                      <a:endParaRPr/>
                    </a:p>
                  </a:txBody>
                  <a:tcPr marT="91425" marB="91425" marR="91425" marL="91425"/>
                </a:tc>
                <a:tc>
                  <a:txBody>
                    <a:bodyPr>
                      <a:noAutofit/>
                    </a:bodyPr>
                    <a:lstStyle/>
                    <a:p>
                      <a:pPr indent="0" lvl="0" marL="0" rtl="0" algn="l">
                        <a:spcBef>
                          <a:spcPts val="0"/>
                        </a:spcBef>
                        <a:spcAft>
                          <a:spcPts val="0"/>
                        </a:spcAft>
                        <a:buNone/>
                      </a:pPr>
                      <a:r>
                        <a:rPr lang="en"/>
                        <a:t>88%</a:t>
                      </a:r>
                      <a:endParaRPr/>
                    </a:p>
                  </a:txBody>
                  <a:tcPr marT="91425" marB="91425" marR="91425" marL="91425"/>
                </a:tc>
              </a:tr>
              <a:tr h="381000">
                <a:tc>
                  <a:txBody>
                    <a:bodyPr>
                      <a:noAutofit/>
                    </a:bodyPr>
                    <a:lstStyle/>
                    <a:p>
                      <a:pPr indent="0" lvl="0" marL="0" rtl="0" algn="l">
                        <a:spcBef>
                          <a:spcPts val="0"/>
                        </a:spcBef>
                        <a:spcAft>
                          <a:spcPts val="0"/>
                        </a:spcAft>
                        <a:buNone/>
                      </a:pPr>
                      <a:r>
                        <a:rPr lang="en"/>
                        <a:t>RBF</a:t>
                      </a:r>
                      <a:endParaRPr/>
                    </a:p>
                  </a:txBody>
                  <a:tcPr marT="91425" marB="91425" marR="91425" marL="91425"/>
                </a:tc>
                <a:tc>
                  <a:txBody>
                    <a:bodyPr>
                      <a:noAutofit/>
                    </a:bodyPr>
                    <a:lstStyle/>
                    <a:p>
                      <a:pPr indent="0" lvl="0" marL="0" rtl="0" algn="l">
                        <a:spcBef>
                          <a:spcPts val="0"/>
                        </a:spcBef>
                        <a:spcAft>
                          <a:spcPts val="0"/>
                        </a:spcAft>
                        <a:buNone/>
                      </a:pPr>
                      <a:r>
                        <a:rPr lang="en"/>
                        <a:t>66%</a:t>
                      </a:r>
                      <a:endParaRPr/>
                    </a:p>
                  </a:txBody>
                  <a:tcPr marT="91425" marB="91425" marR="91425" marL="91425"/>
                </a:tc>
              </a:tr>
            </a:tbl>
          </a:graphicData>
        </a:graphic>
      </p:graphicFrame>
      <p:sp>
        <p:nvSpPr>
          <p:cNvPr id="185" name="Google Shape;185;p27"/>
          <p:cNvSpPr txBox="1"/>
          <p:nvPr/>
        </p:nvSpPr>
        <p:spPr>
          <a:xfrm>
            <a:off x="898775" y="1793550"/>
            <a:ext cx="3478800" cy="4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One Class Classification</a:t>
            </a:r>
            <a:endParaRPr sz="1800">
              <a:latin typeface="Roboto"/>
              <a:ea typeface="Roboto"/>
              <a:cs typeface="Roboto"/>
              <a:sym typeface="Roboto"/>
            </a:endParaRPr>
          </a:p>
        </p:txBody>
      </p:sp>
      <p:sp>
        <p:nvSpPr>
          <p:cNvPr id="186" name="Google Shape;186;p27"/>
          <p:cNvSpPr txBox="1"/>
          <p:nvPr/>
        </p:nvSpPr>
        <p:spPr>
          <a:xfrm>
            <a:off x="5053175" y="1793550"/>
            <a:ext cx="3478800" cy="4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Binary Class Classification</a:t>
            </a:r>
            <a:endParaRPr sz="1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Conclusion</a:t>
            </a:r>
            <a:endParaRPr sz="3200"/>
          </a:p>
        </p:txBody>
      </p:sp>
      <p:sp>
        <p:nvSpPr>
          <p:cNvPr id="192" name="Google Shape;192;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Best accuracy of 100% is obtained in linear kernel for Binary Classification using angles.</a:t>
            </a:r>
            <a:endParaRPr sz="2000"/>
          </a:p>
          <a:p>
            <a:pPr indent="-355600" lvl="0" marL="457200" rtl="0" algn="l">
              <a:spcBef>
                <a:spcPts val="0"/>
              </a:spcBef>
              <a:spcAft>
                <a:spcPts val="0"/>
              </a:spcAft>
              <a:buSzPts val="2000"/>
              <a:buChar char="●"/>
            </a:pPr>
            <a:r>
              <a:rPr lang="en" sz="2000"/>
              <a:t>In Binary classification, the test and train data is split randomly. So the accuracy varies depending on what data is used for training.</a:t>
            </a:r>
            <a:endParaRPr sz="2000"/>
          </a:p>
          <a:p>
            <a:pPr indent="-355600" lvl="0" marL="457200" rtl="0" algn="l">
              <a:spcBef>
                <a:spcPts val="0"/>
              </a:spcBef>
              <a:spcAft>
                <a:spcPts val="0"/>
              </a:spcAft>
              <a:buSzPts val="2000"/>
              <a:buChar char="●"/>
            </a:pPr>
            <a:r>
              <a:rPr lang="en" sz="2000"/>
              <a:t>Moreover, accuracy for One Class classification can be improved by using a larger dataset</a:t>
            </a:r>
            <a:endParaRPr sz="2000"/>
          </a:p>
          <a:p>
            <a:pPr indent="-355600" lvl="0" marL="457200" rtl="0" algn="l">
              <a:spcBef>
                <a:spcPts val="0"/>
              </a:spcBef>
              <a:spcAft>
                <a:spcPts val="0"/>
              </a:spcAft>
              <a:buSzPts val="2000"/>
              <a:buChar char="●"/>
            </a:pPr>
            <a:r>
              <a:rPr lang="en" sz="2000"/>
              <a:t>Major advantage of this project is that it uses all Open Source libraries. So this results in easy implementation at less </a:t>
            </a:r>
            <a:br>
              <a:rPr lang="en" sz="2000"/>
            </a:br>
            <a:r>
              <a:rPr lang="en" sz="2000"/>
              <a:t>capital investment.</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98" name="Google Shape;198;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Openpose: </a:t>
            </a:r>
            <a:r>
              <a:rPr lang="en" sz="2000" u="sng">
                <a:solidFill>
                  <a:schemeClr val="hlink"/>
                </a:solidFill>
                <a:hlinkClick r:id="rId3"/>
              </a:rPr>
              <a:t>https://github.com/CMU-Perceptual-Computing-Lab/openpose</a:t>
            </a:r>
            <a:endParaRPr sz="2000"/>
          </a:p>
          <a:p>
            <a:pPr indent="-355600" lvl="0" marL="457200" rtl="0" algn="l">
              <a:spcBef>
                <a:spcPts val="0"/>
              </a:spcBef>
              <a:spcAft>
                <a:spcPts val="0"/>
              </a:spcAft>
              <a:buSzPts val="2000"/>
              <a:buChar char="●"/>
            </a:pPr>
            <a:r>
              <a:rPr lang="en" sz="2000"/>
              <a:t>Sklearn documentation</a:t>
            </a:r>
            <a:endParaRPr sz="2000"/>
          </a:p>
          <a:p>
            <a:pPr indent="-355600" lvl="0" marL="457200" rtl="0" algn="l">
              <a:spcBef>
                <a:spcPts val="0"/>
              </a:spcBef>
              <a:spcAft>
                <a:spcPts val="0"/>
              </a:spcAft>
              <a:buSzPts val="2000"/>
              <a:buChar char="●"/>
            </a:pPr>
            <a:r>
              <a:rPr lang="en" sz="2000"/>
              <a:t>https://stackabuse.com/implementing-svm-and-kernel-svm-with-pythons-scikit-learn/</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Introduction</a:t>
            </a:r>
            <a:endParaRPr sz="3200"/>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ATM are sources of hard cash. They are vulnerable to attacks. </a:t>
            </a:r>
            <a:endParaRPr sz="2000"/>
          </a:p>
          <a:p>
            <a:pPr indent="-355600" lvl="0" marL="457200" rtl="0" algn="l">
              <a:spcBef>
                <a:spcPts val="0"/>
              </a:spcBef>
              <a:spcAft>
                <a:spcPts val="0"/>
              </a:spcAft>
              <a:buSzPts val="2000"/>
              <a:buChar char="●"/>
            </a:pPr>
            <a:r>
              <a:rPr lang="en" sz="2000"/>
              <a:t>Manual surveillance is often inadequate as humans are vulnerable to fatigue and distractions.</a:t>
            </a:r>
            <a:endParaRPr sz="2000"/>
          </a:p>
          <a:p>
            <a:pPr indent="-355600" lvl="0" marL="457200" rtl="0" algn="l">
              <a:spcBef>
                <a:spcPts val="0"/>
              </a:spcBef>
              <a:spcAft>
                <a:spcPts val="0"/>
              </a:spcAft>
              <a:buSzPts val="2000"/>
              <a:buChar char="●"/>
            </a:pPr>
            <a:r>
              <a:rPr lang="en" sz="2000"/>
              <a:t>This project focuses on elimination of physical attacks on an ATM</a:t>
            </a:r>
            <a:endParaRPr sz="2000"/>
          </a:p>
          <a:p>
            <a:pPr indent="-355600" lvl="0" marL="457200" rtl="0" algn="l">
              <a:spcBef>
                <a:spcPts val="0"/>
              </a:spcBef>
              <a:spcAft>
                <a:spcPts val="0"/>
              </a:spcAft>
              <a:buSzPts val="2000"/>
              <a:buChar char="●"/>
            </a:pPr>
            <a:r>
              <a:rPr lang="en" sz="2000"/>
              <a:t>According to survey, major attacks require installing a physical device to the ATM.</a:t>
            </a:r>
            <a:endParaRPr sz="2000"/>
          </a:p>
          <a:p>
            <a:pPr indent="-355600" lvl="0" marL="457200" rtl="0" algn="l">
              <a:spcBef>
                <a:spcPts val="0"/>
              </a:spcBef>
              <a:spcAft>
                <a:spcPts val="0"/>
              </a:spcAft>
              <a:buSzPts val="2000"/>
              <a:buChar char="●"/>
            </a:pPr>
            <a:r>
              <a:rPr lang="en" sz="2000"/>
              <a:t>The activity of person in an ATM is recorded and based on skeleton joints, activity is classified as normal or abnormal.</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Problem Statement</a:t>
            </a:r>
            <a:endParaRPr sz="3200"/>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Every individual has a unique way of walking. Hence the way of performing activities inside the ATM will be very different</a:t>
            </a:r>
            <a:endParaRPr sz="2000"/>
          </a:p>
          <a:p>
            <a:pPr indent="-355600" lvl="0" marL="457200" rtl="0" algn="l">
              <a:spcBef>
                <a:spcPts val="0"/>
              </a:spcBef>
              <a:spcAft>
                <a:spcPts val="0"/>
              </a:spcAft>
              <a:buSzPts val="2000"/>
              <a:buChar char="●"/>
            </a:pPr>
            <a:r>
              <a:rPr lang="en" sz="2000"/>
              <a:t>Here the object of interest is human performing the actions. Skeleton joints is the most suitable choice for object representation</a:t>
            </a:r>
            <a:endParaRPr sz="2000"/>
          </a:p>
          <a:p>
            <a:pPr indent="-355600" lvl="0" marL="457200" rtl="0" algn="l">
              <a:spcBef>
                <a:spcPts val="0"/>
              </a:spcBef>
              <a:spcAft>
                <a:spcPts val="0"/>
              </a:spcAft>
              <a:buSzPts val="2000"/>
              <a:buChar char="●"/>
            </a:pPr>
            <a:r>
              <a:rPr lang="en" sz="2000"/>
              <a:t>Changing of skeleton joints in the order of the frames is the data required to identify whether activity is normal or abnormal.</a:t>
            </a:r>
            <a:endParaRPr sz="2000"/>
          </a:p>
          <a:p>
            <a:pPr indent="0" lvl="0" marL="457200" rtl="0" algn="l">
              <a:spcBef>
                <a:spcPts val="1600"/>
              </a:spcBef>
              <a:spcAft>
                <a:spcPts val="160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Proposed Solution</a:t>
            </a:r>
            <a:endParaRPr sz="3200"/>
          </a:p>
        </p:txBody>
      </p:sp>
      <p:sp>
        <p:nvSpPr>
          <p:cNvPr id="105" name="Google Shape;105;p16"/>
          <p:cNvSpPr txBox="1"/>
          <p:nvPr>
            <p:ph idx="1" type="body"/>
          </p:nvPr>
        </p:nvSpPr>
        <p:spPr>
          <a:xfrm>
            <a:off x="311700" y="1017800"/>
            <a:ext cx="8520600" cy="3666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First collect video through a camera strategically placed inside the ATM</a:t>
            </a:r>
            <a:endParaRPr sz="2000"/>
          </a:p>
          <a:p>
            <a:pPr indent="-355600" lvl="0" marL="457200" rtl="0" algn="l">
              <a:spcBef>
                <a:spcPts val="0"/>
              </a:spcBef>
              <a:spcAft>
                <a:spcPts val="0"/>
              </a:spcAft>
              <a:buSzPts val="2000"/>
              <a:buChar char="●"/>
            </a:pPr>
            <a:r>
              <a:rPr lang="en" sz="2000"/>
              <a:t>The skeleton joints coordinates are extracted</a:t>
            </a:r>
            <a:endParaRPr sz="2000"/>
          </a:p>
          <a:p>
            <a:pPr indent="-355600" lvl="0" marL="457200" rtl="0" algn="l">
              <a:spcBef>
                <a:spcPts val="0"/>
              </a:spcBef>
              <a:spcAft>
                <a:spcPts val="0"/>
              </a:spcAft>
              <a:buSzPts val="2000"/>
              <a:buChar char="●"/>
            </a:pPr>
            <a:r>
              <a:rPr lang="en" sz="2000"/>
              <a:t>Feature extraction is done on skeleton joints.</a:t>
            </a:r>
            <a:endParaRPr sz="2000"/>
          </a:p>
          <a:p>
            <a:pPr indent="-355600" lvl="0" marL="457200" rtl="0" algn="l">
              <a:spcBef>
                <a:spcPts val="0"/>
              </a:spcBef>
              <a:spcAft>
                <a:spcPts val="0"/>
              </a:spcAft>
              <a:buSzPts val="2000"/>
              <a:buChar char="●"/>
            </a:pPr>
            <a:r>
              <a:rPr lang="en" sz="2000"/>
              <a:t>Feature extraction is done in two ways</a:t>
            </a:r>
            <a:endParaRPr sz="2000"/>
          </a:p>
          <a:p>
            <a:pPr indent="-355600" lvl="1" marL="914400" rtl="0" algn="l">
              <a:spcBef>
                <a:spcPts val="0"/>
              </a:spcBef>
              <a:spcAft>
                <a:spcPts val="0"/>
              </a:spcAft>
              <a:buSzPts val="2000"/>
              <a:buChar char="○"/>
            </a:pPr>
            <a:r>
              <a:rPr lang="en" sz="2000"/>
              <a:t>Joint angles</a:t>
            </a:r>
            <a:endParaRPr sz="2000"/>
          </a:p>
          <a:p>
            <a:pPr indent="-355600" lvl="1" marL="914400" rtl="0" algn="l">
              <a:spcBef>
                <a:spcPts val="0"/>
              </a:spcBef>
              <a:spcAft>
                <a:spcPts val="0"/>
              </a:spcAft>
              <a:buSzPts val="2000"/>
              <a:buChar char="○"/>
            </a:pPr>
            <a:r>
              <a:rPr lang="en" sz="2000"/>
              <a:t>Joint distances</a:t>
            </a:r>
            <a:endParaRPr sz="2000"/>
          </a:p>
          <a:p>
            <a:pPr indent="-355600" lvl="0" marL="457200" rtl="0" algn="l">
              <a:spcBef>
                <a:spcPts val="0"/>
              </a:spcBef>
              <a:spcAft>
                <a:spcPts val="0"/>
              </a:spcAft>
              <a:buSzPts val="2000"/>
              <a:buChar char="●"/>
            </a:pPr>
            <a:r>
              <a:rPr lang="en" sz="2000"/>
              <a:t>Model is built and trained on this data.</a:t>
            </a:r>
            <a:endParaRPr sz="2000"/>
          </a:p>
          <a:p>
            <a:pPr indent="-355600" lvl="1" marL="914400" rtl="0" algn="l">
              <a:spcBef>
                <a:spcPts val="0"/>
              </a:spcBef>
              <a:spcAft>
                <a:spcPts val="0"/>
              </a:spcAft>
              <a:buSzPts val="2000"/>
              <a:buChar char="○"/>
            </a:pPr>
            <a:r>
              <a:rPr lang="en" sz="2000"/>
              <a:t>One class classification</a:t>
            </a:r>
            <a:endParaRPr sz="2000"/>
          </a:p>
          <a:p>
            <a:pPr indent="-355600" lvl="1" marL="914400" rtl="0" algn="l">
              <a:spcBef>
                <a:spcPts val="0"/>
              </a:spcBef>
              <a:spcAft>
                <a:spcPts val="0"/>
              </a:spcAft>
              <a:buSzPts val="2000"/>
              <a:buChar char="○"/>
            </a:pPr>
            <a:r>
              <a:rPr lang="en" sz="2000"/>
              <a:t>Binary classification</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Technology Stack</a:t>
            </a:r>
            <a:endParaRPr sz="3200"/>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Python</a:t>
            </a:r>
            <a:endParaRPr sz="2000"/>
          </a:p>
          <a:p>
            <a:pPr indent="-355600" lvl="0" marL="457200" rtl="0" algn="l">
              <a:spcBef>
                <a:spcPts val="0"/>
              </a:spcBef>
              <a:spcAft>
                <a:spcPts val="0"/>
              </a:spcAft>
              <a:buSzPts val="2000"/>
              <a:buChar char="●"/>
            </a:pPr>
            <a:r>
              <a:rPr lang="en" sz="2000"/>
              <a:t>OpenPose</a:t>
            </a:r>
            <a:endParaRPr sz="2000"/>
          </a:p>
          <a:p>
            <a:pPr indent="-355600" lvl="0" marL="457200" rtl="0" algn="l">
              <a:spcBef>
                <a:spcPts val="0"/>
              </a:spcBef>
              <a:spcAft>
                <a:spcPts val="0"/>
              </a:spcAft>
              <a:buSzPts val="2000"/>
              <a:buChar char="●"/>
            </a:pPr>
            <a:r>
              <a:rPr lang="en" sz="2000"/>
              <a:t>Sklearn</a:t>
            </a:r>
            <a:endParaRPr sz="2000"/>
          </a:p>
          <a:p>
            <a:pPr indent="-355600" lvl="0" marL="457200" rtl="0" algn="l">
              <a:spcBef>
                <a:spcPts val="0"/>
              </a:spcBef>
              <a:spcAft>
                <a:spcPts val="0"/>
              </a:spcAft>
              <a:buSzPts val="2000"/>
              <a:buChar char="●"/>
            </a:pPr>
            <a:r>
              <a:rPr lang="en" sz="2000"/>
              <a:t>GPU</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OpenPose</a:t>
            </a:r>
            <a:endParaRPr sz="3200"/>
          </a:p>
        </p:txBody>
      </p:sp>
      <p:sp>
        <p:nvSpPr>
          <p:cNvPr id="117" name="Google Shape;117;p18"/>
          <p:cNvSpPr txBox="1"/>
          <p:nvPr>
            <p:ph idx="1" type="body"/>
          </p:nvPr>
        </p:nvSpPr>
        <p:spPr>
          <a:xfrm>
            <a:off x="311700" y="1229875"/>
            <a:ext cx="6180300" cy="333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Python library</a:t>
            </a:r>
            <a:endParaRPr sz="2000"/>
          </a:p>
          <a:p>
            <a:pPr indent="-355600" lvl="0" marL="457200" rtl="0" algn="l">
              <a:spcBef>
                <a:spcPts val="0"/>
              </a:spcBef>
              <a:spcAft>
                <a:spcPts val="0"/>
              </a:spcAft>
              <a:buSzPts val="2000"/>
              <a:buChar char="●"/>
            </a:pPr>
            <a:r>
              <a:rPr lang="en" sz="2000"/>
              <a:t>O</a:t>
            </a:r>
            <a:r>
              <a:rPr lang="en" sz="2000"/>
              <a:t>pen source real-time system to detect human skeleton joints on images.</a:t>
            </a:r>
            <a:endParaRPr sz="2000"/>
          </a:p>
          <a:p>
            <a:pPr indent="-355600" lvl="0" marL="457200" rtl="0" algn="l">
              <a:spcBef>
                <a:spcPts val="0"/>
              </a:spcBef>
              <a:spcAft>
                <a:spcPts val="0"/>
              </a:spcAft>
              <a:buSzPts val="2000"/>
              <a:buChar char="●"/>
            </a:pPr>
            <a:r>
              <a:rPr lang="en" sz="2000"/>
              <a:t>Detects 25 key body joints</a:t>
            </a:r>
            <a:endParaRPr sz="2000"/>
          </a:p>
          <a:p>
            <a:pPr indent="-355600" lvl="0" marL="457200" rtl="0" algn="l">
              <a:spcBef>
                <a:spcPts val="0"/>
              </a:spcBef>
              <a:spcAft>
                <a:spcPts val="0"/>
              </a:spcAft>
              <a:buSzPts val="2000"/>
              <a:buChar char="●"/>
            </a:pPr>
            <a:r>
              <a:rPr lang="en" sz="2000"/>
              <a:t>Detects points on 2D RGB images</a:t>
            </a:r>
            <a:endParaRPr sz="2000"/>
          </a:p>
          <a:p>
            <a:pPr indent="-355600" lvl="0" marL="457200" rtl="0" algn="l">
              <a:spcBef>
                <a:spcPts val="0"/>
              </a:spcBef>
              <a:spcAft>
                <a:spcPts val="0"/>
              </a:spcAft>
              <a:buSzPts val="2000"/>
              <a:buChar char="●"/>
            </a:pPr>
            <a:r>
              <a:rPr lang="en" sz="2000"/>
              <a:t>Accepts input in the form of images, webcam or video.</a:t>
            </a:r>
            <a:endParaRPr sz="2000"/>
          </a:p>
          <a:p>
            <a:pPr indent="-355600" lvl="0" marL="457200" rtl="0" algn="l">
              <a:spcBef>
                <a:spcPts val="0"/>
              </a:spcBef>
              <a:spcAft>
                <a:spcPts val="0"/>
              </a:spcAft>
              <a:buSzPts val="2000"/>
              <a:buChar char="●"/>
            </a:pPr>
            <a:r>
              <a:rPr lang="en" sz="2000"/>
              <a:t>Output is stored in JSON file</a:t>
            </a:r>
            <a:endParaRPr sz="2000"/>
          </a:p>
          <a:p>
            <a:pPr indent="0" lvl="0" marL="457200" rtl="0" algn="l">
              <a:spcBef>
                <a:spcPts val="1600"/>
              </a:spcBef>
              <a:spcAft>
                <a:spcPts val="1600"/>
              </a:spcAft>
              <a:buNone/>
            </a:pPr>
            <a:r>
              <a:t/>
            </a:r>
            <a:endParaRPr sz="2000"/>
          </a:p>
        </p:txBody>
      </p:sp>
      <p:pic>
        <p:nvPicPr>
          <p:cNvPr id="118" name="Google Shape;118;p18"/>
          <p:cNvPicPr preferRelativeResize="0"/>
          <p:nvPr/>
        </p:nvPicPr>
        <p:blipFill>
          <a:blip r:embed="rId3">
            <a:alphaModFix/>
          </a:blip>
          <a:stretch>
            <a:fillRect/>
          </a:stretch>
        </p:blipFill>
        <p:spPr>
          <a:xfrm>
            <a:off x="6491875" y="265988"/>
            <a:ext cx="2652125" cy="46115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Activity Classification</a:t>
            </a:r>
            <a:endParaRPr sz="3200"/>
          </a:p>
        </p:txBody>
      </p:sp>
      <p:sp>
        <p:nvSpPr>
          <p:cNvPr id="124" name="Google Shape;124;p19"/>
          <p:cNvSpPr txBox="1"/>
          <p:nvPr>
            <p:ph idx="1" type="body"/>
          </p:nvPr>
        </p:nvSpPr>
        <p:spPr>
          <a:xfrm>
            <a:off x="311700" y="1229975"/>
            <a:ext cx="3999900" cy="3339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t>Normal Activities</a:t>
            </a:r>
            <a:endParaRPr b="1" sz="2000"/>
          </a:p>
          <a:p>
            <a:pPr indent="-355600" lvl="0" marL="457200" rtl="0" algn="l">
              <a:spcBef>
                <a:spcPts val="1600"/>
              </a:spcBef>
              <a:spcAft>
                <a:spcPts val="0"/>
              </a:spcAft>
              <a:buSzPts val="2000"/>
              <a:buChar char="●"/>
            </a:pPr>
            <a:r>
              <a:rPr lang="en" sz="2000"/>
              <a:t>Transaction with wallet</a:t>
            </a:r>
            <a:endParaRPr sz="2000"/>
          </a:p>
          <a:p>
            <a:pPr indent="-355600" lvl="0" marL="457200" rtl="0" algn="l">
              <a:spcBef>
                <a:spcPts val="0"/>
              </a:spcBef>
              <a:spcAft>
                <a:spcPts val="0"/>
              </a:spcAft>
              <a:buSzPts val="2000"/>
              <a:buChar char="●"/>
            </a:pPr>
            <a:r>
              <a:rPr lang="en" sz="2000"/>
              <a:t>Transaction without wallet</a:t>
            </a:r>
            <a:endParaRPr sz="2000"/>
          </a:p>
          <a:p>
            <a:pPr indent="-355600" lvl="0" marL="457200" rtl="0" algn="l">
              <a:spcBef>
                <a:spcPts val="0"/>
              </a:spcBef>
              <a:spcAft>
                <a:spcPts val="0"/>
              </a:spcAft>
              <a:buSzPts val="2000"/>
              <a:buChar char="●"/>
            </a:pPr>
            <a:r>
              <a:rPr lang="en" sz="2000"/>
              <a:t>Transaction with bag</a:t>
            </a:r>
            <a:endParaRPr sz="2000"/>
          </a:p>
          <a:p>
            <a:pPr indent="-355600" lvl="0" marL="457200" rtl="0" algn="l">
              <a:spcBef>
                <a:spcPts val="0"/>
              </a:spcBef>
              <a:spcAft>
                <a:spcPts val="0"/>
              </a:spcAft>
              <a:buSzPts val="2000"/>
              <a:buChar char="●"/>
            </a:pPr>
            <a:r>
              <a:rPr lang="en" sz="2000"/>
              <a:t>Touching head or face during transaction process</a:t>
            </a:r>
            <a:endParaRPr sz="2000"/>
          </a:p>
        </p:txBody>
      </p:sp>
      <p:sp>
        <p:nvSpPr>
          <p:cNvPr id="125" name="Google Shape;125;p19"/>
          <p:cNvSpPr txBox="1"/>
          <p:nvPr>
            <p:ph idx="2" type="body"/>
          </p:nvPr>
        </p:nvSpPr>
        <p:spPr>
          <a:xfrm>
            <a:off x="4832400" y="1229975"/>
            <a:ext cx="3999900" cy="3339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t>Abnormal Activities</a:t>
            </a:r>
            <a:endParaRPr b="1" sz="2000"/>
          </a:p>
          <a:p>
            <a:pPr indent="-355600" lvl="0" marL="457200" rtl="0" algn="l">
              <a:spcBef>
                <a:spcPts val="1600"/>
              </a:spcBef>
              <a:spcAft>
                <a:spcPts val="0"/>
              </a:spcAft>
              <a:buSzPts val="2000"/>
              <a:buChar char="●"/>
            </a:pPr>
            <a:r>
              <a:rPr lang="en" sz="2000"/>
              <a:t>Moving around and hitting the ATM</a:t>
            </a:r>
            <a:endParaRPr sz="2000"/>
          </a:p>
          <a:p>
            <a:pPr indent="-355600" lvl="0" marL="457200" rtl="0" algn="l">
              <a:spcBef>
                <a:spcPts val="0"/>
              </a:spcBef>
              <a:spcAft>
                <a:spcPts val="0"/>
              </a:spcAft>
              <a:buSzPts val="2000"/>
              <a:buChar char="●"/>
            </a:pPr>
            <a:r>
              <a:rPr lang="en" sz="2000"/>
              <a:t>Talking on phone and moving around without any transaction</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Approaches for Activity Classification</a:t>
            </a:r>
            <a:endParaRPr sz="3200"/>
          </a:p>
        </p:txBody>
      </p:sp>
      <p:sp>
        <p:nvSpPr>
          <p:cNvPr id="131" name="Google Shape;131;p20"/>
          <p:cNvSpPr txBox="1"/>
          <p:nvPr>
            <p:ph idx="1" type="body"/>
          </p:nvPr>
        </p:nvSpPr>
        <p:spPr>
          <a:xfrm>
            <a:off x="311700" y="1229975"/>
            <a:ext cx="3999900" cy="3339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t>Binary Class</a:t>
            </a:r>
            <a:endParaRPr b="1" sz="2000"/>
          </a:p>
          <a:p>
            <a:pPr indent="0" lvl="0" marL="0" rtl="0" algn="l">
              <a:spcBef>
                <a:spcPts val="1600"/>
              </a:spcBef>
              <a:spcAft>
                <a:spcPts val="0"/>
              </a:spcAft>
              <a:buNone/>
            </a:pPr>
            <a:r>
              <a:rPr lang="en" sz="2000"/>
              <a:t>The binary / binomial class classification is used to classify the activity as Normal or Abnormal. The code gives a label of 1 for Normal activities and 0 for Abnormal activities. </a:t>
            </a:r>
            <a:endParaRPr sz="2000"/>
          </a:p>
          <a:p>
            <a:pPr indent="0" lvl="0" marL="0" rtl="0" algn="l">
              <a:spcBef>
                <a:spcPts val="1600"/>
              </a:spcBef>
              <a:spcAft>
                <a:spcPts val="1600"/>
              </a:spcAft>
              <a:buNone/>
            </a:pPr>
            <a:r>
              <a:t/>
            </a:r>
            <a:endParaRPr/>
          </a:p>
        </p:txBody>
      </p:sp>
      <p:sp>
        <p:nvSpPr>
          <p:cNvPr id="132" name="Google Shape;132;p20"/>
          <p:cNvSpPr txBox="1"/>
          <p:nvPr>
            <p:ph idx="2" type="body"/>
          </p:nvPr>
        </p:nvSpPr>
        <p:spPr>
          <a:xfrm>
            <a:off x="4832400" y="1229975"/>
            <a:ext cx="3999900" cy="3339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t>Single Class</a:t>
            </a:r>
            <a:endParaRPr b="1" sz="2000"/>
          </a:p>
          <a:p>
            <a:pPr indent="0" lvl="0" marL="0" rtl="0" algn="l">
              <a:spcBef>
                <a:spcPts val="1600"/>
              </a:spcBef>
              <a:spcAft>
                <a:spcPts val="1600"/>
              </a:spcAft>
              <a:buNone/>
            </a:pPr>
            <a:r>
              <a:rPr lang="en" sz="2000"/>
              <a:t>In one class classification the data is trained only on the Normal activities and the code gives a label of 1 for Normal activities and -1 for any other activity.</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1951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Feature Extraction </a:t>
            </a:r>
            <a:endParaRPr sz="3200"/>
          </a:p>
        </p:txBody>
      </p:sp>
      <p:sp>
        <p:nvSpPr>
          <p:cNvPr id="138" name="Google Shape;138;p21"/>
          <p:cNvSpPr txBox="1"/>
          <p:nvPr>
            <p:ph idx="1" type="body"/>
          </p:nvPr>
        </p:nvSpPr>
        <p:spPr>
          <a:xfrm>
            <a:off x="311700" y="802925"/>
            <a:ext cx="8520600" cy="42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extraction is used to find the dominant characteristics of the poses that an individual undergoes while performing the activities. Two different methodologies have been used for feature extraction in the project.</a:t>
            </a:r>
            <a:endParaRPr/>
          </a:p>
          <a:p>
            <a:pPr indent="0" lvl="0" marL="0" rtl="0" algn="l">
              <a:spcBef>
                <a:spcPts val="1600"/>
              </a:spcBef>
              <a:spcAft>
                <a:spcPts val="0"/>
              </a:spcAft>
              <a:buNone/>
            </a:pPr>
            <a:r>
              <a:rPr b="1" lang="en"/>
              <a:t>Angles at joints:</a:t>
            </a:r>
            <a:r>
              <a:rPr lang="en"/>
              <a:t> The angles at the two elbows and and two shoulders are calculated for each frame of the video.</a:t>
            </a:r>
            <a:endParaRPr/>
          </a:p>
          <a:p>
            <a:pPr indent="0" lvl="0" marL="0" rtl="0" algn="ctr">
              <a:spcBef>
                <a:spcPts val="1600"/>
              </a:spcBef>
              <a:spcAft>
                <a:spcPts val="0"/>
              </a:spcAft>
              <a:buNone/>
            </a:pPr>
            <a:r>
              <a:rPr lang="en">
                <a:solidFill>
                  <a:srgbClr val="000000"/>
                </a:solidFill>
              </a:rPr>
              <a:t>Angle(</a:t>
            </a:r>
            <a:r>
              <a:rPr lang="en">
                <a:solidFill>
                  <a:srgbClr val="222222"/>
                </a:solidFill>
                <a:highlight>
                  <a:srgbClr val="FFFFFF"/>
                </a:highlight>
              </a:rPr>
              <a:t>θ</a:t>
            </a:r>
            <a:r>
              <a:rPr lang="en">
                <a:solidFill>
                  <a:srgbClr val="000000"/>
                </a:solidFill>
              </a:rPr>
              <a:t>) = tan</a:t>
            </a:r>
            <a:r>
              <a:rPr baseline="30000" lang="en">
                <a:solidFill>
                  <a:srgbClr val="000000"/>
                </a:solidFill>
              </a:rPr>
              <a:t>-1</a:t>
            </a:r>
            <a:r>
              <a:rPr lang="en">
                <a:solidFill>
                  <a:srgbClr val="000000"/>
                </a:solidFill>
              </a:rPr>
              <a:t>[abs(m</a:t>
            </a:r>
            <a:r>
              <a:rPr baseline="-25000" lang="en">
                <a:solidFill>
                  <a:srgbClr val="000000"/>
                </a:solidFill>
              </a:rPr>
              <a:t>1 </a:t>
            </a:r>
            <a:r>
              <a:rPr lang="en">
                <a:solidFill>
                  <a:srgbClr val="000000"/>
                </a:solidFill>
              </a:rPr>
              <a:t>- m</a:t>
            </a:r>
            <a:r>
              <a:rPr baseline="-25000" lang="en">
                <a:solidFill>
                  <a:srgbClr val="000000"/>
                </a:solidFill>
              </a:rPr>
              <a:t>2</a:t>
            </a:r>
            <a:r>
              <a:rPr lang="en">
                <a:solidFill>
                  <a:srgbClr val="000000"/>
                </a:solidFill>
              </a:rPr>
              <a:t>) / (1 + (m</a:t>
            </a:r>
            <a:r>
              <a:rPr baseline="-25000" lang="en">
                <a:solidFill>
                  <a:srgbClr val="000000"/>
                </a:solidFill>
              </a:rPr>
              <a:t>1 </a:t>
            </a:r>
            <a:r>
              <a:rPr lang="en">
                <a:solidFill>
                  <a:srgbClr val="000000"/>
                </a:solidFill>
              </a:rPr>
              <a:t>* m</a:t>
            </a:r>
            <a:r>
              <a:rPr baseline="-25000" lang="en">
                <a:solidFill>
                  <a:srgbClr val="000000"/>
                </a:solidFill>
              </a:rPr>
              <a:t>2</a:t>
            </a:r>
            <a:r>
              <a:rPr lang="en">
                <a:solidFill>
                  <a:srgbClr val="000000"/>
                </a:solidFill>
              </a:rPr>
              <a:t>))]</a:t>
            </a:r>
            <a:endParaRPr/>
          </a:p>
          <a:p>
            <a:pPr indent="0" lvl="0" marL="0" rtl="0" algn="l">
              <a:spcBef>
                <a:spcPts val="1600"/>
              </a:spcBef>
              <a:spcAft>
                <a:spcPts val="0"/>
              </a:spcAft>
              <a:buNone/>
            </a:pPr>
            <a:r>
              <a:rPr b="1" lang="en"/>
              <a:t>Distance Vectors:</a:t>
            </a:r>
            <a:r>
              <a:rPr lang="en"/>
              <a:t> The distance from the mid hip to the two wrists, two elbows and two shoulders are calculated contributing to the features of every frame.</a:t>
            </a:r>
            <a:endParaRPr/>
          </a:p>
          <a:p>
            <a:pPr indent="0" lvl="0" marL="0" rtl="0" algn="ctr">
              <a:spcBef>
                <a:spcPts val="1600"/>
              </a:spcBef>
              <a:spcAft>
                <a:spcPts val="0"/>
              </a:spcAft>
              <a:buNone/>
            </a:pPr>
            <a:r>
              <a:rPr lang="en">
                <a:solidFill>
                  <a:srgbClr val="000000"/>
                </a:solidFill>
              </a:rPr>
              <a:t>Distance (p</a:t>
            </a:r>
            <a:r>
              <a:rPr baseline="-25000" lang="en">
                <a:solidFill>
                  <a:srgbClr val="000000"/>
                </a:solidFill>
              </a:rPr>
              <a:t>1</a:t>
            </a:r>
            <a:r>
              <a:rPr lang="en">
                <a:solidFill>
                  <a:srgbClr val="000000"/>
                </a:solidFill>
              </a:rPr>
              <a:t>, p</a:t>
            </a:r>
            <a:r>
              <a:rPr baseline="-25000" lang="en">
                <a:solidFill>
                  <a:srgbClr val="000000"/>
                </a:solidFill>
              </a:rPr>
              <a:t>2</a:t>
            </a:r>
            <a:r>
              <a:rPr lang="en">
                <a:solidFill>
                  <a:srgbClr val="000000"/>
                </a:solidFill>
              </a:rPr>
              <a:t>) = ((x</a:t>
            </a:r>
            <a:r>
              <a:rPr baseline="-25000" lang="en">
                <a:solidFill>
                  <a:srgbClr val="000000"/>
                </a:solidFill>
              </a:rPr>
              <a:t>1 </a:t>
            </a:r>
            <a:r>
              <a:rPr lang="en">
                <a:solidFill>
                  <a:srgbClr val="000000"/>
                </a:solidFill>
              </a:rPr>
              <a:t>- x</a:t>
            </a:r>
            <a:r>
              <a:rPr baseline="-25000" lang="en">
                <a:solidFill>
                  <a:srgbClr val="000000"/>
                </a:solidFill>
              </a:rPr>
              <a:t>2</a:t>
            </a:r>
            <a:r>
              <a:rPr lang="en">
                <a:solidFill>
                  <a:srgbClr val="000000"/>
                </a:solidFill>
              </a:rPr>
              <a:t>)</a:t>
            </a:r>
            <a:r>
              <a:rPr baseline="30000" lang="en">
                <a:solidFill>
                  <a:srgbClr val="000000"/>
                </a:solidFill>
              </a:rPr>
              <a:t>2 </a:t>
            </a:r>
            <a:r>
              <a:rPr lang="en">
                <a:solidFill>
                  <a:srgbClr val="000000"/>
                </a:solidFill>
              </a:rPr>
              <a:t>+ (y</a:t>
            </a:r>
            <a:r>
              <a:rPr baseline="-25000" lang="en">
                <a:solidFill>
                  <a:srgbClr val="000000"/>
                </a:solidFill>
              </a:rPr>
              <a:t>1 </a:t>
            </a:r>
            <a:r>
              <a:rPr lang="en">
                <a:solidFill>
                  <a:srgbClr val="000000"/>
                </a:solidFill>
              </a:rPr>
              <a:t>- y</a:t>
            </a:r>
            <a:r>
              <a:rPr baseline="-25000" lang="en">
                <a:solidFill>
                  <a:srgbClr val="000000"/>
                </a:solidFill>
              </a:rPr>
              <a:t>2</a:t>
            </a:r>
            <a:r>
              <a:rPr lang="en">
                <a:solidFill>
                  <a:srgbClr val="000000"/>
                </a:solidFill>
              </a:rPr>
              <a:t>)</a:t>
            </a:r>
            <a:r>
              <a:rPr baseline="30000" lang="en">
                <a:solidFill>
                  <a:srgbClr val="000000"/>
                </a:solidFill>
              </a:rPr>
              <a:t>2 </a:t>
            </a:r>
            <a:r>
              <a:rPr lang="en">
                <a:solidFill>
                  <a:srgbClr val="000000"/>
                </a:solidFill>
              </a:rPr>
              <a:t>)</a:t>
            </a:r>
            <a:r>
              <a:rPr baseline="30000" lang="en">
                <a:solidFill>
                  <a:srgbClr val="000000"/>
                </a:solidFill>
              </a:rPr>
              <a:t>1/2 </a:t>
            </a:r>
            <a:endParaRPr baseline="30000">
              <a:solidFill>
                <a:srgbClr val="000000"/>
              </a:solidFill>
            </a:endParaRPr>
          </a:p>
          <a:p>
            <a:pPr indent="0" lvl="0" marL="0" rtl="0" algn="l">
              <a:spcBef>
                <a:spcPts val="1600"/>
              </a:spcBef>
              <a:spcAft>
                <a:spcPts val="160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