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A7B2-0EE9-4077-A92D-844C04F2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78DE4-61FD-435D-B9DA-E5AFDA06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B2DB-2B00-4A16-BE4A-6BBD62B6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095E-E915-46D0-A031-1F907D5A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39EB-C6D9-4AF6-BA00-4C6E98E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5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3AA-F56C-44DF-84F4-7ED49354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BD43-AEAF-4E4C-8F25-5A50C15B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2867-433F-4725-BEEA-F0951301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4969-20FD-4116-B104-7CD982BD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46BA-66D1-4CE1-9D83-80133257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9DF5F-5008-442E-821B-14A31F3AC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BE678-9D24-4440-B296-920B0EE9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542F-E59C-4573-AC18-59F4BE20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AB79-086E-463E-9417-A1A2FCAB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833C-60D6-48BA-82F9-99E6900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0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D558-0F8F-482B-9CBF-DFEB6AC5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CFEC-476B-4C7A-8D55-ECB4D40B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4022-9BE8-44A5-93ED-D9458DDE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67D54-3FF4-45D9-A708-FB3A009E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B0DB-3F1B-4C1F-87EE-225051F8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AFA6-4B8C-4CE3-9ECA-48271780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A985-D94C-4CDF-A94D-050F5865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5A11-F9F7-40A2-973A-20D92486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1572A-AC8A-419C-A3D8-BAC2FA77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CEE8-BC65-4872-88E4-20CACE49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1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7F45-6CC1-4615-915F-386DF389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B1AB-6945-4871-877A-53D3BD94A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F6A6-940B-4E8A-9D40-89D6DC43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5B3B-B6E9-4CEE-82D9-F8C53EAC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1549-9FB6-4B62-897A-26735695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7097-1E7D-4ABC-933B-605E9FA8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348-20E8-4DD2-828B-0EDE43FF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ABE66-85E4-4525-BB63-84CE6B142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9C54B-4253-47EF-A97F-BA69F911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A25FE-5C68-468C-A056-D5F989944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2D012-2331-491A-B62C-C513185F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8AA5-660A-4F06-97FA-246B94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E0D2E-408A-48A1-B9BF-DC41FE2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4D091-35AF-4FB5-BF7F-F1462345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12F-48AA-47AB-864B-D4BD579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07505-CD7A-453A-9F25-FC5F3F55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3198-BF52-4A80-A898-578866F0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D476-2237-49E1-A9AC-6EC19958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0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8DE7E-A3F6-4FF1-A330-A5785AA4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4B75E-CBCF-48FE-BD93-BD83382A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77E9-6731-4F3A-A552-9920240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9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6084-BC83-460E-8C1D-9ADB495E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398D-120B-444C-BCA3-66247757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B8969-6D5F-4C1A-890E-9EC67DC5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C201-2E9D-4698-B920-A0C0EA01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41E9-CD58-498A-9F7B-CF08F78A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7BA7-F005-4DB8-A185-4A5F9973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34A6-1E36-4479-BAA4-62572542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7BBF0-99AC-4CA6-9C7A-A431DD96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6F14-347A-4119-AF1B-118F6C3C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AE9E-7667-4C57-AB11-4476D9E1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0A8B-A5F8-457A-BF39-58F0CD39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46A1-19ED-4E5E-AFAE-402978A5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4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8E57D-E33C-4DDC-96D7-32DED713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D1C6-E46F-4884-B1D7-DCF6F40B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2C5D-6D80-4078-A45C-D22F8CB7D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94AD-4467-4760-B328-CC6205320D4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DC1A-5D14-480C-A064-0BF65E7B4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CB68-10B8-4B8F-8042-6108297F1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3E08-16BD-4F2B-A122-4461E3D5B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8473E-E0EA-4ACE-BDCF-8175A23B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054" y="3765289"/>
            <a:ext cx="7423893" cy="1141851"/>
          </a:xfrm>
          <a:noFill/>
        </p:spPr>
        <p:txBody>
          <a:bodyPr>
            <a:normAutofit/>
          </a:bodyPr>
          <a:lstStyle/>
          <a:p>
            <a:r>
              <a:rPr lang="en-IN" sz="2000" dirty="0" err="1">
                <a:solidFill>
                  <a:srgbClr val="080808"/>
                </a:solidFill>
              </a:rPr>
              <a:t>FinMan</a:t>
            </a:r>
            <a:r>
              <a:rPr lang="en-IN" sz="2000" dirty="0">
                <a:solidFill>
                  <a:srgbClr val="080808"/>
                </a:solidFill>
              </a:rPr>
              <a:t> is a company already providing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financial services like loan, investment funds, insurance etc. to its customers. They want to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sell health insurance too to their customers. Problem Statement is to predict the customers to whom health insurance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poliices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can be offered.</a:t>
            </a:r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4D8-CC3C-4932-BA77-6761C770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Problem Statement	</a:t>
            </a:r>
          </a:p>
        </p:txBody>
      </p:sp>
      <p:sp>
        <p:nvSpPr>
          <p:cNvPr id="48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E4F3-DD67-4184-BB59-B85F9C17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E461-056E-461B-BD81-26A6C6C7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Training, </a:t>
            </a:r>
            <a:r>
              <a:rPr lang="en-IN" dirty="0" err="1"/>
              <a:t>val</a:t>
            </a:r>
            <a:r>
              <a:rPr lang="en-IN" dirty="0"/>
              <a:t> and testing data, validation data of 25%</a:t>
            </a:r>
          </a:p>
          <a:p>
            <a:r>
              <a:rPr lang="en-IN" dirty="0" err="1"/>
              <a:t>CatboostClassifier</a:t>
            </a:r>
            <a:r>
              <a:rPr lang="en-IN" dirty="0"/>
              <a:t> used as a final model </a:t>
            </a:r>
          </a:p>
          <a:p>
            <a:r>
              <a:rPr lang="en-IN" dirty="0"/>
              <a:t>Which gave an accuracy of 0.80111 on validation set </a:t>
            </a:r>
            <a:r>
              <a:rPr lang="en-IN"/>
              <a:t>and 0.812 </a:t>
            </a:r>
            <a:r>
              <a:rPr lang="en-IN" dirty="0"/>
              <a:t>on </a:t>
            </a:r>
            <a:r>
              <a:rPr lang="en-IN" dirty="0" err="1"/>
              <a:t>leaderboard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6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C6E9-46B3-4944-AB34-5FCE9AC8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after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238-18D0-4C3A-AD92-97A0552F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per analysis too, the</a:t>
            </a:r>
          </a:p>
          <a:p>
            <a:pPr marL="0" indent="0">
              <a:buNone/>
            </a:pPr>
            <a:r>
              <a:rPr lang="en-IN" dirty="0"/>
              <a:t>model too showed that</a:t>
            </a:r>
          </a:p>
          <a:p>
            <a:pPr marL="0" indent="0">
              <a:buNone/>
            </a:pPr>
            <a:r>
              <a:rPr lang="en-IN" dirty="0" err="1"/>
              <a:t>Reco_Policy_Cat</a:t>
            </a:r>
            <a:r>
              <a:rPr lang="en-IN" dirty="0"/>
              <a:t> along with</a:t>
            </a:r>
          </a:p>
          <a:p>
            <a:pPr marL="0" indent="0">
              <a:buNone/>
            </a:pPr>
            <a:r>
              <a:rPr lang="en-IN" dirty="0"/>
              <a:t>Demographics of a customer</a:t>
            </a:r>
          </a:p>
          <a:p>
            <a:pPr marL="0" indent="0">
              <a:buNone/>
            </a:pPr>
            <a:r>
              <a:rPr lang="en-IN" dirty="0"/>
              <a:t>Was able to help in better prediction, followed by what type of account did the person already hold in the past independent of the age of the person.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486F4-086C-4F5C-A469-FCEABB06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5" y="781234"/>
            <a:ext cx="6044847" cy="25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3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1BDE-47EE-4D22-B8D5-2C3ED9AA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18ED-C456-409A-A1EF-6463373D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FinMan</a:t>
            </a:r>
            <a:r>
              <a:rPr lang="en-IN" dirty="0"/>
              <a:t> can be benefited </a:t>
            </a:r>
            <a:r>
              <a:rPr lang="en-IN" dirty="0" err="1"/>
              <a:t>witnh</a:t>
            </a:r>
            <a:r>
              <a:rPr lang="en-IN" dirty="0"/>
              <a:t> looking at </a:t>
            </a:r>
            <a:r>
              <a:rPr lang="en-IN" dirty="0" err="1"/>
              <a:t>Reco_Policy_Cat</a:t>
            </a:r>
            <a:r>
              <a:rPr lang="en-IN" dirty="0"/>
              <a:t> variable the most, that variable sells most the </a:t>
            </a:r>
            <a:r>
              <a:rPr lang="en-IN" dirty="0" err="1"/>
              <a:t>informations</a:t>
            </a:r>
            <a:r>
              <a:rPr lang="en-IN" dirty="0"/>
              <a:t>[</a:t>
            </a:r>
            <a:r>
              <a:rPr lang="en-IN" dirty="0" err="1"/>
              <a:t>ecaially</a:t>
            </a:r>
            <a:r>
              <a:rPr lang="en-IN" dirty="0"/>
              <a:t> 22 17, 12, 5 labelled ones.</a:t>
            </a:r>
          </a:p>
          <a:p>
            <a:r>
              <a:rPr lang="en-IN" dirty="0" err="1"/>
              <a:t>Denorgraphics</a:t>
            </a:r>
            <a:r>
              <a:rPr lang="en-IN" dirty="0"/>
              <a:t> help in </a:t>
            </a:r>
            <a:r>
              <a:rPr lang="en-IN" dirty="0" err="1"/>
              <a:t>underatnding</a:t>
            </a:r>
            <a:r>
              <a:rPr lang="en-IN" dirty="0"/>
              <a:t> the nature more, people from </a:t>
            </a:r>
            <a:r>
              <a:rPr lang="en-IN" dirty="0" err="1"/>
              <a:t>ceratin</a:t>
            </a:r>
            <a:r>
              <a:rPr lang="en-IN" dirty="0"/>
              <a:t> areas help a lot in positive response of the acceptance of health insurance.</a:t>
            </a:r>
          </a:p>
          <a:p>
            <a:r>
              <a:rPr lang="en-IN" dirty="0"/>
              <a:t>Age wasn’t an important </a:t>
            </a:r>
            <a:r>
              <a:rPr lang="en-IN" dirty="0" err="1"/>
              <a:t>variabke</a:t>
            </a:r>
            <a:r>
              <a:rPr lang="en-IN" dirty="0"/>
              <a:t> at all</a:t>
            </a:r>
          </a:p>
          <a:p>
            <a:r>
              <a:rPr lang="en-IN" dirty="0"/>
              <a:t>Sales can be hiked for health insurance using </a:t>
            </a:r>
            <a:r>
              <a:rPr lang="en-IN" dirty="0" err="1"/>
              <a:t>Reco_policy</a:t>
            </a:r>
            <a:r>
              <a:rPr lang="en-IN" dirty="0"/>
              <a:t> variable sold at particular city and </a:t>
            </a:r>
            <a:r>
              <a:rPr lang="en-IN" dirty="0" err="1"/>
              <a:t>regio</a:t>
            </a:r>
            <a:r>
              <a:rPr lang="en-IN"/>
              <a:t> combo more.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679-09F9-4435-B9EE-68E6349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8EB0-8A98-4882-B3DA-497DF145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About data</a:t>
            </a:r>
          </a:p>
          <a:p>
            <a:r>
              <a:rPr lang="en-IN" dirty="0"/>
              <a:t>Data Analysis feature importance 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Final Model</a:t>
            </a:r>
          </a:p>
          <a:p>
            <a:r>
              <a:rPr lang="en-IN" dirty="0"/>
              <a:t>Feature Importance</a:t>
            </a:r>
          </a:p>
          <a:p>
            <a:r>
              <a:rPr lang="en-IN" dirty="0"/>
              <a:t>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214C-3055-42F8-B0BE-31BEF82C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46C4-BF05-4192-AEE4-906DE6D8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was provided about customers in these columns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- Demographics (city, age, region etc.)</a:t>
            </a:r>
          </a:p>
          <a:p>
            <a:pPr marL="457200" lvl="1" indent="0">
              <a:buNone/>
            </a:pPr>
            <a:r>
              <a:rPr lang="en-US" sz="2000" dirty="0"/>
              <a:t>- Information regarding holding policies of the customer</a:t>
            </a:r>
          </a:p>
          <a:p>
            <a:pPr marL="457200" lvl="1" indent="0">
              <a:buNone/>
            </a:pPr>
            <a:r>
              <a:rPr lang="en-US" sz="2000" dirty="0"/>
              <a:t>- Recommended Policy Information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27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12E5-9DA0-46F4-97E5-EA3EFEDA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E2-D0F9-40EB-92D4-D58AD119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had train and test set with 50882 and 21895 rows with 14 columns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Where </a:t>
            </a:r>
            <a:r>
              <a:rPr lang="en-US" sz="2000" dirty="0"/>
              <a:t>Response (Target variable)	0 : Customer did not show interest in the recommended policy, 1 : Customer showed interest in the recommended policy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26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2BF-EBF5-4BB9-9BAC-5EC7F942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9B6E-0167-4E14-8628-74929E00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doing EDA , there were missing values in three </a:t>
            </a:r>
            <a:r>
              <a:rPr lang="en-IN" dirty="0" err="1"/>
              <a:t>coliumns</a:t>
            </a:r>
            <a:r>
              <a:rPr lang="en-IN" dirty="0"/>
              <a:t> (would be treated in </a:t>
            </a:r>
            <a:r>
              <a:rPr lang="en-IN" dirty="0" err="1"/>
              <a:t>preprocessing</a:t>
            </a:r>
            <a:r>
              <a:rPr lang="en-IN" dirty="0"/>
              <a:t> part)</a:t>
            </a:r>
          </a:p>
          <a:p>
            <a:r>
              <a:rPr lang="en-IN" dirty="0" err="1"/>
              <a:t>Ater</a:t>
            </a:r>
            <a:r>
              <a:rPr lang="en-IN" dirty="0"/>
              <a:t> doing EDA, all columns did gave an insight into customer </a:t>
            </a:r>
            <a:r>
              <a:rPr lang="en-IN" dirty="0" err="1"/>
              <a:t>behavior</a:t>
            </a:r>
            <a:r>
              <a:rPr lang="en-IN" dirty="0"/>
              <a:t> but </a:t>
            </a:r>
            <a:r>
              <a:rPr lang="en-IN" dirty="0" err="1"/>
              <a:t>Reco_Policy_Type</a:t>
            </a:r>
            <a:r>
              <a:rPr lang="en-IN" dirty="0"/>
              <a:t> which was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Encoded value for recommended health insurance was most useful to understand the data at the time of EDA and city code was a good feature too in identifying customers better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0024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1226-9C69-4394-9927-030FC433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4151-5D18-4C65-BCF1-86EFE49F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 data preprocessing, substituted the null values of </a:t>
            </a:r>
            <a:r>
              <a:rPr lang="en-US" sz="2500" dirty="0" err="1"/>
              <a:t>holding_account_duration</a:t>
            </a:r>
            <a:r>
              <a:rPr lang="en-US" sz="2500" dirty="0"/>
              <a:t> as 0, since we have some new customers too, so assuming the null info as 0(equivalent to new customer)</a:t>
            </a:r>
          </a:p>
          <a:p>
            <a:r>
              <a:rPr lang="en-US" sz="2500" dirty="0"/>
              <a:t>So was </a:t>
            </a:r>
            <a:r>
              <a:rPr lang="en-US" sz="2500" dirty="0" err="1"/>
              <a:t>holding_account</a:t>
            </a:r>
            <a:r>
              <a:rPr lang="en-US" sz="2500" dirty="0"/>
              <a:t>)type null type were replaced by "no prior info" </a:t>
            </a:r>
          </a:p>
          <a:p>
            <a:r>
              <a:rPr lang="en-US" sz="2500" dirty="0"/>
              <a:t>The "health indicator missing values were </a:t>
            </a:r>
            <a:r>
              <a:rPr lang="en-US" sz="2500" dirty="0" err="1"/>
              <a:t>substitued</a:t>
            </a:r>
            <a:r>
              <a:rPr lang="en-US" sz="2500" dirty="0"/>
              <a:t> as "Not Known" as there was some relation between all the missing values rows </a:t>
            </a:r>
            <a:r>
              <a:rPr lang="en-US" sz="2500" dirty="0" err="1"/>
              <a:t>simuntaneously</a:t>
            </a:r>
            <a:r>
              <a:rPr lang="en-US" sz="2500" dirty="0"/>
              <a:t>, so in preprocessing kept it as "not known"</a:t>
            </a:r>
          </a:p>
          <a:p>
            <a:r>
              <a:rPr lang="en-US" sz="2500" dirty="0"/>
              <a:t>Converted the data types of columns according to the type of columns, for example holding </a:t>
            </a:r>
            <a:r>
              <a:rPr lang="en-US" sz="2500" dirty="0" err="1"/>
              <a:t>accomodation</a:t>
            </a:r>
            <a:r>
              <a:rPr lang="en-US" sz="2500" dirty="0"/>
              <a:t> type to be categorical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7160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747-2C1F-4D4D-BC7C-CC29D1D9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87B9-CAD1-4704-81CB-F6418A9E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A trend was seen that, which customer did not have duration info in account holding, the type </a:t>
            </a:r>
            <a:r>
              <a:rPr lang="en-US" sz="2300" dirty="0" err="1"/>
              <a:t>wasnt</a:t>
            </a:r>
            <a:r>
              <a:rPr lang="en-US" sz="2300" dirty="0"/>
              <a:t> even mentioned, and we </a:t>
            </a:r>
            <a:r>
              <a:rPr lang="en-US" sz="2300" dirty="0" err="1"/>
              <a:t>substitued</a:t>
            </a:r>
            <a:r>
              <a:rPr lang="en-US" sz="2300" dirty="0"/>
              <a:t> the duration as 0 assuming to be new customer, so made a NEW COLUMN name customer type with two values of old and new, new wherever duration and  type were 0</a:t>
            </a:r>
          </a:p>
          <a:p>
            <a:r>
              <a:rPr lang="en-US" sz="2300" dirty="0"/>
              <a:t>Made another new column as Age-differ ,  subtraction of upper and lower age, and a column was further made on age-</a:t>
            </a:r>
            <a:r>
              <a:rPr lang="en-US" sz="2300" dirty="0" err="1"/>
              <a:t>dofference</a:t>
            </a:r>
            <a:r>
              <a:rPr lang="en-US" sz="2300" dirty="0"/>
              <a:t> column analysis, it was </a:t>
            </a:r>
            <a:r>
              <a:rPr lang="en-US" sz="2300" dirty="0" err="1"/>
              <a:t>obsereved</a:t>
            </a:r>
            <a:r>
              <a:rPr lang="en-US" sz="2300" dirty="0"/>
              <a:t> that, </a:t>
            </a:r>
            <a:r>
              <a:rPr lang="en-US" sz="2300" dirty="0" err="1"/>
              <a:t>wgerever</a:t>
            </a:r>
            <a:r>
              <a:rPr lang="en-US" sz="2300" dirty="0"/>
              <a:t> the age diff was 0, those people had no spouse and the </a:t>
            </a:r>
            <a:r>
              <a:rPr lang="en-US" sz="2300" dirty="0" err="1"/>
              <a:t>reco_insurance_type</a:t>
            </a:r>
            <a:r>
              <a:rPr lang="en-US" sz="2300" dirty="0"/>
              <a:t> was also </a:t>
            </a:r>
            <a:r>
              <a:rPr lang="en-US" sz="2300" dirty="0" err="1"/>
              <a:t>indiviual</a:t>
            </a:r>
            <a:r>
              <a:rPr lang="en-US" sz="2300" dirty="0"/>
              <a:t>, so a new column was made where marked 1 on that basis </a:t>
            </a:r>
            <a:r>
              <a:rPr lang="en-US" sz="2300" dirty="0" err="1"/>
              <a:t>pecfocally</a:t>
            </a:r>
            <a:r>
              <a:rPr lang="en-US" sz="2300" dirty="0"/>
              <a:t>.</a:t>
            </a:r>
          </a:p>
          <a:p>
            <a:r>
              <a:rPr lang="en-US" sz="2300" dirty="0"/>
              <a:t>New column named </a:t>
            </a:r>
            <a:r>
              <a:rPr lang="en-US" sz="2300" dirty="0" err="1"/>
              <a:t>city_Region_intraction</a:t>
            </a:r>
            <a:r>
              <a:rPr lang="en-US" sz="2300" dirty="0"/>
              <a:t> was made </a:t>
            </a:r>
            <a:r>
              <a:rPr lang="en-US" sz="2300" dirty="0" err="1"/>
              <a:t>concating</a:t>
            </a:r>
            <a:r>
              <a:rPr lang="en-US" sz="2300" dirty="0"/>
              <a:t> both column values to uniquely </a:t>
            </a:r>
            <a:r>
              <a:rPr lang="en-US" sz="2300" dirty="0" err="1"/>
              <a:t>idntify</a:t>
            </a:r>
            <a:r>
              <a:rPr lang="en-US" sz="2300" dirty="0"/>
              <a:t> the areas of customer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81060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026D-040F-408A-B925-9CA53AEF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Feature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DDB4-682F-458D-B224-4DFD9622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Four new columns were made using </a:t>
            </a:r>
            <a:r>
              <a:rPr lang="en-US" sz="2300" dirty="0" err="1"/>
              <a:t>Accomodation</a:t>
            </a:r>
            <a:r>
              <a:rPr lang="en-US" sz="2300" dirty="0"/>
              <a:t> type of owned and rented, </a:t>
            </a:r>
            <a:r>
              <a:rPr lang="en-US" sz="2300" dirty="0" err="1"/>
              <a:t>reco_insurance_type</a:t>
            </a:r>
            <a:r>
              <a:rPr lang="en-US" sz="2300" dirty="0"/>
              <a:t> of </a:t>
            </a:r>
            <a:r>
              <a:rPr lang="en-US" sz="2300" dirty="0" err="1"/>
              <a:t>inddiviual</a:t>
            </a:r>
            <a:r>
              <a:rPr lang="en-US" sz="2300" dirty="0"/>
              <a:t> and joint, and using </a:t>
            </a:r>
            <a:r>
              <a:rPr lang="en-US" sz="2300" dirty="0" err="1"/>
              <a:t>is_spouse</a:t>
            </a:r>
            <a:r>
              <a:rPr lang="en-US" sz="2300" dirty="0"/>
              <a:t> of no and yes columns</a:t>
            </a:r>
          </a:p>
          <a:p>
            <a:r>
              <a:rPr lang="en-US" sz="2300" dirty="0"/>
              <a:t>1 and 0 were allocated for above </a:t>
            </a:r>
            <a:r>
              <a:rPr lang="en-US" sz="2300" dirty="0" err="1"/>
              <a:t>catefoires</a:t>
            </a:r>
            <a:r>
              <a:rPr lang="en-US" sz="2300" dirty="0"/>
              <a:t> in respective columns and then new four columns were made,  on combining </a:t>
            </a:r>
            <a:r>
              <a:rPr lang="en-US" sz="2300" dirty="0" err="1"/>
              <a:t>accomodation</a:t>
            </a:r>
            <a:r>
              <a:rPr lang="en-US" sz="2300" dirty="0"/>
              <a:t>, </a:t>
            </a:r>
            <a:r>
              <a:rPr lang="en-US" sz="2300" dirty="0" err="1"/>
              <a:t>reco_insurance</a:t>
            </a:r>
            <a:r>
              <a:rPr lang="en-US" sz="2300" dirty="0"/>
              <a:t> by multiplying the values, to better </a:t>
            </a:r>
            <a:r>
              <a:rPr lang="en-US" sz="2300" dirty="0" err="1"/>
              <a:t>undersatnd</a:t>
            </a:r>
            <a:r>
              <a:rPr lang="en-US" sz="2300" dirty="0"/>
              <a:t> more customer data, which values give 1, and if either one of the </a:t>
            </a:r>
            <a:r>
              <a:rPr lang="en-US" sz="2300" dirty="0" err="1"/>
              <a:t>mulplied</a:t>
            </a:r>
            <a:r>
              <a:rPr lang="en-US" sz="2300" dirty="0"/>
              <a:t> value is 0, the value in new col becomes 0 and similarly three more using combo of </a:t>
            </a:r>
            <a:r>
              <a:rPr lang="en-US" sz="2300" dirty="0" err="1"/>
              <a:t>acco</a:t>
            </a:r>
            <a:r>
              <a:rPr lang="en-US" sz="2300" dirty="0"/>
              <a:t>-spouse , </a:t>
            </a:r>
            <a:r>
              <a:rPr lang="en-US" sz="2300" dirty="0" err="1"/>
              <a:t>reco_insu</a:t>
            </a:r>
            <a:r>
              <a:rPr lang="en-US" sz="2300" dirty="0"/>
              <a:t>-spouse, acc-insurance-spouse</a:t>
            </a:r>
          </a:p>
          <a:p>
            <a:r>
              <a:rPr lang="en-US" sz="2300" dirty="0"/>
              <a:t>Four further columns were made on adding the values of </a:t>
            </a:r>
            <a:r>
              <a:rPr lang="en-US" sz="2300" dirty="0" err="1"/>
              <a:t>abpve</a:t>
            </a:r>
            <a:r>
              <a:rPr lang="en-US" sz="2300" dirty="0"/>
              <a:t> columns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7750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0A4B-8B11-4B17-BA0B-1149C916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83358-B58B-4B68-B9FC-B4D4F7A2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5949"/>
            <a:ext cx="10103123" cy="3252862"/>
          </a:xfrm>
        </p:spPr>
      </p:pic>
    </p:spTree>
    <p:extLst>
      <p:ext uri="{BB962C8B-B14F-4D97-AF65-F5344CB8AC3E}">
        <p14:creationId xmlns:p14="http://schemas.microsoft.com/office/powerpoint/2010/main" val="26473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Problem Statement </vt:lpstr>
      <vt:lpstr>Flow </vt:lpstr>
      <vt:lpstr>Data Dictionary </vt:lpstr>
      <vt:lpstr>About Data </vt:lpstr>
      <vt:lpstr>Data Exploration Analysis </vt:lpstr>
      <vt:lpstr>Data pre-processing</vt:lpstr>
      <vt:lpstr>Feature Engineering </vt:lpstr>
      <vt:lpstr>More Feature Engineering </vt:lpstr>
      <vt:lpstr>Total Columns</vt:lpstr>
      <vt:lpstr>Model </vt:lpstr>
      <vt:lpstr>Result after Modeling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Radhika Kunchhal</dc:creator>
  <cp:lastModifiedBy>Radhika Kunchhal</cp:lastModifiedBy>
  <cp:revision>7</cp:revision>
  <dcterms:created xsi:type="dcterms:W3CDTF">2021-02-28T17:28:41Z</dcterms:created>
  <dcterms:modified xsi:type="dcterms:W3CDTF">2021-02-28T18:24:29Z</dcterms:modified>
</cp:coreProperties>
</file>