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2" r:id="rId5"/>
    <p:sldId id="293" r:id="rId6"/>
    <p:sldId id="263" r:id="rId7"/>
    <p:sldId id="294" r:id="rId8"/>
    <p:sldId id="282" r:id="rId9"/>
    <p:sldId id="283" r:id="rId10"/>
    <p:sldId id="296" r:id="rId11"/>
    <p:sldId id="269" r:id="rId12"/>
    <p:sldId id="289" r:id="rId13"/>
    <p:sldId id="270" r:id="rId14"/>
    <p:sldId id="292" r:id="rId15"/>
    <p:sldId id="273" r:id="rId16"/>
    <p:sldId id="297" r:id="rId17"/>
    <p:sldId id="274" r:id="rId18"/>
    <p:sldId id="298" r:id="rId19"/>
    <p:sldId id="299" r:id="rId20"/>
    <p:sldId id="300" r:id="rId21"/>
    <p:sldId id="301" r:id="rId22"/>
    <p:sldId id="279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Kunchhal" initials="RK" lastIdx="1" clrIdx="0">
    <p:extLst>
      <p:ext uri="{19B8F6BF-5375-455C-9EA6-DF929625EA0E}">
        <p15:presenceInfo xmlns:p15="http://schemas.microsoft.com/office/powerpoint/2012/main" userId="448017f899e97e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>
        <p:scale>
          <a:sx n="90" d="100"/>
          <a:sy n="90" d="100"/>
        </p:scale>
        <p:origin x="156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4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3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8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31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5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1565D3-A644-423A-A3DA-8E37E0F1D97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55BD37-FD36-4D0F-956E-57EA628E0F4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1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D14123-B6CD-4E43-B3AF-2864765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318" y="3215935"/>
            <a:ext cx="8791770" cy="11430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Predicting the </a:t>
            </a:r>
            <a:r>
              <a:rPr lang="en-IN" sz="3200" dirty="0" smtClean="0">
                <a:solidFill>
                  <a:srgbClr val="FF0000"/>
                </a:solidFill>
              </a:rPr>
              <a:t>Sales for an online based organisation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601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65" y="1773662"/>
            <a:ext cx="10485979" cy="437237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User_Traffic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smtClean="0"/>
              <a:t>Range – (168 , 100000)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Minimum 168 users visited the course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Average users visiting were 15375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Right </a:t>
            </a:r>
            <a:r>
              <a:rPr lang="en-IN" dirty="0"/>
              <a:t>skewed graph , mean – </a:t>
            </a:r>
            <a:r>
              <a:rPr lang="en-IN" dirty="0" smtClean="0"/>
              <a:t>15375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/>
              <a:t>Had some outliers (Some very high Values which affect the numbers drastically)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After removing Outliers , mean users – 14154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IN" dirty="0"/>
          </a:p>
          <a:p>
            <a:pPr lvl="8"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Competiton_metric</a:t>
            </a:r>
            <a:r>
              <a:rPr lang="en-IN" dirty="0" smtClean="0"/>
              <a:t> </a:t>
            </a:r>
            <a:r>
              <a:rPr lang="en-IN" dirty="0"/>
              <a:t>– Range – </a:t>
            </a:r>
            <a:r>
              <a:rPr lang="en-IN" dirty="0" smtClean="0"/>
              <a:t>(0.0 – 0.8)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It is a kind of a competition score so given out of 1.0</a:t>
            </a:r>
            <a:endParaRPr lang="en-IN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Average score values – (0.01 – 0.09)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Right </a:t>
            </a:r>
            <a:r>
              <a:rPr lang="en-IN" dirty="0"/>
              <a:t>skewed graph , Mean score – </a:t>
            </a:r>
            <a:r>
              <a:rPr lang="en-IN" dirty="0" smtClean="0"/>
              <a:t>0.07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1762 null values – 0.03 % </a:t>
            </a:r>
            <a:endParaRPr lang="en-IN" dirty="0"/>
          </a:p>
          <a:p>
            <a:pPr lvl="8">
              <a:buFont typeface="Arial" panose="020B0604020202020204" pitchFamily="34" charset="0"/>
              <a:buChar char="•"/>
            </a:pPr>
            <a:endParaRPr lang="en-IN" dirty="0"/>
          </a:p>
          <a:p>
            <a:pPr marL="1471400" lvl="8" indent="0">
              <a:buNone/>
            </a:pPr>
            <a:endParaRPr lang="en-IN" dirty="0"/>
          </a:p>
          <a:p>
            <a:pPr lvl="8">
              <a:buFont typeface="Arial" panose="020B0604020202020204" pitchFamily="34" charset="0"/>
              <a:buChar char="•"/>
            </a:pPr>
            <a:endParaRPr lang="en-IN" dirty="0"/>
          </a:p>
          <a:p>
            <a:pPr lvl="8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13" y="1926914"/>
            <a:ext cx="2043772" cy="1297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228" y="1693839"/>
            <a:ext cx="1517116" cy="209944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9111244" y="2254641"/>
            <a:ext cx="1085850" cy="13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17824" y="2168916"/>
            <a:ext cx="1360176" cy="4067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Outliers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180772" y="2605134"/>
            <a:ext cx="1434172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5155"/>
            <a:ext cx="9739004" cy="117068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Summary of features </a:t>
            </a:r>
            <a:r>
              <a:rPr lang="en-IN" sz="3200" b="1" dirty="0" err="1"/>
              <a:t>wrt</a:t>
            </a:r>
            <a:r>
              <a:rPr lang="en-IN" sz="3200" b="1" dirty="0"/>
              <a:t> </a:t>
            </a:r>
            <a:r>
              <a:rPr lang="en-IN" sz="3200" b="1" dirty="0" smtClean="0"/>
              <a:t>Sales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dirty="0"/>
              <a:t>(Bivariate Analysis</a:t>
            </a:r>
            <a:r>
              <a:rPr lang="en-IN" sz="3200" dirty="0" smtClean="0"/>
              <a:t>)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  </a:t>
            </a:r>
            <a:r>
              <a:rPr lang="en-IN" b="1" dirty="0" err="1" smtClean="0"/>
              <a:t>Course_Domain</a:t>
            </a:r>
            <a:r>
              <a:rPr lang="en-IN" dirty="0" smtClean="0"/>
              <a:t>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Sales </a:t>
            </a:r>
            <a:r>
              <a:rPr lang="en-IN" dirty="0"/>
              <a:t>are inverse </a:t>
            </a:r>
            <a:r>
              <a:rPr lang="en-IN" dirty="0" smtClean="0"/>
              <a:t>for the amount </a:t>
            </a:r>
            <a:r>
              <a:rPr lang="en-IN" dirty="0"/>
              <a:t>of courses in </a:t>
            </a:r>
            <a:r>
              <a:rPr lang="en-IN" dirty="0" smtClean="0"/>
              <a:t>each domain.</a:t>
            </a:r>
          </a:p>
          <a:p>
            <a:pPr marL="384048" lvl="2" indent="0">
              <a:buNone/>
            </a:pPr>
            <a:r>
              <a:rPr lang="en-IN" dirty="0" err="1" smtClean="0"/>
              <a:t>Buisness</a:t>
            </a:r>
            <a:r>
              <a:rPr lang="en-IN" dirty="0" smtClean="0"/>
              <a:t> &gt; Development &gt; Finance &gt; software (Sales pattern)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For </a:t>
            </a:r>
            <a:r>
              <a:rPr lang="en-IN" dirty="0"/>
              <a:t>a single day , except business , minimum </a:t>
            </a:r>
            <a:r>
              <a:rPr lang="en-IN" dirty="0" smtClean="0"/>
              <a:t>sales </a:t>
            </a:r>
            <a:r>
              <a:rPr lang="en-IN" dirty="0"/>
              <a:t>were 0 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Minimum sales </a:t>
            </a:r>
            <a:r>
              <a:rPr lang="en-IN" dirty="0"/>
              <a:t>were </a:t>
            </a:r>
            <a:r>
              <a:rPr lang="en-IN" dirty="0" smtClean="0"/>
              <a:t>approx. 70 for business </a:t>
            </a:r>
            <a:r>
              <a:rPr lang="en-IN" dirty="0" err="1" smtClean="0"/>
              <a:t>domian</a:t>
            </a:r>
            <a:endParaRPr lang="en-IN" dirty="0" smtClean="0"/>
          </a:p>
          <a:p>
            <a:pPr marL="384048" lvl="2" indent="0">
              <a:buNone/>
            </a:pPr>
            <a:r>
              <a:rPr lang="en-IN" dirty="0" smtClean="0"/>
              <a:t>(Business had </a:t>
            </a:r>
            <a:r>
              <a:rPr lang="en-IN" dirty="0"/>
              <a:t>least number of courses in </a:t>
            </a:r>
            <a:r>
              <a:rPr lang="en-IN" dirty="0" smtClean="0"/>
              <a:t>number)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 err="1" smtClean="0"/>
              <a:t>Course_Type</a:t>
            </a:r>
            <a:r>
              <a:rPr lang="en-IN" b="1" dirty="0" smtClean="0"/>
              <a:t>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Degree &gt; Program &gt; Course (Sales pattern)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Every </a:t>
            </a:r>
            <a:r>
              <a:rPr lang="en-IN" dirty="0" err="1" smtClean="0"/>
              <a:t>course_type</a:t>
            </a:r>
            <a:r>
              <a:rPr lang="en-IN" dirty="0" smtClean="0"/>
              <a:t> had 0 sales as minimum value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Except for Degree course type 	</a:t>
            </a:r>
          </a:p>
          <a:p>
            <a:pPr marL="566928" lvl="3" indent="0">
              <a:buNone/>
            </a:pPr>
            <a:r>
              <a:rPr lang="en-IN" dirty="0" smtClean="0"/>
              <a:t>90 minimum sales </a:t>
            </a:r>
          </a:p>
          <a:p>
            <a:pPr marL="566928" lvl="3" indent="0">
              <a:buNone/>
            </a:pPr>
            <a:r>
              <a:rPr lang="en-IN" dirty="0" smtClean="0"/>
              <a:t>Least courses from this type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4400" y="5499762"/>
            <a:ext cx="6143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P.S. --    (Rechecked </a:t>
            </a:r>
            <a:r>
              <a:rPr lang="en-IN" b="1" dirty="0"/>
              <a:t>results with T , Z tests when necessary)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69" y="2257424"/>
            <a:ext cx="2539809" cy="1967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889" y="4402345"/>
            <a:ext cx="2372052" cy="17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5885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 </a:t>
            </a:r>
            <a:r>
              <a:rPr lang="en-IN" b="1" dirty="0" err="1" smtClean="0"/>
              <a:t>Short_Promotion</a:t>
            </a:r>
            <a:r>
              <a:rPr lang="en-IN" b="1" dirty="0" smtClean="0"/>
              <a:t>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 smtClean="0"/>
              <a:t>Short_promoted</a:t>
            </a:r>
            <a:r>
              <a:rPr lang="en-IN" dirty="0" smtClean="0"/>
              <a:t> had better sales </a:t>
            </a:r>
          </a:p>
          <a:p>
            <a:pPr marL="0" indent="0">
              <a:buNone/>
            </a:pPr>
            <a:r>
              <a:rPr lang="en-IN" b="1" dirty="0" smtClean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 Long_Promotion</a:t>
            </a:r>
            <a:r>
              <a:rPr lang="en-IN" dirty="0" smtClean="0"/>
              <a:t>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 smtClean="0"/>
              <a:t>Long_promoted</a:t>
            </a:r>
            <a:r>
              <a:rPr lang="en-IN" dirty="0" smtClean="0"/>
              <a:t> Courses did not </a:t>
            </a:r>
            <a:r>
              <a:rPr lang="en-IN" dirty="0" smtClean="0"/>
              <a:t>do </a:t>
            </a:r>
            <a:r>
              <a:rPr lang="en-IN" dirty="0" smtClean="0"/>
              <a:t>better in sales</a:t>
            </a:r>
          </a:p>
          <a:p>
            <a:pPr marL="0" indent="0">
              <a:buNone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 </a:t>
            </a:r>
            <a:r>
              <a:rPr lang="en-IN" b="1" dirty="0" err="1" smtClean="0"/>
              <a:t>Public_Holiday</a:t>
            </a:r>
            <a:r>
              <a:rPr lang="en-IN" dirty="0" smtClean="0"/>
              <a:t> </a:t>
            </a:r>
            <a:r>
              <a:rPr lang="en-IN" dirty="0"/>
              <a:t>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Sales were more on Regular days </a:t>
            </a:r>
            <a:endParaRPr lang="en-IN" dirty="0"/>
          </a:p>
          <a:p>
            <a:pPr marL="201168" lvl="1" indent="0">
              <a:buNone/>
            </a:pPr>
            <a:r>
              <a:rPr lang="en-IN" dirty="0" smtClean="0"/>
              <a:t>  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707" y="5294873"/>
            <a:ext cx="504895" cy="2381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62632" y="2116187"/>
            <a:ext cx="2405318" cy="19414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43875" y="4004253"/>
            <a:ext cx="2124075" cy="323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Long_Promotion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2707" y="3476624"/>
            <a:ext cx="290768" cy="257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9563100" y="3476624"/>
            <a:ext cx="285750" cy="257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1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User_Traffic</a:t>
            </a:r>
            <a:r>
              <a:rPr lang="en-IN" dirty="0" smtClean="0"/>
              <a:t>–  </a:t>
            </a:r>
            <a:r>
              <a:rPr lang="en-IN" dirty="0" smtClean="0"/>
              <a:t>Changes </a:t>
            </a:r>
            <a:r>
              <a:rPr lang="en-IN" dirty="0" smtClean="0"/>
              <a:t>linearly in positive direction</a:t>
            </a:r>
            <a:r>
              <a:rPr lang="en-IN" dirty="0" smtClean="0"/>
              <a:t> </a:t>
            </a:r>
            <a:r>
              <a:rPr lang="en-IN" dirty="0" smtClean="0"/>
              <a:t>with </a:t>
            </a:r>
            <a:r>
              <a:rPr lang="en-IN" dirty="0"/>
              <a:t>change in </a:t>
            </a:r>
            <a:r>
              <a:rPr lang="en-IN" dirty="0" smtClean="0"/>
              <a:t>sales</a:t>
            </a: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(If </a:t>
            </a:r>
            <a:r>
              <a:rPr lang="en-IN" dirty="0" err="1" smtClean="0"/>
              <a:t>user_traffic</a:t>
            </a:r>
            <a:r>
              <a:rPr lang="en-IN" dirty="0" smtClean="0"/>
              <a:t> </a:t>
            </a:r>
            <a:r>
              <a:rPr lang="en-IN" dirty="0"/>
              <a:t>increase by 10, </a:t>
            </a:r>
            <a:r>
              <a:rPr lang="en-IN" dirty="0" smtClean="0"/>
              <a:t> </a:t>
            </a:r>
            <a:r>
              <a:rPr lang="en-IN" dirty="0" smtClean="0"/>
              <a:t>we can be certain for sales to increase with a value</a:t>
            </a:r>
            <a:r>
              <a:rPr lang="en-IN" dirty="0" smtClean="0"/>
              <a:t>, and is checked </a:t>
            </a:r>
            <a:r>
              <a:rPr lang="en-IN" dirty="0" smtClean="0"/>
              <a:t>with </a:t>
            </a:r>
            <a:r>
              <a:rPr lang="en-IN" b="1" dirty="0" smtClean="0"/>
              <a:t>Correlation value</a:t>
            </a:r>
            <a:r>
              <a:rPr lang="en-IN" dirty="0" smtClean="0"/>
              <a:t>)  </a:t>
            </a:r>
            <a:endParaRPr lang="en-IN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Correlation Value – Range (-1,1) </a:t>
            </a:r>
            <a:r>
              <a:rPr lang="en-IN" dirty="0" smtClean="0"/>
              <a:t>  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           </a:t>
            </a:r>
            <a:r>
              <a:rPr lang="en-IN" b="1" dirty="0" smtClean="0"/>
              <a:t>Correlation </a:t>
            </a:r>
            <a:r>
              <a:rPr lang="en-IN" b="1" dirty="0" smtClean="0"/>
              <a:t>value </a:t>
            </a:r>
            <a:r>
              <a:rPr lang="en-IN" dirty="0" smtClean="0"/>
              <a:t>– </a:t>
            </a:r>
            <a:r>
              <a:rPr lang="en-IN" dirty="0" smtClean="0"/>
              <a:t>0.8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                              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Course_ID</a:t>
            </a:r>
            <a:r>
              <a:rPr lang="en-IN" dirty="0" smtClean="0"/>
              <a:t>  , </a:t>
            </a:r>
            <a:r>
              <a:rPr lang="en-IN" b="1" dirty="0" err="1" smtClean="0"/>
              <a:t>Day_No</a:t>
            </a:r>
            <a:r>
              <a:rPr lang="en-IN" dirty="0" smtClean="0"/>
              <a:t> and </a:t>
            </a:r>
            <a:r>
              <a:rPr lang="en-IN" b="1" dirty="0" err="1" smtClean="0"/>
              <a:t>Competition_Metric</a:t>
            </a:r>
            <a:r>
              <a:rPr lang="en-IN" dirty="0" smtClean="0"/>
              <a:t> --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Did not have pattern to visualize or to generalize results.</a:t>
            </a:r>
            <a:r>
              <a:rPr lang="en-IN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 smtClean="0"/>
              <a:t>Correlation</a:t>
            </a:r>
            <a:r>
              <a:rPr lang="en-IN" dirty="0" smtClean="0"/>
              <a:t> – 0.1</a:t>
            </a:r>
            <a:r>
              <a:rPr lang="en-IN" dirty="0" smtClean="0"/>
              <a:t>        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789" y="5451877"/>
            <a:ext cx="638264" cy="181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04" y="2917873"/>
            <a:ext cx="3762900" cy="253400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651829" y="3878338"/>
            <a:ext cx="2990850" cy="123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Features considered after analysis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69366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b="1" dirty="0" smtClean="0"/>
              <a:t>Continuous</a:t>
            </a:r>
            <a:r>
              <a:rPr lang="en-IN" dirty="0" smtClean="0"/>
              <a:t> </a:t>
            </a:r>
            <a:r>
              <a:rPr lang="en-IN" dirty="0"/>
              <a:t>Features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User_Traffic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Course_ID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73521" y="1898776"/>
            <a:ext cx="42371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</a:t>
            </a:r>
          </a:p>
          <a:p>
            <a:r>
              <a:rPr lang="en-IN" b="1" dirty="0" smtClean="0"/>
              <a:t>Categorical</a:t>
            </a:r>
            <a:r>
              <a:rPr lang="en-IN" dirty="0" smtClean="0"/>
              <a:t> </a:t>
            </a:r>
            <a:r>
              <a:rPr lang="en-IN" dirty="0" smtClean="0"/>
              <a:t>Feature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Course_Domain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Course_Type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Short_Promotion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Long_Promotion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 smtClean="0"/>
              <a:t>Public_Holiday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7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42508C-EC52-495D-A74A-3E398179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734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Feature </a:t>
            </a:r>
            <a:r>
              <a:rPr lang="en-IN" sz="3200" b="1" dirty="0" smtClean="0"/>
              <a:t>engineering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(Made some new features from existing to understand data better)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6DC747-8584-42A7-AF55-4A634105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From our dataset </a:t>
            </a:r>
            <a:r>
              <a:rPr lang="en-IN" dirty="0" smtClean="0"/>
              <a:t>extracted below mentioned features(6 </a:t>
            </a:r>
            <a:r>
              <a:rPr lang="en-IN" dirty="0"/>
              <a:t>features) </a:t>
            </a:r>
            <a:endParaRPr lang="en-IN" b="1" dirty="0" smtClean="0"/>
          </a:p>
          <a:p>
            <a:pPr marL="0" indent="0">
              <a:buNone/>
            </a:pPr>
            <a:r>
              <a:rPr lang="en-IN" dirty="0" err="1" smtClean="0"/>
              <a:t>Day_No</a:t>
            </a:r>
            <a:r>
              <a:rPr lang="en-IN" sz="2000" dirty="0" smtClean="0"/>
              <a:t> – This was already given starting from 1</a:t>
            </a:r>
            <a:r>
              <a:rPr lang="en-IN" sz="2000" baseline="30000" dirty="0" smtClean="0"/>
              <a:t>st</a:t>
            </a:r>
            <a:r>
              <a:rPr lang="en-IN" sz="2000" dirty="0" smtClean="0"/>
              <a:t> till </a:t>
            </a:r>
            <a:r>
              <a:rPr lang="en-IN" dirty="0" smtClean="0"/>
              <a:t>882</a:t>
            </a:r>
            <a:r>
              <a:rPr lang="en-IN" baseline="30000" dirty="0" smtClean="0"/>
              <a:t>th</a:t>
            </a:r>
            <a:r>
              <a:rPr lang="en-IN" sz="2000" dirty="0" smtClean="0"/>
              <a:t> day records.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 smtClean="0"/>
              <a:t>Date</a:t>
            </a:r>
            <a:r>
              <a:rPr lang="en-IN" dirty="0" smtClean="0"/>
              <a:t> – Assumed 0</a:t>
            </a:r>
            <a:r>
              <a:rPr lang="en-IN" baseline="30000" dirty="0" smtClean="0"/>
              <a:t>th</a:t>
            </a:r>
            <a:r>
              <a:rPr lang="en-IN" dirty="0" smtClean="0"/>
              <a:t> day as 31 December 2017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And extracted Dates by adding </a:t>
            </a:r>
            <a:r>
              <a:rPr lang="en-IN" dirty="0" err="1" smtClean="0"/>
              <a:t>Day_No</a:t>
            </a:r>
            <a:r>
              <a:rPr lang="en-IN" dirty="0" smtClean="0"/>
              <a:t> , so 1 </a:t>
            </a:r>
            <a:r>
              <a:rPr lang="en-IN" baseline="30000" dirty="0" err="1" smtClean="0"/>
              <a:t>st</a:t>
            </a:r>
            <a:r>
              <a:rPr lang="en-IN" baseline="30000" dirty="0" smtClean="0"/>
              <a:t> </a:t>
            </a:r>
            <a:r>
              <a:rPr lang="en-IN" dirty="0" smtClean="0"/>
              <a:t>day as 1 </a:t>
            </a:r>
            <a:r>
              <a:rPr lang="en-IN" dirty="0"/>
              <a:t>J</a:t>
            </a:r>
            <a:r>
              <a:rPr lang="en-IN" dirty="0" smtClean="0"/>
              <a:t>an 2017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And 882</a:t>
            </a:r>
            <a:r>
              <a:rPr lang="en-IN" baseline="30000" dirty="0" smtClean="0"/>
              <a:t>th </a:t>
            </a:r>
            <a:r>
              <a:rPr lang="en-IN" dirty="0" smtClean="0"/>
              <a:t>as 31 march 2020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 smtClean="0"/>
              <a:t>Year , Month</a:t>
            </a:r>
            <a:r>
              <a:rPr lang="en-IN" dirty="0" smtClean="0"/>
              <a:t>  </a:t>
            </a:r>
            <a:r>
              <a:rPr lang="en-IN" dirty="0"/>
              <a:t>– </a:t>
            </a:r>
            <a:r>
              <a:rPr lang="en-IN" dirty="0" smtClean="0"/>
              <a:t>Since we have Dates now</a:t>
            </a: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Extracted respective year and months from dates.</a:t>
            </a:r>
            <a:endParaRPr lang="en-IN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 smtClean="0"/>
              <a:t>Day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smtClean="0"/>
              <a:t>extracted day number of respective month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Some months had maximum of 31 day value, whereas a specific month had only 28 as maximum day value.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556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42508C-EC52-495D-A74A-3E398179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734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>Feature </a:t>
            </a:r>
            <a:r>
              <a:rPr lang="en-IN" sz="3200" b="1" dirty="0" smtClean="0"/>
              <a:t>engineering</a:t>
            </a: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6DC747-8584-42A7-AF55-4A634105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 err="1" smtClean="0"/>
              <a:t>WeekNumber</a:t>
            </a:r>
            <a:r>
              <a:rPr lang="en-IN" b="1" dirty="0" smtClean="0"/>
              <a:t> </a:t>
            </a:r>
            <a:r>
              <a:rPr lang="en-IN" dirty="0" smtClean="0"/>
              <a:t>– Since a year have 52/53 weeks </a:t>
            </a: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Extracted which week does the particular </a:t>
            </a:r>
            <a:r>
              <a:rPr lang="en-IN" dirty="0" err="1" smtClean="0"/>
              <a:t>Day_No</a:t>
            </a:r>
            <a:r>
              <a:rPr lang="en-IN" dirty="0" smtClean="0"/>
              <a:t> falls in.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Helped in understanding </a:t>
            </a:r>
            <a:r>
              <a:rPr lang="en-IN" dirty="0" err="1" smtClean="0"/>
              <a:t>Public_Holiday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 err="1" smtClean="0"/>
              <a:t>DayName</a:t>
            </a:r>
            <a:r>
              <a:rPr lang="en-IN" b="1" dirty="0" smtClean="0"/>
              <a:t> </a:t>
            </a:r>
            <a:r>
              <a:rPr lang="en-IN" dirty="0" smtClean="0"/>
              <a:t>– What day is it? Monday – Sunday?</a:t>
            </a: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Was extracted since we have months now.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44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30928-27C1-4DF0-8CB3-F9EF730D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/>
              <a:t>Analysis For new Features.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BE9EE-B48D-463B-9101-571858B9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b="1" dirty="0" smtClean="0"/>
              <a:t>Year</a:t>
            </a:r>
            <a:r>
              <a:rPr lang="en-IN" sz="2000" dirty="0" smtClean="0"/>
              <a:t> – Sales are increasing with Year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Month</a:t>
            </a:r>
            <a:r>
              <a:rPr lang="en-IN" dirty="0" smtClean="0"/>
              <a:t> – Sales increased with growing months , specially a peak in last two months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Also verified the same trend through </a:t>
            </a:r>
            <a:r>
              <a:rPr lang="en-IN" dirty="0" err="1" smtClean="0"/>
              <a:t>WeekNumber</a:t>
            </a:r>
            <a:r>
              <a:rPr lang="en-IN" dirty="0" smtClean="0"/>
              <a:t> variable , highest sales in week 48-51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smtClean="0"/>
              <a:t>Day</a:t>
            </a:r>
            <a:r>
              <a:rPr lang="en-IN" sz="2000" dirty="0" smtClean="0"/>
              <a:t> - Start and end of month usually had more sales.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 smtClean="0"/>
              <a:t>DayofWeek</a:t>
            </a:r>
            <a:r>
              <a:rPr lang="en-IN" sz="2000" b="1" dirty="0" smtClean="0"/>
              <a:t> – </a:t>
            </a:r>
            <a:r>
              <a:rPr lang="en-IN" sz="2000" dirty="0" smtClean="0"/>
              <a:t> Few days had more sales in general.</a:t>
            </a:r>
            <a:endParaRPr lang="en-IN" sz="2000" b="1" dirty="0" smtClean="0"/>
          </a:p>
          <a:p>
            <a:pPr marL="1471400" lvl="8" indent="0">
              <a:buNone/>
            </a:pPr>
            <a:r>
              <a:rPr lang="en-IN" dirty="0" smtClean="0"/>
              <a:t>Weekend(Sunday) ,  </a:t>
            </a:r>
          </a:p>
          <a:p>
            <a:pPr marL="1471400" lvl="8" indent="0">
              <a:buNone/>
            </a:pPr>
            <a:r>
              <a:rPr lang="en-IN" dirty="0" smtClean="0"/>
              <a:t>Start(Monday) </a:t>
            </a:r>
          </a:p>
          <a:p>
            <a:pPr marL="1471400" lvl="8" indent="0">
              <a:buNone/>
            </a:pPr>
            <a:r>
              <a:rPr lang="en-IN" dirty="0" smtClean="0"/>
              <a:t>mid (wed) of week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395" y="2687331"/>
            <a:ext cx="2323605" cy="1551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208" y="3668949"/>
            <a:ext cx="1629523" cy="113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458" y="4356647"/>
            <a:ext cx="2591382" cy="187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30928-27C1-4DF0-8CB3-F9EF730D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/>
              <a:t>Multivariate Analysis from New Features</a:t>
            </a:r>
            <a:br>
              <a:rPr lang="en-IN" sz="3200" b="1" dirty="0" smtClean="0"/>
            </a:br>
            <a:r>
              <a:rPr lang="en-IN" sz="3200" dirty="0" smtClean="0"/>
              <a:t>(To better understand </a:t>
            </a:r>
            <a:r>
              <a:rPr lang="en-IN" sz="3200" dirty="0" err="1" smtClean="0"/>
              <a:t>Public_Holiday</a:t>
            </a:r>
            <a:r>
              <a:rPr lang="en-IN" sz="3200" dirty="0" smtClean="0"/>
              <a:t>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BE9EE-B48D-463B-9101-571858B9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smtClean="0"/>
              <a:t>Year</a:t>
            </a:r>
            <a:r>
              <a:rPr lang="en-IN" sz="2000" dirty="0" smtClean="0"/>
              <a:t> – 2018 had mor</a:t>
            </a:r>
            <a:r>
              <a:rPr lang="en-IN" dirty="0" smtClean="0"/>
              <a:t>e holidays than 2019.</a:t>
            </a:r>
            <a:endParaRPr lang="en-IN" sz="2000" dirty="0" smtClean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Month</a:t>
            </a:r>
            <a:r>
              <a:rPr lang="en-IN" dirty="0"/>
              <a:t> </a:t>
            </a:r>
            <a:r>
              <a:rPr lang="en-IN" dirty="0" smtClean="0"/>
              <a:t>– Months 4 , 5 – April and May had most </a:t>
            </a:r>
            <a:r>
              <a:rPr lang="en-IN" dirty="0" err="1" smtClean="0"/>
              <a:t>Public_Holiday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Followed by year start month and year end (January and December)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Verified by </a:t>
            </a:r>
            <a:r>
              <a:rPr lang="en-IN" dirty="0" err="1" smtClean="0"/>
              <a:t>WeekNumber</a:t>
            </a:r>
            <a:r>
              <a:rPr lang="en-IN" dirty="0" smtClean="0"/>
              <a:t> Variable.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smtClean="0"/>
              <a:t>Day</a:t>
            </a:r>
            <a:r>
              <a:rPr lang="en-IN" sz="2000" dirty="0" smtClean="0"/>
              <a:t> – To Summarize better , that which days of month had common holidays 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 smtClean="0"/>
              <a:t>Start of month – day 1 had most </a:t>
            </a:r>
            <a:r>
              <a:rPr lang="en-IN" sz="1800" dirty="0" err="1" smtClean="0"/>
              <a:t>public_holiday</a:t>
            </a:r>
            <a:endParaRPr lang="en-IN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Followed by month end dates – 25-28</a:t>
            </a:r>
            <a:endParaRPr lang="en-IN" sz="1800" dirty="0" smtClean="0"/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 smtClean="0"/>
              <a:t>DayofWeek</a:t>
            </a:r>
            <a:r>
              <a:rPr lang="en-IN" sz="2000" b="1" dirty="0" smtClean="0"/>
              <a:t> – </a:t>
            </a:r>
            <a:r>
              <a:rPr lang="en-IN" sz="2000" dirty="0" smtClean="0"/>
              <a:t> Mid week specially had most holidays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 smtClean="0"/>
              <a:t>Wed and Thursday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 smtClean="0"/>
              <a:t>Followed by </a:t>
            </a:r>
            <a:r>
              <a:rPr lang="en-IN" dirty="0"/>
              <a:t>S</a:t>
            </a:r>
            <a:r>
              <a:rPr lang="en-IN" sz="1800" dirty="0" smtClean="0"/>
              <a:t>unday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854" y="1986171"/>
            <a:ext cx="2706021" cy="18712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34006" y="3782029"/>
            <a:ext cx="1413163" cy="19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Month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433" y="4251366"/>
            <a:ext cx="3373587" cy="18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30928-27C1-4DF0-8CB3-F9EF730D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/>
              <a:t>Multivariate Analysis from New Features</a:t>
            </a:r>
            <a:br>
              <a:rPr lang="en-IN" sz="3200" b="1" dirty="0" smtClean="0"/>
            </a:br>
            <a:r>
              <a:rPr lang="en-IN" sz="2800" dirty="0" smtClean="0"/>
              <a:t>(For Short and Long Promotion Variable)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BE9EE-B48D-463B-9101-571858B9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Short Promotion --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smtClean="0"/>
              <a:t>Day</a:t>
            </a:r>
            <a:r>
              <a:rPr lang="en-IN" sz="2000" dirty="0" smtClean="0"/>
              <a:t> – An interesting pattern is followed throughout the month.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 smtClean="0"/>
              <a:t>Short_Promotion</a:t>
            </a:r>
            <a:r>
              <a:rPr lang="en-IN" dirty="0" smtClean="0"/>
              <a:t> is active for consecutive 5 days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Followed by no </a:t>
            </a:r>
            <a:r>
              <a:rPr lang="en-IN" dirty="0" err="1" smtClean="0"/>
              <a:t>Short_promotion</a:t>
            </a:r>
            <a:r>
              <a:rPr lang="en-IN" dirty="0" smtClean="0"/>
              <a:t> for straight 9 days.</a:t>
            </a: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Long Promotion --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smtClean="0"/>
              <a:t>Day – </a:t>
            </a:r>
            <a:r>
              <a:rPr lang="en-IN" sz="2000" dirty="0" smtClean="0"/>
              <a:t> Constant pattern being followed.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 smtClean="0"/>
              <a:t>Long_Promotion is Active for Consecutive 28 days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Followed by 3 days of no promotion.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38" y="1963114"/>
            <a:ext cx="3069787" cy="2139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102663"/>
            <a:ext cx="3145672" cy="22109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40785" y="4100831"/>
            <a:ext cx="1282535" cy="220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272152" y="5450774"/>
            <a:ext cx="1143009" cy="241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Long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21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01329C-9BC0-412C-B764-1C017133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7494"/>
          </a:xfrm>
        </p:spPr>
        <p:txBody>
          <a:bodyPr/>
          <a:lstStyle/>
          <a:p>
            <a:r>
              <a:rPr lang="en-IN" sz="3200" dirty="0"/>
              <a:t>Problem Statement :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ED6D9B-8119-4E45-BE77-5A58D13B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2579159"/>
            <a:ext cx="10058400" cy="4023360"/>
          </a:xfrm>
        </p:spPr>
        <p:txBody>
          <a:bodyPr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sz="2800" dirty="0"/>
              <a:t>Predict the </a:t>
            </a:r>
            <a:r>
              <a:rPr lang="en-IN" sz="2800" dirty="0" smtClean="0"/>
              <a:t>overall sales</a:t>
            </a:r>
            <a:r>
              <a:rPr lang="en-IN" sz="2800" dirty="0" smtClean="0"/>
              <a:t>, for different courses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07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30928-27C1-4DF0-8CB3-F9EF730D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/>
              <a:t>Some New Features </a:t>
            </a:r>
            <a:br>
              <a:rPr lang="en-IN" sz="3200" b="1" dirty="0" smtClean="0"/>
            </a:br>
            <a:r>
              <a:rPr lang="en-IN" sz="3200" dirty="0" smtClean="0"/>
              <a:t>(For </a:t>
            </a:r>
            <a:r>
              <a:rPr lang="en-IN" sz="3200" dirty="0" err="1" smtClean="0"/>
              <a:t>User_traffic</a:t>
            </a:r>
            <a:r>
              <a:rPr lang="en-IN" sz="3200" dirty="0"/>
              <a:t>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BE9EE-B48D-463B-9101-571858B9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Interesting </a:t>
            </a:r>
            <a:r>
              <a:rPr lang="en-IN" b="1" dirty="0"/>
              <a:t>Point --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dirty="0"/>
              <a:t>No short </a:t>
            </a:r>
            <a:r>
              <a:rPr lang="en-IN" dirty="0" smtClean="0"/>
              <a:t>Promotion day </a:t>
            </a:r>
            <a:r>
              <a:rPr lang="en-IN" dirty="0"/>
              <a:t>overlapped with Long Promotion </a:t>
            </a:r>
            <a:r>
              <a:rPr lang="en-IN" dirty="0" smtClean="0"/>
              <a:t>day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Verified by making new feature of dividing Short And Long Promotion values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No new feature value came out to be 1 which was only possible if short and long were both 1 </a:t>
            </a:r>
            <a:endParaRPr lang="en-IN" dirty="0" smtClean="0"/>
          </a:p>
          <a:p>
            <a:pPr marL="201168" lvl="1" indent="0"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/>
              <a:t>Grouped by columns </a:t>
            </a:r>
            <a:r>
              <a:rPr lang="en-IN" dirty="0"/>
              <a:t>&amp;</a:t>
            </a:r>
            <a:r>
              <a:rPr lang="en-IN" dirty="0" smtClean="0"/>
              <a:t> added aggregated </a:t>
            </a:r>
            <a:r>
              <a:rPr lang="en-IN" dirty="0" err="1" smtClean="0"/>
              <a:t>user_traffic</a:t>
            </a:r>
            <a:r>
              <a:rPr lang="en-IN" dirty="0" smtClean="0"/>
              <a:t> in both train and 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Grouped by columns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Course ID and Month for User Traffic mean values. – To understand traffic for particular course on monthly basis.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Course Doman , Long_Promotion and Month – To understand monthly trend for Courses with promotions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Course Id , Short Promotion and Public Holiday for </a:t>
            </a:r>
            <a:r>
              <a:rPr lang="en-IN" dirty="0" err="1"/>
              <a:t>User_traffic</a:t>
            </a:r>
            <a:r>
              <a:rPr lang="en-IN" dirty="0"/>
              <a:t> </a:t>
            </a:r>
            <a:r>
              <a:rPr lang="en-IN" dirty="0" smtClean="0"/>
              <a:t>Mean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5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 smtClean="0"/>
              <a:t>Model Selection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300" dirty="0" smtClean="0"/>
              <a:t>(Steps taken in the process)</a:t>
            </a:r>
            <a:endParaRPr lang="en-I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Pre-Processing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Removed Null Values of Competition Metric by replacing with median values.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Since Null values were only 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Encoding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Frequency Encoding 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err="1" smtClean="0"/>
              <a:t>Course_Id</a:t>
            </a:r>
            <a:r>
              <a:rPr lang="en-IN" dirty="0" smtClean="0"/>
              <a:t> , Since it is unique , so for Observing the pattern , number of </a:t>
            </a:r>
            <a:r>
              <a:rPr lang="en-IN" dirty="0" err="1" smtClean="0"/>
              <a:t>occurance</a:t>
            </a:r>
            <a:r>
              <a:rPr lang="en-IN" dirty="0" smtClean="0"/>
              <a:t> of frequency of </a:t>
            </a:r>
            <a:r>
              <a:rPr lang="en-IN" dirty="0" err="1" smtClean="0"/>
              <a:t>course_id</a:t>
            </a:r>
            <a:r>
              <a:rPr lang="en-IN" dirty="0" smtClean="0"/>
              <a:t> had to be captured.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Month , </a:t>
            </a:r>
            <a:r>
              <a:rPr lang="en-IN" dirty="0" err="1" smtClean="0"/>
              <a:t>WeekNumber</a:t>
            </a:r>
            <a:r>
              <a:rPr lang="en-IN" dirty="0" smtClean="0"/>
              <a:t> , Day , </a:t>
            </a:r>
            <a:r>
              <a:rPr lang="en-IN" dirty="0" err="1" smtClean="0"/>
              <a:t>DayName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u="sng" dirty="0" smtClean="0"/>
              <a:t>Dummy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smtClean="0"/>
              <a:t>Course Domain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 Label Encoder –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 err="1" smtClean="0"/>
              <a:t>Course_Type</a:t>
            </a:r>
            <a:endParaRPr lang="en-IN" dirty="0"/>
          </a:p>
          <a:p>
            <a:pPr marL="384048" lvl="2" indent="0">
              <a:buNone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188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531E6D-772E-4CB4-AAB1-83306BD9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3529B5-8A1B-4186-8E7B-DF49D0ED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6900D7-3175-4F74-B3BC-22B64756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33222-7813-424F-9A79-ABD00161C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Significant features from Backward feature selection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Model performance negligible effect and coefficient are near true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2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Overview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/>
              <a:t>(Layout of the Presentation)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Individual Feature Behaviour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Feature Behaviour based on </a:t>
            </a:r>
            <a:r>
              <a:rPr lang="en-IN" dirty="0" smtClean="0"/>
              <a:t>Sales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Features selected after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New Features	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Approach to reach at better judgement of sales.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5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29E54C-E7FD-496A-945A-CB48B2F3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Features ( Total – 10)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11775A-1BA2-4B84-9682-E1130ADB6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918019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Id</a:t>
            </a:r>
            <a:r>
              <a:rPr lang="en-IN" dirty="0" smtClean="0"/>
              <a:t> – Identifies each row uniquely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Day_No</a:t>
            </a:r>
            <a:r>
              <a:rPr lang="en-IN" dirty="0" smtClean="0"/>
              <a:t> – Number of days about tracking of sales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Course_ID</a:t>
            </a:r>
            <a:r>
              <a:rPr lang="en-IN" dirty="0" smtClean="0"/>
              <a:t> – Unique ID for course.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Course_Domain</a:t>
            </a:r>
            <a:r>
              <a:rPr lang="en-IN" dirty="0" smtClean="0"/>
              <a:t> – Domains in Courses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Course_Type</a:t>
            </a:r>
            <a:r>
              <a:rPr lang="en-IN" dirty="0" smtClean="0"/>
              <a:t> – What type of course is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Short_Promotion</a:t>
            </a:r>
            <a:r>
              <a:rPr lang="en-US" dirty="0"/>
              <a:t> – Was the promotion for a particular course done for short time?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433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29E54C-E7FD-496A-945A-CB48B2F3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Features ( Total – 10)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11775A-1BA2-4B84-9682-E1130ADB6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918019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Long_Promotion</a:t>
            </a:r>
            <a:r>
              <a:rPr lang="en-US" dirty="0"/>
              <a:t> – Did the course have long promotion?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Public_Holiday</a:t>
            </a:r>
            <a:r>
              <a:rPr lang="en-US" dirty="0"/>
              <a:t> – Did a particular had public holiday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User_Traffic</a:t>
            </a:r>
            <a:r>
              <a:rPr lang="en-US" dirty="0"/>
              <a:t> – No of users on particular course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Competition_metric</a:t>
            </a:r>
            <a:r>
              <a:rPr lang="en-US" dirty="0"/>
              <a:t> – Metric value defining the competition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Sales</a:t>
            </a:r>
            <a:r>
              <a:rPr lang="en-US" dirty="0" smtClean="0"/>
              <a:t> – Total course Sales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 smtClean="0"/>
              <a:t>Important </a:t>
            </a:r>
            <a:r>
              <a:rPr lang="en-IN" dirty="0" smtClean="0"/>
              <a:t>- In testing data , </a:t>
            </a:r>
            <a:r>
              <a:rPr lang="en-IN" dirty="0" err="1" smtClean="0"/>
              <a:t>user_traffic</a:t>
            </a:r>
            <a:r>
              <a:rPr lang="en-IN" dirty="0" smtClean="0"/>
              <a:t> feature was not given , as one cannot predict users before hand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15AE7E-51C8-4D4C-9ABB-CCBDC55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68" y="711607"/>
            <a:ext cx="10058400" cy="84687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Summary of features 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(</a:t>
            </a:r>
            <a:r>
              <a:rPr lang="en-IN" sz="3200" dirty="0"/>
              <a:t>Univariate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C52ACA-9CF5-48DE-A344-912E4C9D9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661" y="1731434"/>
            <a:ext cx="1017841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ID</a:t>
            </a:r>
            <a:r>
              <a:rPr lang="en-IN" dirty="0" smtClean="0"/>
              <a:t> </a:t>
            </a:r>
            <a:r>
              <a:rPr lang="en-IN" dirty="0"/>
              <a:t>–   </a:t>
            </a:r>
            <a:r>
              <a:rPr lang="en-IN" dirty="0" smtClean="0"/>
              <a:t>512087 </a:t>
            </a:r>
            <a:r>
              <a:rPr lang="en-IN" dirty="0"/>
              <a:t>out of </a:t>
            </a:r>
            <a:r>
              <a:rPr lang="en-IN" dirty="0" smtClean="0"/>
              <a:t>512087</a:t>
            </a:r>
            <a:r>
              <a:rPr lang="en-IN" dirty="0" smtClean="0"/>
              <a:t> </a:t>
            </a:r>
            <a:r>
              <a:rPr lang="en-IN" dirty="0"/>
              <a:t>unique id’s for </a:t>
            </a:r>
            <a:r>
              <a:rPr lang="en-IN" dirty="0" smtClean="0"/>
              <a:t>every sale.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</a:t>
            </a:r>
            <a:r>
              <a:rPr lang="en-IN" sz="1400" dirty="0" smtClean="0"/>
              <a:t>(No duplicate ID’s , telling no same user subscribed a unique course more than once before the course ends)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Sales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smtClean="0"/>
              <a:t>Sales per day were for range ( </a:t>
            </a:r>
            <a:r>
              <a:rPr lang="en-IN" dirty="0"/>
              <a:t>0 , </a:t>
            </a:r>
            <a:r>
              <a:rPr lang="en-IN" dirty="0" smtClean="0"/>
              <a:t>800)</a:t>
            </a:r>
          </a:p>
          <a:p>
            <a:pPr marL="201168" lvl="1" indent="0">
              <a:buNone/>
            </a:pPr>
            <a:r>
              <a:rPr lang="en-IN" dirty="0" smtClean="0"/>
              <a:t>            (</a:t>
            </a:r>
            <a:r>
              <a:rPr lang="en-IN" sz="1400" dirty="0" smtClean="0"/>
              <a:t>0 </a:t>
            </a:r>
            <a:r>
              <a:rPr lang="en-IN" sz="1400" dirty="0"/>
              <a:t>Sales means – No sales were done a particular </a:t>
            </a:r>
            <a:r>
              <a:rPr lang="en-IN" sz="1400" dirty="0" smtClean="0"/>
              <a:t>day)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dirty="0"/>
              <a:t>         </a:t>
            </a:r>
            <a:r>
              <a:rPr lang="en-IN" dirty="0" smtClean="0"/>
              <a:t>  Majority sales per day were from (50 , 250) </a:t>
            </a:r>
          </a:p>
          <a:p>
            <a:pPr marL="749808" lvl="4" indent="0">
              <a:buNone/>
            </a:pPr>
            <a:r>
              <a:rPr lang="en-IN" dirty="0"/>
              <a:t>	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22" y="3576281"/>
            <a:ext cx="343900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C52ACA-9CF5-48DE-A344-912E4C9D9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4411" y="1817159"/>
            <a:ext cx="1017841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Day_No</a:t>
            </a:r>
            <a:r>
              <a:rPr lang="en-IN" dirty="0" smtClean="0"/>
              <a:t> – Records for 882 days , each day with multiple courses sales.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IN" dirty="0" smtClean="0"/>
              <a:t>Range – {1,882}</a:t>
            </a:r>
            <a:endParaRPr lang="en-IN" dirty="0"/>
          </a:p>
          <a:p>
            <a:pPr lvl="5">
              <a:buFont typeface="Arial" panose="020B0604020202020204" pitchFamily="34" charset="0"/>
              <a:buChar char="•"/>
            </a:pPr>
            <a:r>
              <a:rPr lang="en-IN" dirty="0" smtClean="0"/>
              <a:t>(</a:t>
            </a:r>
            <a:r>
              <a:rPr lang="en-IN" dirty="0" smtClean="0"/>
              <a:t>Overall pattern was constant )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IN" dirty="0" smtClean="0"/>
              <a:t>but a major dip in sales for days between 500 – 700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IN" dirty="0" smtClean="0"/>
              <a:t>And a small dip in sales after every short interval , possibly a weekend.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Course_No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smtClean="0"/>
              <a:t>Unique 600 ids for every course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IN" dirty="0" smtClean="0"/>
              <a:t>No Special pattern seen.</a:t>
            </a:r>
          </a:p>
          <a:p>
            <a:pPr marL="871400" lvl="5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53" y="2319200"/>
            <a:ext cx="336279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Course_Domain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smtClean="0"/>
              <a:t>Total 4 domains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Development – Maximum Courses (more than 50 %)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Software Marketing –  (32 %)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Finance and Accounting – (15%)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err="1" smtClean="0"/>
              <a:t>Buisness</a:t>
            </a:r>
            <a:r>
              <a:rPr lang="en-IN" dirty="0" smtClean="0"/>
              <a:t> – (1%)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          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Course_Type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/>
              <a:t>3</a:t>
            </a:r>
            <a:r>
              <a:rPr lang="en-IN" dirty="0" smtClean="0"/>
              <a:t> types of course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Course – Most courses (more than 50 %)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Program – (48%)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Degree – (0.3%)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 smtClean="0"/>
              <a:t>Degree &gt; Program &gt; Course – Time duration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84" y="1845734"/>
            <a:ext cx="3991532" cy="2171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917" y="4533900"/>
            <a:ext cx="2262384" cy="16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339" y="1745088"/>
            <a:ext cx="10485979" cy="43723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Short_Promotion</a:t>
            </a:r>
            <a:r>
              <a:rPr lang="en-IN" dirty="0" smtClean="0"/>
              <a:t>– Values – {0 , 1} , </a:t>
            </a:r>
            <a:r>
              <a:rPr lang="en-IN" dirty="0" err="1" smtClean="0"/>
              <a:t>wethere</a:t>
            </a:r>
            <a:r>
              <a:rPr lang="en-IN" dirty="0" smtClean="0"/>
              <a:t> or not on promotion</a:t>
            </a:r>
          </a:p>
          <a:p>
            <a:pPr marL="1471400" lvl="8" indent="0">
              <a:buNone/>
            </a:pPr>
            <a:r>
              <a:rPr lang="en-IN" dirty="0" smtClean="0"/>
              <a:t>             About 38 percent courses were on </a:t>
            </a:r>
            <a:r>
              <a:rPr lang="en-IN" dirty="0" err="1" smtClean="0"/>
              <a:t>short_promotion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Long_promotion</a:t>
            </a:r>
            <a:r>
              <a:rPr lang="en-IN" dirty="0" smtClean="0"/>
              <a:t> </a:t>
            </a:r>
            <a:r>
              <a:rPr lang="en-IN" dirty="0"/>
              <a:t>– </a:t>
            </a:r>
            <a:r>
              <a:rPr lang="en-IN" dirty="0" smtClean="0"/>
              <a:t>values – {0,1}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         Almost half the courses were on long promotion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         51 % on no </a:t>
            </a:r>
            <a:r>
              <a:rPr lang="en-IN" dirty="0" err="1" smtClean="0"/>
              <a:t>long_promotion</a:t>
            </a:r>
            <a:r>
              <a:rPr lang="en-IN" dirty="0" smtClean="0"/>
              <a:t> , 48.9 on promotion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 smtClean="0"/>
              <a:t>Public_Holiday</a:t>
            </a:r>
            <a:r>
              <a:rPr lang="en-IN" b="1" dirty="0" smtClean="0"/>
              <a:t> </a:t>
            </a:r>
            <a:r>
              <a:rPr lang="en-IN" dirty="0" smtClean="0"/>
              <a:t>–Values – {0,1}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b="1" dirty="0" smtClean="0"/>
              <a:t>   </a:t>
            </a:r>
            <a:r>
              <a:rPr lang="en-IN" dirty="0" smtClean="0"/>
              <a:t>Only 3% holidays overall 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317" y="2686050"/>
            <a:ext cx="2311198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32" y="4519509"/>
            <a:ext cx="2614968" cy="140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829</TotalTime>
  <Words>1146</Words>
  <Application>Microsoft Office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Predicting the Sales for an online based organisation</vt:lpstr>
      <vt:lpstr>Problem Statement : </vt:lpstr>
      <vt:lpstr>Overview  (Layout of the Presentation)</vt:lpstr>
      <vt:lpstr>Features ( Total – 10)</vt:lpstr>
      <vt:lpstr>Features ( Total – 10)</vt:lpstr>
      <vt:lpstr>Summary of features  (Univariate Analysis)</vt:lpstr>
      <vt:lpstr>PowerPoint Presentation</vt:lpstr>
      <vt:lpstr>PowerPoint Presentation</vt:lpstr>
      <vt:lpstr>PowerPoint Presentation</vt:lpstr>
      <vt:lpstr>PowerPoint Presentation</vt:lpstr>
      <vt:lpstr>Summary of features wrt Sales (Bivariate Analysis) </vt:lpstr>
      <vt:lpstr>PowerPoint Presentation</vt:lpstr>
      <vt:lpstr>PowerPoint Presentation</vt:lpstr>
      <vt:lpstr>Features considered after analysis</vt:lpstr>
      <vt:lpstr>Feature engineering (Made some new features from existing to understand data better)</vt:lpstr>
      <vt:lpstr>  Feature engineering </vt:lpstr>
      <vt:lpstr>Analysis For new Features.</vt:lpstr>
      <vt:lpstr>Multivariate Analysis from New Features (To better understand Public_Holiday)</vt:lpstr>
      <vt:lpstr>Multivariate Analysis from New Features (For Short and Long Promotion Variable)</vt:lpstr>
      <vt:lpstr>Some New Features  (For User_traffic)</vt:lpstr>
      <vt:lpstr>Model Selection (Steps taken in the process)</vt:lpstr>
      <vt:lpstr>PowerPoint Presentation</vt:lpstr>
      <vt:lpstr>Linear Regression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House Prices</dc:title>
  <dc:creator>pravar jain</dc:creator>
  <cp:lastModifiedBy>Rahul Kunchhal</cp:lastModifiedBy>
  <cp:revision>128</cp:revision>
  <dcterms:created xsi:type="dcterms:W3CDTF">2020-09-01T11:01:49Z</dcterms:created>
  <dcterms:modified xsi:type="dcterms:W3CDTF">2020-10-12T01:36:38Z</dcterms:modified>
</cp:coreProperties>
</file>