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Radhika Mirani |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28670" y="2065020"/>
            <a:ext cx="55340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7200">
                <a:solidFill>
                  <a:schemeClr val="bg1"/>
                </a:solidFill>
              </a:rPr>
              <a:t>Breast Cancer       </a:t>
            </a:r>
            <a:endParaRPr lang="en-IN" sz="7200">
              <a:solidFill>
                <a:schemeClr val="bg1"/>
              </a:solidFill>
            </a:endParaRPr>
          </a:p>
          <a:p>
            <a:r>
              <a:rPr lang="en-IN" sz="7200">
                <a:solidFill>
                  <a:schemeClr val="bg1"/>
                </a:solidFill>
              </a:rPr>
              <a:t>      </a:t>
            </a:r>
            <a:r>
              <a:rPr lang="en-IN" sz="7200">
                <a:solidFill>
                  <a:schemeClr val="accent4">
                    <a:lumMod val="60000"/>
                    <a:lumOff val="40000"/>
                  </a:schemeClr>
                </a:solidFill>
              </a:rPr>
              <a:t>Survival</a:t>
            </a:r>
            <a:endParaRPr lang="en-IN" sz="7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/>
        </p:nvSpPr>
        <p:spPr>
          <a:xfrm>
            <a:off x="2324100" y="4371975"/>
            <a:ext cx="7543800" cy="342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500">
                <a:solidFill>
                  <a:schemeClr val="bg1">
                    <a:lumMod val="95000"/>
                  </a:schemeClr>
                </a:solidFill>
              </a:rPr>
              <a:t>Exploratory Data Analysis</a:t>
            </a:r>
            <a:endParaRPr lang="en-IN" altLang="en-US" sz="25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365" y="1590040"/>
            <a:ext cx="9791700" cy="2055495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IN" altLang="en-US" sz="2500" dirty="0">
                <a:solidFill>
                  <a:schemeClr val="bg1"/>
                </a:solidFill>
              </a:rPr>
              <a:t>We can divide the age into groups for better analysis.</a:t>
            </a:r>
            <a:br>
              <a:rPr lang="en-IN" altLang="en-US" sz="2500" dirty="0">
                <a:solidFill>
                  <a:schemeClr val="bg1"/>
                </a:solidFill>
              </a:rPr>
            </a:b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1: ages 30-43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2: ages 44-57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3: ages 58-71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4: ages 72 and above</a:t>
            </a:r>
            <a:endParaRPr lang="en-IN" altLang="en-US" sz="2500" dirty="0">
              <a:solidFill>
                <a:schemeClr val="bg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2. Lets check the relation between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Age </a:t>
            </a:r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and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endParaRPr lang="en-IN" altLang="en-US" sz="37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2. Lets check the relation between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Age </a:t>
            </a:r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and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endParaRPr lang="en-IN" altLang="en-US" sz="37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Title 2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625" y="1807210"/>
            <a:ext cx="7016750" cy="43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1227455"/>
            <a:ext cx="7017385" cy="44958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3. Lets check the relation between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Pos_axillary_nodes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 and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.</a:t>
            </a:r>
            <a:endParaRPr lang="en-IN" altLang="en-US" sz="3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1795780"/>
            <a:ext cx="8355330" cy="46418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3. Lets check the relation between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Pos_axillary_nodes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 and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.</a:t>
            </a:r>
            <a:endParaRPr lang="en-IN" altLang="en-US" sz="3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3365" y="2086610"/>
            <a:ext cx="9791700" cy="2280285"/>
          </a:xfrm>
        </p:spPr>
        <p:txBody>
          <a:bodyPr>
            <a:normAutofit/>
          </a:bodyPr>
          <a:p>
            <a:pPr marL="0" indent="0" algn="l"/>
            <a:r>
              <a:rPr lang="en-IN" altLang="en-US" sz="2500" dirty="0">
                <a:solidFill>
                  <a:schemeClr val="bg1"/>
                </a:solidFill>
              </a:rPr>
              <a:t>We can divide the age into groups for better analysis.</a:t>
            </a:r>
            <a:br>
              <a:rPr lang="en-IN" altLang="en-US" sz="2500" dirty="0">
                <a:solidFill>
                  <a:schemeClr val="bg1"/>
                </a:solidFill>
              </a:rPr>
            </a:b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1: nodes between 0-5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2: nodes between 6-11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3: nodes between 12-17</a:t>
            </a:r>
            <a:br>
              <a:rPr lang="en-IN" altLang="en-US" sz="2500" dirty="0">
                <a:solidFill>
                  <a:schemeClr val="bg1"/>
                </a:solidFill>
              </a:rPr>
            </a:br>
            <a:r>
              <a:rPr lang="en-IN" altLang="en-US" sz="2500" dirty="0">
                <a:solidFill>
                  <a:schemeClr val="bg1"/>
                </a:solidFill>
              </a:rPr>
              <a:t>      - Group 4: nodes more than 18 </a:t>
            </a:r>
            <a:endParaRPr lang="en-IN" altLang="en-US" sz="25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3. Lets check the relation between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Pos_axillary_nodes</a:t>
            </a:r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 and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.</a:t>
            </a:r>
            <a:endParaRPr lang="en-IN" altLang="en-US" sz="37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Title 2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2527300"/>
            <a:ext cx="7436485" cy="3910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892300"/>
            <a:ext cx="7436485" cy="46926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4. Lets check the relation between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 Years_of_operation 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and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endParaRPr lang="en-IN" altLang="en-US" sz="38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135" y="1818005"/>
            <a:ext cx="6983730" cy="43097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5. Lets check the relation between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Age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,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Pos_axillary_nodes</a:t>
            </a:r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 and 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endParaRPr lang="en-IN" altLang="en-US" sz="38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495" y="1890395"/>
            <a:ext cx="7319010" cy="45173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800" dirty="0">
                <a:solidFill>
                  <a:schemeClr val="bg1"/>
                </a:solidFill>
                <a:sym typeface="+mn-ea"/>
              </a:rPr>
              <a:t>6. Let us check the correlation between all the variables using a</a:t>
            </a:r>
            <a:r>
              <a:rPr lang="en-IN" altLang="en-US" sz="38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 Heatmap.</a:t>
            </a:r>
            <a:endParaRPr lang="en-IN" altLang="en-US" sz="38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115" y="2020570"/>
            <a:ext cx="7240270" cy="435673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End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Results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85900" y="1777365"/>
            <a:ext cx="92195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700">
                <a:solidFill>
                  <a:schemeClr val="bg1"/>
                </a:solidFill>
              </a:rPr>
              <a:t>1. There were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 </a:t>
            </a:r>
            <a:r>
              <a:rPr lang="en-US" sz="2700">
                <a:solidFill>
                  <a:schemeClr val="bg1"/>
                </a:solidFill>
              </a:rPr>
              <a:t>in Pos_axillary_nodes field, which constituted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13.07%</a:t>
            </a:r>
            <a:r>
              <a:rPr lang="en-US" sz="2700">
                <a:solidFill>
                  <a:schemeClr val="bg1"/>
                </a:solidFill>
              </a:rPr>
              <a:t> of the total values. Around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2.29%</a:t>
            </a:r>
            <a:r>
              <a:rPr lang="en-US" sz="2700">
                <a:solidFill>
                  <a:schemeClr val="bg1"/>
                </a:solidFill>
              </a:rPr>
              <a:t> values were removed to correct the skewness a bit and prevent excess loss of information.</a:t>
            </a:r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2. In the dataset at hand,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73.5%</a:t>
            </a:r>
            <a:r>
              <a:rPr lang="en-US" sz="2700">
                <a:solidFill>
                  <a:schemeClr val="bg1"/>
                </a:solidFill>
              </a:rPr>
              <a:t> patients survived for more than 5 years.</a:t>
            </a:r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End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Results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53845" y="1717675"/>
            <a:ext cx="92195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700">
                <a:solidFill>
                  <a:schemeClr val="bg1"/>
                </a:solidFill>
              </a:rPr>
              <a:t>3. Majority of the patients belong to Ages between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44-57</a:t>
            </a:r>
            <a:r>
              <a:rPr lang="en-US" sz="2700">
                <a:solidFill>
                  <a:schemeClr val="bg1"/>
                </a:solidFill>
              </a:rPr>
              <a:t>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(~44.5%)</a:t>
            </a:r>
            <a:r>
              <a:rPr lang="en-US" sz="2700">
                <a:solidFill>
                  <a:schemeClr val="bg1"/>
                </a:solidFill>
              </a:rPr>
              <a:t>, out of which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30.43%</a:t>
            </a:r>
            <a:r>
              <a:rPr lang="en-US" sz="2700">
                <a:solidFill>
                  <a:schemeClr val="bg1"/>
                </a:solidFill>
              </a:rPr>
              <a:t> lived for more than 5 years after their operation.</a:t>
            </a:r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In general, throughout all ages, We had more patients surviving for more than 5 years after operation.</a:t>
            </a:r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  <a:p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4. Majority of the patients with less number of axillary nodes </a:t>
            </a:r>
            <a:r>
              <a:rPr lang="en-US" sz="2700">
                <a:solidFill>
                  <a:schemeClr val="accent4">
                    <a:lumMod val="60000"/>
                    <a:lumOff val="40000"/>
                  </a:schemeClr>
                </a:solidFill>
              </a:rPr>
              <a:t>(0-5)</a:t>
            </a:r>
            <a:r>
              <a:rPr lang="en-US" sz="2700">
                <a:solidFill>
                  <a:schemeClr val="bg1"/>
                </a:solidFill>
              </a:rPr>
              <a:t>, survived for more than 5 years after the operation.</a:t>
            </a: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/>
          <a:p>
            <a:pPr algn="l"/>
            <a:r>
              <a:rPr lang="en-US">
                <a:solidFill>
                  <a:schemeClr val="bg1"/>
                </a:solidFill>
              </a:rPr>
              <a:t>The dataset contains cases from a study that was conducted between 1958 and 1970 at the University of Chicago's Billings Hospital on the</a:t>
            </a:r>
            <a:r>
              <a:rPr lang="en-IN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survival of patients who had undergone surgery for breast cancer.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We have to perform </a:t>
            </a:r>
            <a:r>
              <a:rPr lang="en-IN" altLang="en-US" b="1">
                <a:solidFill>
                  <a:schemeClr val="bg1"/>
                </a:solidFill>
              </a:rPr>
              <a:t>Diagnostic Analysis </a:t>
            </a:r>
            <a:r>
              <a:rPr lang="en-IN" altLang="en-US">
                <a:solidFill>
                  <a:schemeClr val="bg1"/>
                </a:solidFill>
              </a:rPr>
              <a:t>in order to find patterns among the data.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bg1"/>
                </a:solidFill>
              </a:rPr>
              <a:t>Problem </a:t>
            </a:r>
            <a:r>
              <a:rPr lang="en-IN" altLang="en-US" sz="4000">
                <a:solidFill>
                  <a:schemeClr val="accent4">
                    <a:lumMod val="60000"/>
                    <a:lumOff val="40000"/>
                  </a:schemeClr>
                </a:solidFill>
              </a:rPr>
              <a:t>Statement</a:t>
            </a:r>
            <a:endParaRPr lang="en-IN" altLang="en-US" sz="4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53845" y="415925"/>
            <a:ext cx="9791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Hypothesis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Derived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53845" y="1717675"/>
            <a:ext cx="92195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700">
                <a:solidFill>
                  <a:schemeClr val="bg1"/>
                </a:solidFill>
              </a:rPr>
              <a:t>a. Patients throughout all ages, for lesser number of positive axillary nodes (between 0-5) present, </a:t>
            </a:r>
            <a:endParaRPr lang="en-US" sz="2700">
              <a:solidFill>
                <a:schemeClr val="bg1"/>
              </a:solidFill>
            </a:endParaRPr>
          </a:p>
          <a:p>
            <a:r>
              <a:rPr lang="en-IN" altLang="en-US" sz="2700">
                <a:solidFill>
                  <a:schemeClr val="bg1"/>
                </a:solidFill>
              </a:rPr>
              <a:t>				</a:t>
            </a:r>
            <a:r>
              <a:rPr lang="en-US" sz="2700">
                <a:solidFill>
                  <a:schemeClr val="bg1"/>
                </a:solidFill>
              </a:rPr>
              <a:t>or </a:t>
            </a:r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b. Patients in the younger age group (between 30-45), throughout all values of positive axillary nodes,</a:t>
            </a:r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        </a:t>
            </a:r>
            <a:endParaRPr lang="en-US" sz="2700">
              <a:solidFill>
                <a:schemeClr val="bg1"/>
              </a:solidFill>
            </a:endParaRPr>
          </a:p>
          <a:p>
            <a:r>
              <a:rPr lang="en-US" sz="2700">
                <a:solidFill>
                  <a:schemeClr val="bg1"/>
                </a:solidFill>
              </a:rPr>
              <a:t>         have higher chances of surviving beyond 5 years post operation.</a:t>
            </a:r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815080" y="2527300"/>
            <a:ext cx="456184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7500">
                <a:solidFill>
                  <a:schemeClr val="bg1"/>
                </a:solidFill>
              </a:rPr>
              <a:t>Thank </a:t>
            </a:r>
            <a:r>
              <a:rPr lang="en-IN" sz="7500">
                <a:solidFill>
                  <a:schemeClr val="accent4">
                    <a:lumMod val="60000"/>
                    <a:lumOff val="40000"/>
                  </a:schemeClr>
                </a:solidFill>
              </a:rPr>
              <a:t>You</a:t>
            </a:r>
            <a:endParaRPr lang="en-IN" sz="75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>
            <a:normAutofit lnSpcReduction="10000"/>
          </a:bodyPr>
          <a:p>
            <a:pPr algn="l"/>
            <a:r>
              <a:rPr lang="en-IN" altLang="en-US">
                <a:solidFill>
                  <a:schemeClr val="bg1"/>
                </a:solidFill>
              </a:rPr>
              <a:t>Age  - Age of the patient at the time of operation</a:t>
            </a:r>
            <a:endParaRPr lang="en-IN" altLang="en-US">
              <a:solidFill>
                <a:schemeClr val="bg1"/>
              </a:solidFill>
            </a:endParaRPr>
          </a:p>
          <a:p>
            <a:pPr algn="l"/>
            <a:endParaRPr lang="en-IN" alt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Year - Year in which the operation was performed</a:t>
            </a:r>
            <a:endParaRPr lang="en-IN" altLang="en-US">
              <a:solidFill>
                <a:schemeClr val="bg1"/>
              </a:solidFill>
            </a:endParaRPr>
          </a:p>
          <a:p>
            <a:pPr algn="l"/>
            <a:endParaRPr lang="en-IN" alt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Positive axillary nodes - Number of positive axillary nodes detected in 			   the patient’s body.</a:t>
            </a:r>
            <a:endParaRPr lang="en-IN" altLang="en-US">
              <a:solidFill>
                <a:schemeClr val="bg1"/>
              </a:solidFill>
            </a:endParaRPr>
          </a:p>
          <a:p>
            <a:pPr algn="l"/>
            <a:endParaRPr lang="en-IN" alt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Survival Status - Class Attribute:</a:t>
            </a:r>
            <a:endParaRPr lang="en-IN" alt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		-- 1 = The patient survived 5 years or longer</a:t>
            </a:r>
            <a:endParaRPr lang="en-IN" altLang="en-US">
              <a:solidFill>
                <a:schemeClr val="bg1"/>
              </a:solidFill>
            </a:endParaRPr>
          </a:p>
          <a:p>
            <a:pPr algn="l"/>
            <a:r>
              <a:rPr lang="en-IN" altLang="en-US">
                <a:solidFill>
                  <a:schemeClr val="bg1"/>
                </a:solidFill>
              </a:rPr>
              <a:t>		-- 2 = The patient died within 5 year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Data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Description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The dataset comprises of 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306</a:t>
            </a:r>
            <a:r>
              <a:rPr lang="en-IN">
                <a:solidFill>
                  <a:schemeClr val="bg1"/>
                </a:solidFill>
              </a:rPr>
              <a:t> records and </a:t>
            </a:r>
            <a:r>
              <a:rPr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4 </a:t>
            </a:r>
            <a:r>
              <a:rPr lang="en-IN">
                <a:solidFill>
                  <a:schemeClr val="bg1"/>
                </a:solidFill>
              </a:rPr>
              <a:t>columns.</a:t>
            </a:r>
            <a:endParaRPr lang="en-IN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No missing values were found.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Basic Information derived from the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 Dataset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/>
          <a:p>
            <a:pPr algn="l"/>
            <a:r>
              <a:rPr lang="en-IN">
                <a:solidFill>
                  <a:schemeClr val="bg1"/>
                </a:solidFill>
              </a:rPr>
              <a:t>On checking the overall distribution of data:</a:t>
            </a:r>
            <a:endParaRPr lang="en-IN">
              <a:solidFill>
                <a:schemeClr val="bg1"/>
              </a:solidFill>
            </a:endParaRPr>
          </a:p>
          <a:p>
            <a:pPr algn="l"/>
            <a:r>
              <a:rPr lang="en-IN">
                <a:solidFill>
                  <a:schemeClr val="bg1"/>
                </a:solidFill>
              </a:rPr>
              <a:t>	- </a:t>
            </a:r>
            <a:r>
              <a:rPr lang="en-IN" b="1">
                <a:solidFill>
                  <a:schemeClr val="bg1"/>
                </a:solidFill>
              </a:rPr>
              <a:t>Pos_axillary_nodes</a:t>
            </a:r>
            <a:r>
              <a:rPr lang="en-IN">
                <a:solidFill>
                  <a:schemeClr val="bg1"/>
                </a:solidFill>
              </a:rPr>
              <a:t> is Positively Skewed as Mean (=4.026) &gt; Median (=1) </a:t>
            </a:r>
            <a:endParaRPr lang="en-IN">
              <a:solidFill>
                <a:schemeClr val="bg1"/>
              </a:solidFill>
            </a:endParaRPr>
          </a:p>
          <a:p>
            <a:pPr algn="l"/>
            <a:endParaRPr lang="en-IN">
              <a:solidFill>
                <a:schemeClr val="bg1"/>
              </a:solidFill>
            </a:endParaRPr>
          </a:p>
          <a:p>
            <a:pPr algn="l"/>
            <a:r>
              <a:rPr lang="en-IN">
                <a:solidFill>
                  <a:schemeClr val="bg1"/>
                </a:solidFill>
              </a:rPr>
              <a:t>	- The total percentage of outliers was found to be </a:t>
            </a:r>
            <a:r>
              <a:rPr lang="en-IN" b="1">
                <a:solidFill>
                  <a:schemeClr val="bg1"/>
                </a:solidFill>
              </a:rPr>
              <a:t>13.07%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Exploratory Data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Analysis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/>
          <a:p>
            <a:pPr algn="l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The Original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Distribution 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851660"/>
            <a:ext cx="4657090" cy="4141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1851660"/>
            <a:ext cx="4363720" cy="406590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/>
          <p:cNvSpPr/>
          <p:nvPr>
            <p:ph type="subTitle" idx="1"/>
          </p:nvPr>
        </p:nvSpPr>
        <p:spPr>
          <a:xfrm>
            <a:off x="1523365" y="1852295"/>
            <a:ext cx="9144635" cy="4355465"/>
          </a:xfrm>
        </p:spPr>
        <p:txBody>
          <a:bodyPr/>
          <a:p>
            <a:pPr algn="l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Distribution after Skewness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Correction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732915"/>
            <a:ext cx="4551680" cy="4085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733550"/>
            <a:ext cx="4838065" cy="408495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415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1. Of all the patients, how many </a:t>
            </a:r>
            <a:r>
              <a:rPr lang="en-I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survived</a:t>
            </a:r>
            <a:r>
              <a:rPr lang="en-IN" altLang="en-US" sz="4000" dirty="0">
                <a:solidFill>
                  <a:schemeClr val="bg1"/>
                </a:solidFill>
                <a:sym typeface="+mn-ea"/>
              </a:rPr>
              <a:t>?</a:t>
            </a:r>
            <a:endParaRPr lang="en-IN" altLang="en-US" sz="40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885" y="1588135"/>
            <a:ext cx="8190230" cy="477012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730250" y="2527300"/>
            <a:ext cx="89535" cy="2891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745490" y="5418455"/>
            <a:ext cx="29845" cy="165481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23365" y="415925"/>
            <a:ext cx="9791700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2. Lets check the relation between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Age </a:t>
            </a:r>
            <a:r>
              <a:rPr lang="en-IN" altLang="en-US" sz="3700" dirty="0">
                <a:solidFill>
                  <a:schemeClr val="bg1"/>
                </a:solidFill>
                <a:sym typeface="+mn-ea"/>
              </a:rPr>
              <a:t>and </a:t>
            </a:r>
            <a:r>
              <a:rPr lang="en-IN" altLang="en-US" sz="3700" dirty="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Status</a:t>
            </a:r>
            <a:endParaRPr lang="en-IN" altLang="en-US" sz="3700" dirty="0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770" y="1426210"/>
            <a:ext cx="8253095" cy="5093335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Radhika Mirani | 2021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3456</Words>
  <Application>WPS Presentation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 can divide the age into groups for better analysis.        - Group 1: ages 30-43       - Group 2: ages 44-57       - Group 3: ages 58-71       - Group 4: ages 72 and above</vt:lpstr>
      <vt:lpstr>PowerPoint 演示文稿</vt:lpstr>
      <vt:lpstr>We can divide the age into groups for better analysis.        - Group 1: ages 30-43       - Group 2: ages 44-57       - Group 3: ages 58-71       - Group 4: ages 72 and above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Great Disaster</cp:lastModifiedBy>
  <cp:revision>2</cp:revision>
  <dcterms:created xsi:type="dcterms:W3CDTF">2021-04-17T19:26:56Z</dcterms:created>
  <dcterms:modified xsi:type="dcterms:W3CDTF">2021-04-17T19:38:32Z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