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359" r:id="rId4"/>
    <p:sldId id="358" r:id="rId5"/>
    <p:sldId id="319" r:id="rId6"/>
    <p:sldId id="320" r:id="rId7"/>
    <p:sldId id="321" r:id="rId8"/>
    <p:sldId id="324" r:id="rId9"/>
    <p:sldId id="325" r:id="rId10"/>
    <p:sldId id="328" r:id="rId11"/>
    <p:sldId id="326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4" r:id="rId37"/>
    <p:sldId id="356" r:id="rId38"/>
    <p:sldId id="357" r:id="rId39"/>
    <p:sldId id="35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D3F"/>
    <a:srgbClr val="37A7D9"/>
    <a:srgbClr val="45BE9B"/>
    <a:srgbClr val="7E7C72"/>
    <a:srgbClr val="FDFD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8A69-B820-4232-9055-6AE58ECAE4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67E-8816-4801-9848-85843DC326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8A69-B820-4232-9055-6AE58ECAE4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767E-8816-4801-9848-85843DC326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8A69-B820-4232-9055-6AE58ECAE4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767E-8816-4801-9848-85843DC326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"/>
          <p:cNvSpPr/>
          <p:nvPr/>
        </p:nvSpPr>
        <p:spPr>
          <a:xfrm>
            <a:off x="9910445" y="0"/>
            <a:ext cx="2284730" cy="6858000"/>
          </a:xfrm>
          <a:custGeom>
            <a:avLst/>
            <a:gdLst>
              <a:gd name="connsiteX0" fmla="*/ 4192698 w 6307366"/>
              <a:gd name="connsiteY0" fmla="*/ 0 h 6858001"/>
              <a:gd name="connsiteX1" fmla="*/ 6307366 w 6307366"/>
              <a:gd name="connsiteY1" fmla="*/ 0 h 6858001"/>
              <a:gd name="connsiteX2" fmla="*/ 6307366 w 6307366"/>
              <a:gd name="connsiteY2" fmla="*/ 6858001 h 6858001"/>
              <a:gd name="connsiteX3" fmla="*/ 0 w 6307366"/>
              <a:gd name="connsiteY3" fmla="*/ 6858001 h 6858001"/>
              <a:gd name="connsiteX4" fmla="*/ 237828 w 6307366"/>
              <a:gd name="connsiteY4" fmla="*/ 6671105 h 6858001"/>
              <a:gd name="connsiteX5" fmla="*/ 4165070 w 6307366"/>
              <a:gd name="connsiteY5" fmla="*/ 154705 h 6858001"/>
              <a:gd name="connsiteX6" fmla="*/ 4192698 w 6307366"/>
              <a:gd name="connsiteY6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66" h="6858001">
                <a:moveTo>
                  <a:pt x="4192698" y="0"/>
                </a:moveTo>
                <a:lnTo>
                  <a:pt x="6307366" y="0"/>
                </a:lnTo>
                <a:lnTo>
                  <a:pt x="6307366" y="6858001"/>
                </a:lnTo>
                <a:lnTo>
                  <a:pt x="0" y="6858001"/>
                </a:lnTo>
                <a:lnTo>
                  <a:pt x="237828" y="6671105"/>
                </a:lnTo>
                <a:cubicBezTo>
                  <a:pt x="2213606" y="5040549"/>
                  <a:pt x="3632166" y="2758935"/>
                  <a:pt x="4165070" y="154705"/>
                </a:cubicBezTo>
                <a:lnTo>
                  <a:pt x="4192698" y="0"/>
                </a:lnTo>
                <a:close/>
              </a:path>
            </a:pathLst>
          </a:cu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Picture 1" descr="599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325" y="0"/>
            <a:ext cx="10058400" cy="6858000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4981029" y="-642732"/>
            <a:ext cx="4301184" cy="7544548"/>
          </a:xfrm>
          <a:custGeom>
            <a:avLst/>
            <a:gdLst>
              <a:gd name="connsiteX0" fmla="*/ 4301184 w 4301184"/>
              <a:gd name="connsiteY0" fmla="*/ 0 h 7544548"/>
              <a:gd name="connsiteX1" fmla="*/ 4295784 w 4301184"/>
              <a:gd name="connsiteY1" fmla="*/ 157060 h 7544548"/>
              <a:gd name="connsiteX2" fmla="*/ 1332781 w 4301184"/>
              <a:gd name="connsiteY2" fmla="*/ 7164722 h 7544548"/>
              <a:gd name="connsiteX3" fmla="*/ 1123876 w 4301184"/>
              <a:gd name="connsiteY3" fmla="*/ 7383469 h 7544548"/>
              <a:gd name="connsiteX4" fmla="*/ 0 w 4301184"/>
              <a:gd name="connsiteY4" fmla="*/ 7544548 h 7544548"/>
              <a:gd name="connsiteX5" fmla="*/ 0 w 4301184"/>
              <a:gd name="connsiteY5" fmla="*/ 7385474 h 7544548"/>
              <a:gd name="connsiteX6" fmla="*/ 86762 w 4301184"/>
              <a:gd name="connsiteY6" fmla="*/ 7294624 h 7544548"/>
              <a:gd name="connsiteX7" fmla="*/ 3049765 w 4301184"/>
              <a:gd name="connsiteY7" fmla="*/ 286963 h 7544548"/>
              <a:gd name="connsiteX8" fmla="*/ 3053483 w 4301184"/>
              <a:gd name="connsiteY8" fmla="*/ 178826 h 7544548"/>
              <a:gd name="connsiteX9" fmla="*/ 4301184 w 4301184"/>
              <a:gd name="connsiteY9" fmla="*/ 0 h 75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1184" h="7544548">
                <a:moveTo>
                  <a:pt x="4301184" y="0"/>
                </a:moveTo>
                <a:lnTo>
                  <a:pt x="4295784" y="157060"/>
                </a:lnTo>
                <a:cubicBezTo>
                  <a:pt x="4137745" y="2810554"/>
                  <a:pt x="3057238" y="5270345"/>
                  <a:pt x="1332781" y="7164722"/>
                </a:cubicBezTo>
                <a:lnTo>
                  <a:pt x="1123876" y="7383469"/>
                </a:lnTo>
                <a:lnTo>
                  <a:pt x="0" y="7544548"/>
                </a:lnTo>
                <a:lnTo>
                  <a:pt x="0" y="7385474"/>
                </a:lnTo>
                <a:lnTo>
                  <a:pt x="86762" y="7294624"/>
                </a:lnTo>
                <a:cubicBezTo>
                  <a:pt x="1811221" y="5400249"/>
                  <a:pt x="2891726" y="2940456"/>
                  <a:pt x="3049765" y="286963"/>
                </a:cubicBezTo>
                <a:lnTo>
                  <a:pt x="3053483" y="178826"/>
                </a:lnTo>
                <a:lnTo>
                  <a:pt x="4301184" y="0"/>
                </a:lnTo>
                <a:close/>
              </a:path>
            </a:pathLst>
          </a:custGeom>
          <a:solidFill>
            <a:srgbClr val="F7B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906010" y="0"/>
            <a:ext cx="6534150" cy="6858000"/>
          </a:xfrm>
          <a:custGeom>
            <a:avLst/>
            <a:gdLst>
              <a:gd name="connsiteX0" fmla="*/ 4192698 w 6307366"/>
              <a:gd name="connsiteY0" fmla="*/ 0 h 6858001"/>
              <a:gd name="connsiteX1" fmla="*/ 6307366 w 6307366"/>
              <a:gd name="connsiteY1" fmla="*/ 0 h 6858001"/>
              <a:gd name="connsiteX2" fmla="*/ 6307366 w 6307366"/>
              <a:gd name="connsiteY2" fmla="*/ 6858001 h 6858001"/>
              <a:gd name="connsiteX3" fmla="*/ 0 w 6307366"/>
              <a:gd name="connsiteY3" fmla="*/ 6858001 h 6858001"/>
              <a:gd name="connsiteX4" fmla="*/ 237828 w 6307366"/>
              <a:gd name="connsiteY4" fmla="*/ 6671105 h 6858001"/>
              <a:gd name="connsiteX5" fmla="*/ 4165070 w 6307366"/>
              <a:gd name="connsiteY5" fmla="*/ 154705 h 6858001"/>
              <a:gd name="connsiteX6" fmla="*/ 4192698 w 6307366"/>
              <a:gd name="connsiteY6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66" h="6858001">
                <a:moveTo>
                  <a:pt x="4192698" y="0"/>
                </a:moveTo>
                <a:lnTo>
                  <a:pt x="6307366" y="0"/>
                </a:lnTo>
                <a:lnTo>
                  <a:pt x="6307366" y="6858001"/>
                </a:lnTo>
                <a:lnTo>
                  <a:pt x="0" y="6858001"/>
                </a:lnTo>
                <a:lnTo>
                  <a:pt x="237828" y="6671105"/>
                </a:lnTo>
                <a:cubicBezTo>
                  <a:pt x="2213606" y="5040549"/>
                  <a:pt x="3632166" y="2758935"/>
                  <a:pt x="4165070" y="154705"/>
                </a:cubicBezTo>
                <a:lnTo>
                  <a:pt x="4192698" y="0"/>
                </a:lnTo>
                <a:close/>
              </a:path>
            </a:pathLst>
          </a:cu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54759" y="4252909"/>
            <a:ext cx="1867691" cy="1867691"/>
          </a:xfrm>
          <a:prstGeom prst="ellipse">
            <a:avLst/>
          </a:prstGeom>
          <a:solidFill>
            <a:srgbClr val="F7B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06360" y="3786505"/>
            <a:ext cx="45427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4400" dirty="0" smtClean="0">
                <a:solidFill>
                  <a:schemeClr val="bg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Exploratory Data Analysis of </a:t>
            </a:r>
            <a:r>
              <a:rPr lang="en-IN" altLang="zh-CN" sz="4400" b="1" dirty="0" smtClean="0">
                <a:solidFill>
                  <a:schemeClr val="bg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Top 1000 Movies D</a:t>
            </a:r>
            <a:r>
              <a:rPr lang="en-IN" altLang="zh-CN" sz="4400" b="1" dirty="0" smtClean="0">
                <a:solidFill>
                  <a:schemeClr val="bg1"/>
                </a:solidFill>
                <a:latin typeface="Kozuka Mincho Pr6N H" panose="02020900000000000000" charset="-128"/>
                <a:ea typeface="Kozuka Mincho Pr6N H" panose="02020900000000000000" charset="-128"/>
                <a:cs typeface="+mn-lt"/>
              </a:rPr>
              <a:t>ataset</a:t>
            </a:r>
            <a:endParaRPr lang="en-IN" altLang="zh-CN" sz="4400" b="1" dirty="0" smtClean="0">
              <a:solidFill>
                <a:schemeClr val="bg1"/>
              </a:solidFill>
              <a:latin typeface="Kozuka Mincho Pr6N H" panose="02020900000000000000" charset="-128"/>
              <a:ea typeface="Kozuka Mincho Pr6N H" panose="02020900000000000000" charset="-128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7250" y="1751330"/>
            <a:ext cx="6680200" cy="4608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" y="425450"/>
            <a:ext cx="12448540" cy="1325880"/>
          </a:xfrm>
        </p:spPr>
        <p:txBody>
          <a:bodyPr>
            <a:normAutofit/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Runtime Interval earns higher revenue?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215" y="1645920"/>
            <a:ext cx="6605905" cy="46767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" y="425450"/>
            <a:ext cx="12448540" cy="1325880"/>
          </a:xfrm>
        </p:spPr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Runtime Interval earns higher ratings?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3005" y="1343660"/>
            <a:ext cx="7012305" cy="520319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Runtime Interval earns higher Critic Ratings?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65575" y="2631440"/>
            <a:ext cx="825881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zh-CN" sz="4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Mincho Pr6N H" panose="02020900000000000000" charset="-128"/>
                <a:ea typeface="Kozuka Mincho Pr6N H" panose="02020900000000000000" charset="-128"/>
              </a:rPr>
              <a:t>How important a role does Genre play?</a:t>
            </a:r>
            <a:endParaRPr lang="en-IN" altLang="zh-CN" sz="4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Mincho Pr6N H" panose="02020900000000000000" charset="-128"/>
              <a:ea typeface="Kozuka Mincho Pr6N H" panose="020209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385" y="1483360"/>
            <a:ext cx="7354570" cy="498348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Genre Size earns more Revenue?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1415" y="1483360"/>
            <a:ext cx="7482205" cy="50590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Genre Size earns more Rating?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3495" y="1571625"/>
            <a:ext cx="7352030" cy="49828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Genre Size earns more Metascore?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65575" y="1987550"/>
            <a:ext cx="75552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sz="2500" b="1"/>
              <a:t> Movies with 3 genre combinations do </a:t>
            </a:r>
            <a:r>
              <a:rPr lang="en-IN" altLang="en-US" sz="2500" b="1"/>
              <a:t>significantly</a:t>
            </a:r>
            <a:r>
              <a:rPr lang="en-US" sz="2500" b="1"/>
              <a:t> better in terms of Revenue Generation.</a:t>
            </a:r>
            <a:endParaRPr lang="en-US" sz="2500" b="1"/>
          </a:p>
          <a:p>
            <a:endParaRPr lang="en-US" sz="2500" b="1"/>
          </a:p>
          <a:p>
            <a:endParaRPr lang="en-US" sz="2500" b="1"/>
          </a:p>
          <a:p>
            <a:r>
              <a:rPr lang="en-IN" altLang="en-US" sz="2500" b="1"/>
              <a:t>But for Rating and Metascore, the difference is very subtle.</a:t>
            </a:r>
            <a:endParaRPr lang="en-IN" altLang="en-US" sz="25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3945" y="1600200"/>
            <a:ext cx="8071485" cy="498348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Genre combination is more popular?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3310" y="1553210"/>
            <a:ext cx="8087995" cy="51377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Genre combination is more popular?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" y="425450"/>
            <a:ext cx="12448540" cy="1325880"/>
          </a:xfrm>
        </p:spPr>
        <p:txBody>
          <a:bodyPr>
            <a:normAutofit/>
          </a:bodyPr>
          <a:p>
            <a:r>
              <a:rPr lang="en-IN" altLang="en-US"/>
              <a:t>  </a:t>
            </a: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Parameters of this Dataset: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58995" y="1751330"/>
            <a:ext cx="5681345" cy="4492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Genre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Director 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Runtime </a:t>
            </a:r>
            <a:r>
              <a:rPr lang="en-IN" altLang="en-US" sz="2200"/>
              <a:t>(in mins)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Rating </a:t>
            </a:r>
            <a:r>
              <a:rPr lang="en-IN" altLang="en-US" sz="2200"/>
              <a:t>(out of 10)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Revenue </a:t>
            </a:r>
            <a:r>
              <a:rPr lang="en-IN" altLang="en-US" sz="2200"/>
              <a:t>(in Millions)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Metascore </a:t>
            </a:r>
            <a:r>
              <a:rPr lang="en-IN" altLang="en-US" sz="2200"/>
              <a:t>(Critic Score, out of 100)</a:t>
            </a:r>
            <a:endParaRPr lang="en-IN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Year</a:t>
            </a:r>
            <a:endParaRPr lang="en-I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2055" y="1566545"/>
            <a:ext cx="8006715" cy="508127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Genre combination is more popular?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directors make movies of popular genres?: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65575" y="1987550"/>
            <a:ext cx="7555230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sz="2500" b="1"/>
              <a:t> </a:t>
            </a:r>
            <a:r>
              <a:rPr lang="en-US" sz="2500"/>
              <a:t>Adventure,Drama,Fantasy </a:t>
            </a:r>
            <a:r>
              <a:rPr lang="en-IN" altLang="en-US" sz="2500"/>
              <a:t>(Highest Revenue Earning Genre)</a:t>
            </a:r>
            <a:r>
              <a:rPr lang="en-IN" altLang="en-US" sz="2500" b="1"/>
              <a:t> : </a:t>
            </a:r>
            <a:r>
              <a:rPr sz="2500" b="1"/>
              <a:t>David Yates</a:t>
            </a:r>
            <a:endParaRPr sz="2500" b="1"/>
          </a:p>
          <a:p>
            <a:endParaRPr lang="en-US" sz="2500" b="1"/>
          </a:p>
          <a:p>
            <a:endParaRPr lang="en-US" sz="2500" b="1"/>
          </a:p>
          <a:p>
            <a:r>
              <a:rPr lang="en-IN" altLang="en-US" sz="2500"/>
              <a:t>Animation,Drama,Fantasy </a:t>
            </a:r>
            <a:r>
              <a:rPr lang="en-IN" altLang="en-US" sz="2500">
                <a:sym typeface="+mn-ea"/>
              </a:rPr>
              <a:t>(Highest Rated Genre)</a:t>
            </a:r>
            <a:r>
              <a:rPr lang="en-IN" altLang="en-US" sz="2500"/>
              <a:t> </a:t>
            </a:r>
            <a:r>
              <a:rPr lang="en-IN" altLang="en-US" sz="2500" b="1"/>
              <a:t>: Makoto Shinkai</a:t>
            </a:r>
            <a:endParaRPr lang="en-IN" altLang="en-US" sz="2500" b="1"/>
          </a:p>
          <a:p>
            <a:endParaRPr lang="en-IN" altLang="en-US" sz="2500" b="1"/>
          </a:p>
          <a:p>
            <a:endParaRPr lang="en-IN" altLang="en-US" sz="2500" b="1"/>
          </a:p>
          <a:p>
            <a:r>
              <a:rPr lang="en-IN" altLang="en-US" sz="2500"/>
              <a:t>Drama,Fantasy,War (</a:t>
            </a:r>
            <a:r>
              <a:rPr lang="en-IN" altLang="en-US" sz="2500">
                <a:sym typeface="+mn-ea"/>
              </a:rPr>
              <a:t>Highest Critically Acclaimed)</a:t>
            </a:r>
            <a:r>
              <a:rPr lang="en-IN" altLang="en-US" sz="2500" b="1">
                <a:sym typeface="+mn-ea"/>
              </a:rPr>
              <a:t> : Guillermo del Toro</a:t>
            </a:r>
            <a:endParaRPr lang="en-IN" altLang="en-US" sz="25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65575" y="2631440"/>
            <a:ext cx="825881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zh-CN" sz="4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Mincho Pr6N H" panose="02020900000000000000" charset="-128"/>
                <a:ea typeface="Kozuka Mincho Pr6N H" panose="02020900000000000000" charset="-128"/>
              </a:rPr>
              <a:t>What has changed over the years?</a:t>
            </a:r>
            <a:endParaRPr lang="en-IN" altLang="zh-CN" sz="4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Mincho Pr6N H" panose="02020900000000000000" charset="-128"/>
              <a:ea typeface="Kozuka Mincho Pr6N H" panose="020209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7455" y="1245870"/>
            <a:ext cx="7157085" cy="512191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has the movie industry changed over the years?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72665" y="6309360"/>
            <a:ext cx="10305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n/>
                <a:solidFill>
                  <a:schemeClr val="tx1"/>
                </a:solidFill>
                <a:effectLst/>
              </a:rPr>
              <a:t>Movie production has significantly increased over the years, opening a new market of opportunities.</a:t>
            </a:r>
            <a:endParaRPr lang="en-US" b="1">
              <a:ln/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5400" y="1478915"/>
            <a:ext cx="6672580" cy="452882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has Revenue generation changed over the years in the industry?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18385" y="6007735"/>
            <a:ext cx="9746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The overall Revenue Generated has also increased with time which implies that this industry has grown with time and still has a promising future. And this attracts the investors.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6165" y="1726565"/>
            <a:ext cx="6287135" cy="42646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has Average Revenue per movie changed over the years in the industry?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73300" y="6022340"/>
            <a:ext cx="9912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A very interesting pattern, the average revenue generated per movie has dramatically fallen down towards the end years. They have started falling from 2013 onwards.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9210" y="1584960"/>
            <a:ext cx="5984875" cy="44577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has Average Rating pattern changed over the years in the industry?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818765" y="6198235"/>
            <a:ext cx="8025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The average rating per year is falling down dramatically just like Average Revenue.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6815" y="1361440"/>
            <a:ext cx="8031480" cy="46208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2720"/>
            <a:ext cx="10515600" cy="1325563"/>
          </a:xfrm>
        </p:spPr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further analysis...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40610" y="6033770"/>
            <a:ext cx="9689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The Average performance (rating 6.5/10) of 2016 movies has been worse than the rest. The average performances have been dropping from 2013 onwards.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65575" y="2631440"/>
            <a:ext cx="825881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zh-CN" sz="4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Mincho Pr6N H" panose="02020900000000000000" charset="-128"/>
                <a:ea typeface="Kozuka Mincho Pr6N H" panose="02020900000000000000" charset="-128"/>
              </a:rPr>
              <a:t>Why are movies doing bad?</a:t>
            </a:r>
            <a:endParaRPr lang="en-IN" altLang="zh-CN" sz="4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Mincho Pr6N H" panose="02020900000000000000" charset="-128"/>
              <a:ea typeface="Kozuka Mincho Pr6N H" panose="020209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Analysing the genre_size of movies of 2016...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0565" y="1383665"/>
            <a:ext cx="4811395" cy="45935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95220" y="5824220"/>
            <a:ext cx="9078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58.6% movies have genre_size 3. We already know from our findings, genre_size 3 generates the most revenue, better ratings and are critically well acclaimed.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65575" y="2631440"/>
            <a:ext cx="825881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zh-CN" sz="4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Mincho Pr6N H" panose="02020900000000000000" charset="-128"/>
                <a:ea typeface="Kozuka Mincho Pr6N H" panose="02020900000000000000" charset="-128"/>
              </a:rPr>
              <a:t>How important a role do Directors play?</a:t>
            </a:r>
            <a:endParaRPr lang="en-IN" altLang="zh-CN" sz="4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Mincho Pr6N H" panose="02020900000000000000" charset="-128"/>
              <a:ea typeface="Kozuka Mincho Pr6N H" panose="020209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Analysing the genre of movies of 2016...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80180" y="2026920"/>
            <a:ext cx="73736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As we had found 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Adventure,Drama,Fantasy</a:t>
            </a:r>
            <a:r>
              <a:t> : the combination producing the highest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Animation,Drama,Fantasy</a:t>
            </a:r>
            <a:r>
              <a:t> : the combination producing the highest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Drama,Fantasy,War</a:t>
            </a:r>
            <a:r>
              <a:t> : the combination producing the highest Critic Score</a:t>
            </a:r>
          </a:p>
          <a:p/>
          <a:p/>
          <a:p>
            <a:r>
              <a:t>    But in the year 2016, the number of movies made in these genres is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Adventure,Drama,Fantasy : 0</a:t>
            </a:r>
            <a:endParaRPr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Animation,Drama,Fantasy : 1</a:t>
            </a:r>
            <a:endParaRPr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Drama,Fantasy,War : 0</a:t>
            </a:r>
            <a:endParaRPr b="1"/>
          </a:p>
        </p:txBody>
      </p:sp>
      <p:sp>
        <p:nvSpPr>
          <p:cNvPr id="6" name="Text Box 5"/>
          <p:cNvSpPr txBox="1"/>
          <p:nvPr/>
        </p:nvSpPr>
        <p:spPr>
          <a:xfrm>
            <a:off x="2394585" y="5882640"/>
            <a:ext cx="9639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This was a very big opportunity that the movie makers had missed out on. Genre combinations that could potentially earn high Revenues and Rating and Critics Scores were not focused on.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Analysing the Runtime of movies of 2016...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482850" y="5976620"/>
            <a:ext cx="9078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/>
              <a:t>I</a:t>
            </a:r>
            <a:r>
              <a:rPr lang="en-US" b="1"/>
              <a:t>n 2016, only 16.8% movies were </a:t>
            </a:r>
            <a:r>
              <a:rPr lang="en-IN" altLang="en-US" b="1"/>
              <a:t>of </a:t>
            </a:r>
            <a:r>
              <a:rPr lang="en-US" b="1"/>
              <a:t>long </a:t>
            </a:r>
            <a:r>
              <a:rPr lang="en-IN" altLang="en-US" b="1"/>
              <a:t>duration.</a:t>
            </a:r>
            <a:r>
              <a:rPr lang="en-US" b="1"/>
              <a:t> This was an opportunity missed.</a:t>
            </a:r>
            <a:endParaRPr lang="en-US" b="1"/>
          </a:p>
          <a:p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7005" y="1567180"/>
            <a:ext cx="469074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Analysing the Directors of movies of 2016...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28035" y="2741930"/>
            <a:ext cx="80264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</a:t>
            </a:r>
            <a:r>
              <a:rPr lang="en-US"/>
              <a:t>he directors </a:t>
            </a:r>
            <a:r>
              <a:rPr lang="en-IN" altLang="en-US"/>
              <a:t>of </a:t>
            </a:r>
            <a:r>
              <a:rPr lang="en-US"/>
              <a:t>2016 </a:t>
            </a:r>
            <a:r>
              <a:rPr lang="en-IN" altLang="en-US"/>
              <a:t>movies </a:t>
            </a:r>
            <a:r>
              <a:rPr lang="en-US"/>
              <a:t>are not among the top 5 names </a:t>
            </a:r>
            <a:r>
              <a:rPr lang="en-IN" altLang="en-US"/>
              <a:t>found in reference with high Revenue.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The </a:t>
            </a:r>
            <a:r>
              <a:rPr lang="en-IN" altLang="en-US" b="1"/>
              <a:t>Average Ratings</a:t>
            </a:r>
            <a:r>
              <a:rPr lang="en-IN" altLang="en-US"/>
              <a:t> given in 2016 is the lowest (</a:t>
            </a:r>
            <a:r>
              <a:rPr lang="en-IN" altLang="en-US" b="1"/>
              <a:t>6.46</a:t>
            </a:r>
            <a:r>
              <a:rPr lang="en-IN" altLang="en-US"/>
              <a:t>) in 10 years, but we do have some movies made by well rated directors like - </a:t>
            </a:r>
            <a:r>
              <a:rPr lang="en-IN" altLang="en-US" b="1"/>
              <a:t>Christopher Nolan</a:t>
            </a:r>
            <a:r>
              <a:rPr lang="en-IN" altLang="en-US"/>
              <a:t>, </a:t>
            </a:r>
            <a:r>
              <a:rPr lang="en-IN" altLang="en-US" b="1"/>
              <a:t>Olivier Nakache</a:t>
            </a:r>
            <a:r>
              <a:rPr lang="en-IN" altLang="en-US"/>
              <a:t> and </a:t>
            </a:r>
            <a:r>
              <a:rPr lang="en-IN" altLang="en-US" b="1"/>
              <a:t>Makoto Shinkai</a:t>
            </a:r>
            <a:r>
              <a:rPr lang="en-IN" altLang="en-US"/>
              <a:t>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The movies in 2016 have done </a:t>
            </a:r>
            <a:r>
              <a:rPr lang="en-IN" altLang="en-US" b="1"/>
              <a:t>decently well</a:t>
            </a:r>
            <a:r>
              <a:rPr lang="en-IN" altLang="en-US"/>
              <a:t> in terms of critic scores.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4374515" y="2631440"/>
            <a:ext cx="529844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zh-CN" sz="4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Mincho Pr6N H" panose="02020900000000000000" charset="-128"/>
                <a:ea typeface="Kozuka Mincho Pr6N H" panose="02020900000000000000" charset="-128"/>
              </a:rPr>
              <a:t>Conclusion...</a:t>
            </a:r>
            <a:endParaRPr lang="en-IN" altLang="zh-CN" sz="4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Mincho Pr6N H" panose="02020900000000000000" charset="-128"/>
              <a:ea typeface="Kozuka Mincho Pr6N H" panose="020209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12260" y="1261110"/>
            <a:ext cx="81927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t>The </a:t>
            </a:r>
            <a:r>
              <a:rPr lang="en-IN"/>
              <a:t>B</a:t>
            </a:r>
            <a:r>
              <a:t>est directors </a:t>
            </a:r>
            <a:r>
              <a:rPr lang="en-IN"/>
              <a:t>:</a:t>
            </a:r>
            <a:endParaRPr lang="en-IN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James Cameron : Revenue</a:t>
            </a:r>
            <a:endParaRPr lang="en-I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Christopher Nolan : Rating</a:t>
            </a:r>
            <a:endParaRPr lang="en-I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 Barry Jenkins : Metascore</a:t>
            </a:r>
            <a:endParaRPr lang="en-IN" b="1"/>
          </a:p>
          <a:p>
            <a:pPr indent="0">
              <a:buNone/>
            </a:pPr>
            <a:r>
              <a:rPr lang="en-IN"/>
              <a:t>None of these top ranking directors made movies in </a:t>
            </a:r>
            <a:r>
              <a:rPr lang="en-IN" b="1"/>
              <a:t>2016</a:t>
            </a:r>
            <a:r>
              <a:rPr lang="en-IN"/>
              <a:t>.</a:t>
            </a:r>
            <a:endParaRPr lang="en-IN"/>
          </a:p>
          <a:p>
            <a:pPr indent="0">
              <a:buNone/>
            </a:pPr>
            <a:endParaRPr lang="en-IN"/>
          </a:p>
          <a:p>
            <a:pPr indent="0">
              <a:buNone/>
            </a:pPr>
            <a:endParaRPr lang="en-IN"/>
          </a:p>
          <a:p>
            <a:pPr indent="0">
              <a:buNone/>
            </a:pPr>
            <a:r>
              <a:rPr lang="en-IN"/>
              <a:t>2. </a:t>
            </a:r>
            <a:r>
              <a:rPr lang="en-IN" b="1"/>
              <a:t>Long duration</a:t>
            </a:r>
            <a:r>
              <a:rPr lang="en-IN"/>
              <a:t> movies (</a:t>
            </a:r>
            <a:r>
              <a:rPr lang="en-IN" b="1"/>
              <a:t>&gt; 123 mins</a:t>
            </a:r>
            <a:r>
              <a:rPr lang="en-IN"/>
              <a:t>) did very well in terms of </a:t>
            </a:r>
            <a:r>
              <a:rPr lang="en-IN" b="1"/>
              <a:t>Revenue, Ratings and Metascore</a:t>
            </a:r>
            <a:r>
              <a:rPr lang="en-IN"/>
              <a:t>.</a:t>
            </a:r>
            <a:endParaRPr lang="en-IN"/>
          </a:p>
          <a:p>
            <a:pPr indent="0">
              <a:buNone/>
            </a:pPr>
            <a:r>
              <a:rPr lang="en-IN"/>
              <a:t>But, only </a:t>
            </a:r>
            <a:r>
              <a:rPr lang="en-IN" b="1"/>
              <a:t>16.8%</a:t>
            </a:r>
            <a:r>
              <a:rPr lang="en-IN"/>
              <a:t> long movies were made in 2016</a:t>
            </a:r>
            <a:endParaRPr lang="en-IN"/>
          </a:p>
          <a:p>
            <a:pPr indent="0">
              <a:buNone/>
            </a:pPr>
            <a:endParaRPr lang="en-IN"/>
          </a:p>
          <a:p>
            <a:pPr indent="0">
              <a:buNone/>
            </a:pPr>
            <a:endParaRPr lang="en-IN"/>
          </a:p>
          <a:p>
            <a:pPr indent="0">
              <a:buNone/>
            </a:pPr>
            <a:r>
              <a:rPr lang="en-IN"/>
              <a:t>3. As the </a:t>
            </a:r>
            <a:r>
              <a:rPr lang="en-IN" b="1"/>
              <a:t>genre size</a:t>
            </a:r>
            <a:r>
              <a:rPr lang="en-IN"/>
              <a:t> (numbers of genres present in a movie) increased, the </a:t>
            </a:r>
            <a:r>
              <a:rPr lang="en-IN" b="1"/>
              <a:t>Rating, Revenue </a:t>
            </a:r>
            <a:r>
              <a:rPr lang="en-IN"/>
              <a:t>and </a:t>
            </a:r>
            <a:r>
              <a:rPr lang="en-IN" b="1"/>
              <a:t>Metascore </a:t>
            </a:r>
            <a:r>
              <a:rPr lang="en-IN"/>
              <a:t>increased.</a:t>
            </a:r>
            <a:endParaRPr lang="en-IN"/>
          </a:p>
          <a:p>
            <a:pPr indent="0">
              <a:buNone/>
            </a:pPr>
            <a:endParaRPr lang="en-IN"/>
          </a:p>
          <a:p>
            <a:pPr indent="0">
              <a:buNone/>
            </a:pPr>
            <a:endParaRPr lang="en-IN"/>
          </a:p>
          <a:p>
            <a:pPr indent="0">
              <a:buNone/>
            </a:pPr>
            <a:r>
              <a:rPr lang="en-IN"/>
              <a:t>4. The industry's growth is very promising. It has grown around </a:t>
            </a:r>
            <a:r>
              <a:rPr lang="en-IN" b="1"/>
              <a:t>15% </a:t>
            </a:r>
            <a:r>
              <a:rPr lang="en-IN"/>
              <a:t>in </a:t>
            </a:r>
            <a:r>
              <a:rPr lang="en-IN" b="1"/>
              <a:t>10 years</a:t>
            </a:r>
            <a:r>
              <a:rPr lang="en-IN"/>
              <a:t> timeframe (from 2006 to 2016).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613785" y="2691130"/>
            <a:ext cx="81927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IN" b="1"/>
              <a:t>5. </a:t>
            </a:r>
            <a:r>
              <a:rPr b="1"/>
              <a:t>Average Revenue</a:t>
            </a:r>
            <a:r>
              <a:t> and </a:t>
            </a:r>
            <a:r>
              <a:rPr b="1"/>
              <a:t>Average Rating</a:t>
            </a:r>
            <a:r>
              <a:t> (Popularity) of movies have shown a      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t>     </a:t>
            </a:r>
            <a:r>
              <a:rPr b="1"/>
              <a:t>Negative Trend</a:t>
            </a:r>
            <a:r>
              <a:rPr lang="en-IN" b="1"/>
              <a:t>.</a:t>
            </a:r>
            <a:endParaRPr lang="en-IN" b="1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b="1"/>
          </a:p>
          <a:p>
            <a:pPr indent="0">
              <a:buFont typeface="Arial" panose="020B0604020202020204" pitchFamily="34" charset="0"/>
              <a:buNone/>
            </a:pPr>
            <a:r>
              <a:rPr lang="en-IN" b="1"/>
              <a:t>6. Rating </a:t>
            </a:r>
            <a:r>
              <a:rPr lang="en-IN"/>
              <a:t>and </a:t>
            </a:r>
            <a:r>
              <a:rPr lang="en-IN" b="1"/>
              <a:t>Metascore </a:t>
            </a:r>
            <a:r>
              <a:rPr lang="en-IN"/>
              <a:t>are </a:t>
            </a:r>
            <a:r>
              <a:rPr lang="en-IN" b="1"/>
              <a:t>highly correlated. </a:t>
            </a:r>
            <a:r>
              <a:rPr lang="en-IN"/>
              <a:t>Movies with high Ratings and </a:t>
            </a:r>
            <a:endParaRPr lang="en-IN"/>
          </a:p>
          <a:p>
            <a:pPr indent="0">
              <a:buFont typeface="Arial" panose="020B0604020202020204" pitchFamily="34" charset="0"/>
              <a:buNone/>
            </a:pPr>
            <a:r>
              <a:rPr lang="en-IN"/>
              <a:t>     Metascore have also earned</a:t>
            </a:r>
            <a:r>
              <a:rPr lang="en-IN" b="1"/>
              <a:t> high Revenue.</a:t>
            </a:r>
            <a:endParaRPr lang="en-I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513455" y="2631440"/>
            <a:ext cx="6628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zh-CN" sz="4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Mincho Pr6N H" panose="02020900000000000000" charset="-128"/>
                <a:ea typeface="Kozuka Mincho Pr6N H" panose="02020900000000000000" charset="-128"/>
              </a:rPr>
              <a:t>Actionable Insights...</a:t>
            </a:r>
            <a:endParaRPr lang="en-IN" altLang="zh-CN" sz="4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Mincho Pr6N H" panose="02020900000000000000" charset="-128"/>
              <a:ea typeface="Kozuka Mincho Pr6N H" panose="020209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Actionable Insights...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704590" y="2275205"/>
            <a:ext cx="81927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/>
              <a:t>M</a:t>
            </a:r>
            <a:r>
              <a:t>ovies </a:t>
            </a:r>
            <a:r>
              <a:rPr lang="en-IN"/>
              <a:t>made by </a:t>
            </a:r>
            <a:r>
              <a:t>well acclaimed directors will bring in more </a:t>
            </a:r>
            <a:r>
              <a:rPr b="1"/>
              <a:t>Revenue, better Ratings and Metascore</a:t>
            </a:r>
            <a: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b="1"/>
              <a:t>Long </a:t>
            </a:r>
            <a:r>
              <a:t>movies ( </a:t>
            </a:r>
            <a:r>
              <a:rPr b="1"/>
              <a:t>&gt;123 mins</a:t>
            </a:r>
            <a:r>
              <a:t>) have better Ratings, Metascore and high Revenues.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Movies with </a:t>
            </a:r>
            <a:r>
              <a:rPr b="1"/>
              <a:t>3 Genre combination</a:t>
            </a:r>
            <a:r>
              <a:t> have been very well acclaimed.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Movies that are </a:t>
            </a:r>
            <a:r>
              <a:rPr b="1"/>
              <a:t>audience</a:t>
            </a:r>
            <a:r>
              <a:t> and </a:t>
            </a:r>
            <a:r>
              <a:rPr b="1"/>
              <a:t>critics pleasing</a:t>
            </a:r>
            <a:r>
              <a:t>, earn more Revenue.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"/>
          <p:cNvSpPr/>
          <p:nvPr/>
        </p:nvSpPr>
        <p:spPr>
          <a:xfrm>
            <a:off x="9910445" y="0"/>
            <a:ext cx="2284730" cy="6858000"/>
          </a:xfrm>
          <a:custGeom>
            <a:avLst/>
            <a:gdLst>
              <a:gd name="connsiteX0" fmla="*/ 4192698 w 6307366"/>
              <a:gd name="connsiteY0" fmla="*/ 0 h 6858001"/>
              <a:gd name="connsiteX1" fmla="*/ 6307366 w 6307366"/>
              <a:gd name="connsiteY1" fmla="*/ 0 h 6858001"/>
              <a:gd name="connsiteX2" fmla="*/ 6307366 w 6307366"/>
              <a:gd name="connsiteY2" fmla="*/ 6858001 h 6858001"/>
              <a:gd name="connsiteX3" fmla="*/ 0 w 6307366"/>
              <a:gd name="connsiteY3" fmla="*/ 6858001 h 6858001"/>
              <a:gd name="connsiteX4" fmla="*/ 237828 w 6307366"/>
              <a:gd name="connsiteY4" fmla="*/ 6671105 h 6858001"/>
              <a:gd name="connsiteX5" fmla="*/ 4165070 w 6307366"/>
              <a:gd name="connsiteY5" fmla="*/ 154705 h 6858001"/>
              <a:gd name="connsiteX6" fmla="*/ 4192698 w 6307366"/>
              <a:gd name="connsiteY6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66" h="6858001">
                <a:moveTo>
                  <a:pt x="4192698" y="0"/>
                </a:moveTo>
                <a:lnTo>
                  <a:pt x="6307366" y="0"/>
                </a:lnTo>
                <a:lnTo>
                  <a:pt x="6307366" y="6858001"/>
                </a:lnTo>
                <a:lnTo>
                  <a:pt x="0" y="6858001"/>
                </a:lnTo>
                <a:lnTo>
                  <a:pt x="237828" y="6671105"/>
                </a:lnTo>
                <a:cubicBezTo>
                  <a:pt x="2213606" y="5040549"/>
                  <a:pt x="3632166" y="2758935"/>
                  <a:pt x="4165070" y="154705"/>
                </a:cubicBezTo>
                <a:lnTo>
                  <a:pt x="4192698" y="0"/>
                </a:lnTo>
                <a:close/>
              </a:path>
            </a:pathLst>
          </a:cu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Picture 1" descr="599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325" y="0"/>
            <a:ext cx="10058400" cy="6858000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4981029" y="-642732"/>
            <a:ext cx="4301184" cy="7544548"/>
          </a:xfrm>
          <a:custGeom>
            <a:avLst/>
            <a:gdLst>
              <a:gd name="connsiteX0" fmla="*/ 4301184 w 4301184"/>
              <a:gd name="connsiteY0" fmla="*/ 0 h 7544548"/>
              <a:gd name="connsiteX1" fmla="*/ 4295784 w 4301184"/>
              <a:gd name="connsiteY1" fmla="*/ 157060 h 7544548"/>
              <a:gd name="connsiteX2" fmla="*/ 1332781 w 4301184"/>
              <a:gd name="connsiteY2" fmla="*/ 7164722 h 7544548"/>
              <a:gd name="connsiteX3" fmla="*/ 1123876 w 4301184"/>
              <a:gd name="connsiteY3" fmla="*/ 7383469 h 7544548"/>
              <a:gd name="connsiteX4" fmla="*/ 0 w 4301184"/>
              <a:gd name="connsiteY4" fmla="*/ 7544548 h 7544548"/>
              <a:gd name="connsiteX5" fmla="*/ 0 w 4301184"/>
              <a:gd name="connsiteY5" fmla="*/ 7385474 h 7544548"/>
              <a:gd name="connsiteX6" fmla="*/ 86762 w 4301184"/>
              <a:gd name="connsiteY6" fmla="*/ 7294624 h 7544548"/>
              <a:gd name="connsiteX7" fmla="*/ 3049765 w 4301184"/>
              <a:gd name="connsiteY7" fmla="*/ 286963 h 7544548"/>
              <a:gd name="connsiteX8" fmla="*/ 3053483 w 4301184"/>
              <a:gd name="connsiteY8" fmla="*/ 178826 h 7544548"/>
              <a:gd name="connsiteX9" fmla="*/ 4301184 w 4301184"/>
              <a:gd name="connsiteY9" fmla="*/ 0 h 75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1184" h="7544548">
                <a:moveTo>
                  <a:pt x="4301184" y="0"/>
                </a:moveTo>
                <a:lnTo>
                  <a:pt x="4295784" y="157060"/>
                </a:lnTo>
                <a:cubicBezTo>
                  <a:pt x="4137745" y="2810554"/>
                  <a:pt x="3057238" y="5270345"/>
                  <a:pt x="1332781" y="7164722"/>
                </a:cubicBezTo>
                <a:lnTo>
                  <a:pt x="1123876" y="7383469"/>
                </a:lnTo>
                <a:lnTo>
                  <a:pt x="0" y="7544548"/>
                </a:lnTo>
                <a:lnTo>
                  <a:pt x="0" y="7385474"/>
                </a:lnTo>
                <a:lnTo>
                  <a:pt x="86762" y="7294624"/>
                </a:lnTo>
                <a:cubicBezTo>
                  <a:pt x="1811221" y="5400249"/>
                  <a:pt x="2891726" y="2940456"/>
                  <a:pt x="3049765" y="286963"/>
                </a:cubicBezTo>
                <a:lnTo>
                  <a:pt x="3053483" y="178826"/>
                </a:lnTo>
                <a:lnTo>
                  <a:pt x="4301184" y="0"/>
                </a:lnTo>
                <a:close/>
              </a:path>
            </a:pathLst>
          </a:custGeom>
          <a:solidFill>
            <a:srgbClr val="F7B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906010" y="0"/>
            <a:ext cx="6534150" cy="6858000"/>
          </a:xfrm>
          <a:custGeom>
            <a:avLst/>
            <a:gdLst>
              <a:gd name="connsiteX0" fmla="*/ 4192698 w 6307366"/>
              <a:gd name="connsiteY0" fmla="*/ 0 h 6858001"/>
              <a:gd name="connsiteX1" fmla="*/ 6307366 w 6307366"/>
              <a:gd name="connsiteY1" fmla="*/ 0 h 6858001"/>
              <a:gd name="connsiteX2" fmla="*/ 6307366 w 6307366"/>
              <a:gd name="connsiteY2" fmla="*/ 6858001 h 6858001"/>
              <a:gd name="connsiteX3" fmla="*/ 0 w 6307366"/>
              <a:gd name="connsiteY3" fmla="*/ 6858001 h 6858001"/>
              <a:gd name="connsiteX4" fmla="*/ 237828 w 6307366"/>
              <a:gd name="connsiteY4" fmla="*/ 6671105 h 6858001"/>
              <a:gd name="connsiteX5" fmla="*/ 4165070 w 6307366"/>
              <a:gd name="connsiteY5" fmla="*/ 154705 h 6858001"/>
              <a:gd name="connsiteX6" fmla="*/ 4192698 w 6307366"/>
              <a:gd name="connsiteY6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66" h="6858001">
                <a:moveTo>
                  <a:pt x="4192698" y="0"/>
                </a:moveTo>
                <a:lnTo>
                  <a:pt x="6307366" y="0"/>
                </a:lnTo>
                <a:lnTo>
                  <a:pt x="6307366" y="6858001"/>
                </a:lnTo>
                <a:lnTo>
                  <a:pt x="0" y="6858001"/>
                </a:lnTo>
                <a:lnTo>
                  <a:pt x="237828" y="6671105"/>
                </a:lnTo>
                <a:cubicBezTo>
                  <a:pt x="2213606" y="5040549"/>
                  <a:pt x="3632166" y="2758935"/>
                  <a:pt x="4165070" y="154705"/>
                </a:cubicBezTo>
                <a:lnTo>
                  <a:pt x="4192698" y="0"/>
                </a:lnTo>
                <a:close/>
              </a:path>
            </a:pathLst>
          </a:cu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54759" y="4252909"/>
            <a:ext cx="1867691" cy="1867691"/>
          </a:xfrm>
          <a:prstGeom prst="ellipse">
            <a:avLst/>
          </a:prstGeom>
          <a:solidFill>
            <a:srgbClr val="F7B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218805" y="3967480"/>
            <a:ext cx="45427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4400" dirty="0" smtClean="0">
                <a:solidFill>
                  <a:schemeClr val="bg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Thank You!</a:t>
            </a:r>
            <a:endParaRPr lang="en-IN" altLang="zh-CN" sz="4400" b="1" dirty="0" smtClean="0">
              <a:solidFill>
                <a:schemeClr val="bg1"/>
              </a:solidFill>
              <a:latin typeface="Kozuka Mincho Pr6N H" panose="02020900000000000000" charset="-128"/>
              <a:ea typeface="Kozuka Mincho Pr6N H" panose="02020900000000000000" charset="-128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9185" y="2114550"/>
            <a:ext cx="720725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" y="425450"/>
            <a:ext cx="12448540" cy="1325880"/>
          </a:xfrm>
        </p:spPr>
        <p:txBody>
          <a:bodyPr>
            <a:normAutofit fontScale="90000"/>
          </a:bodyPr>
          <a:p>
            <a:r>
              <a:rPr lang="en-IN" altLang="en-US"/>
              <a:t>  </a:t>
            </a: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Directors whose movies have earned High    </a:t>
            </a:r>
            <a:b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Revenues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5405" y="1495425"/>
            <a:ext cx="7192010" cy="530161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" y="425450"/>
            <a:ext cx="12448540" cy="1325880"/>
          </a:xfrm>
        </p:spPr>
        <p:txBody>
          <a:bodyPr>
            <a:normAutofit fontScale="90000"/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Top 10 Directors whose movies have earned High    </a:t>
            </a:r>
            <a:b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Ratings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5185" y="1593215"/>
            <a:ext cx="8222615" cy="50660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" y="425450"/>
            <a:ext cx="12448540" cy="1325880"/>
          </a:xfrm>
        </p:spPr>
        <p:txBody>
          <a:bodyPr>
            <a:normAutofit fontScale="90000"/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Top 10 Directors whose movies have earned High    </a:t>
            </a:r>
            <a:b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Critic Scores (Metascores)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65575" y="2631440"/>
            <a:ext cx="825881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zh-CN" sz="4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Mincho Pr6N H" panose="02020900000000000000" charset="-128"/>
                <a:ea typeface="Kozuka Mincho Pr6N H" panose="02020900000000000000" charset="-128"/>
              </a:rPr>
              <a:t>How important a role does Runtime play?</a:t>
            </a:r>
            <a:endParaRPr lang="en-IN" altLang="zh-CN" sz="4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Mincho Pr6N H" panose="02020900000000000000" charset="-128"/>
              <a:ea typeface="Kozuka Mincho Pr6N H" panose="020209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8690" y="1751330"/>
            <a:ext cx="6348730" cy="38481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" y="425450"/>
            <a:ext cx="12448540" cy="1325880"/>
          </a:xfrm>
        </p:spPr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Distribution of Runtime of different movies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63470" y="5885815"/>
            <a:ext cx="97459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major chunk of the movies have Runtime between 100 - 120 mins (Roughly between 25th and 75th percentile)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 flipV="1">
            <a:off x="-1233593" y="-28971"/>
            <a:ext cx="6365786" cy="7544548"/>
            <a:chOff x="5884634" y="-657337"/>
            <a:chExt cx="6365786" cy="7544548"/>
          </a:xfrm>
        </p:grpSpPr>
        <p:sp>
          <p:nvSpPr>
            <p:cNvPr id="26" name="任意多边形 25"/>
            <p:cNvSpPr/>
            <p:nvPr/>
          </p:nvSpPr>
          <p:spPr>
            <a:xfrm>
              <a:off x="5884634" y="-657337"/>
              <a:ext cx="4301184" cy="7544548"/>
            </a:xfrm>
            <a:custGeom>
              <a:avLst/>
              <a:gdLst>
                <a:gd name="connsiteX0" fmla="*/ 4301184 w 4301184"/>
                <a:gd name="connsiteY0" fmla="*/ 0 h 7544548"/>
                <a:gd name="connsiteX1" fmla="*/ 4295784 w 4301184"/>
                <a:gd name="connsiteY1" fmla="*/ 157060 h 7544548"/>
                <a:gd name="connsiteX2" fmla="*/ 1332781 w 4301184"/>
                <a:gd name="connsiteY2" fmla="*/ 7164722 h 7544548"/>
                <a:gd name="connsiteX3" fmla="*/ 1123876 w 4301184"/>
                <a:gd name="connsiteY3" fmla="*/ 7383469 h 7544548"/>
                <a:gd name="connsiteX4" fmla="*/ 0 w 4301184"/>
                <a:gd name="connsiteY4" fmla="*/ 7544548 h 7544548"/>
                <a:gd name="connsiteX5" fmla="*/ 0 w 4301184"/>
                <a:gd name="connsiteY5" fmla="*/ 7385474 h 7544548"/>
                <a:gd name="connsiteX6" fmla="*/ 86762 w 4301184"/>
                <a:gd name="connsiteY6" fmla="*/ 7294624 h 7544548"/>
                <a:gd name="connsiteX7" fmla="*/ 3049765 w 4301184"/>
                <a:gd name="connsiteY7" fmla="*/ 286963 h 7544548"/>
                <a:gd name="connsiteX8" fmla="*/ 3053483 w 4301184"/>
                <a:gd name="connsiteY8" fmla="*/ 178826 h 7544548"/>
                <a:gd name="connsiteX9" fmla="*/ 4301184 w 4301184"/>
                <a:gd name="connsiteY9" fmla="*/ 0 h 75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1184" h="7544548">
                  <a:moveTo>
                    <a:pt x="4301184" y="0"/>
                  </a:moveTo>
                  <a:lnTo>
                    <a:pt x="4295784" y="157060"/>
                  </a:lnTo>
                  <a:cubicBezTo>
                    <a:pt x="4137745" y="2810554"/>
                    <a:pt x="3057238" y="5270345"/>
                    <a:pt x="1332781" y="7164722"/>
                  </a:cubicBezTo>
                  <a:lnTo>
                    <a:pt x="1123876" y="7383469"/>
                  </a:lnTo>
                  <a:lnTo>
                    <a:pt x="0" y="7544548"/>
                  </a:lnTo>
                  <a:lnTo>
                    <a:pt x="0" y="7385474"/>
                  </a:lnTo>
                  <a:lnTo>
                    <a:pt x="86762" y="7294624"/>
                  </a:lnTo>
                  <a:cubicBezTo>
                    <a:pt x="1811221" y="5400249"/>
                    <a:pt x="2891726" y="2940456"/>
                    <a:pt x="3049765" y="286963"/>
                  </a:cubicBezTo>
                  <a:lnTo>
                    <a:pt x="3053483" y="178826"/>
                  </a:lnTo>
                  <a:lnTo>
                    <a:pt x="4301184" y="0"/>
                  </a:lnTo>
                  <a:close/>
                </a:path>
              </a:pathLst>
            </a:custGeom>
            <a:solidFill>
              <a:srgbClr val="F7B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943054" y="0"/>
              <a:ext cx="6307366" cy="6858001"/>
            </a:xfrm>
            <a:custGeom>
              <a:avLst/>
              <a:gdLst>
                <a:gd name="connsiteX0" fmla="*/ 4192698 w 6307366"/>
                <a:gd name="connsiteY0" fmla="*/ 0 h 6858001"/>
                <a:gd name="connsiteX1" fmla="*/ 6307366 w 6307366"/>
                <a:gd name="connsiteY1" fmla="*/ 0 h 6858001"/>
                <a:gd name="connsiteX2" fmla="*/ 6307366 w 6307366"/>
                <a:gd name="connsiteY2" fmla="*/ 6858001 h 6858001"/>
                <a:gd name="connsiteX3" fmla="*/ 0 w 6307366"/>
                <a:gd name="connsiteY3" fmla="*/ 6858001 h 6858001"/>
                <a:gd name="connsiteX4" fmla="*/ 237828 w 6307366"/>
                <a:gd name="connsiteY4" fmla="*/ 6671105 h 6858001"/>
                <a:gd name="connsiteX5" fmla="*/ 4165070 w 6307366"/>
                <a:gd name="connsiteY5" fmla="*/ 154705 h 6858001"/>
                <a:gd name="connsiteX6" fmla="*/ 4192698 w 6307366"/>
                <a:gd name="connsiteY6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366" h="6858001">
                  <a:moveTo>
                    <a:pt x="4192698" y="0"/>
                  </a:moveTo>
                  <a:lnTo>
                    <a:pt x="6307366" y="0"/>
                  </a:lnTo>
                  <a:lnTo>
                    <a:pt x="6307366" y="6858001"/>
                  </a:lnTo>
                  <a:lnTo>
                    <a:pt x="0" y="6858001"/>
                  </a:lnTo>
                  <a:lnTo>
                    <a:pt x="237828" y="6671105"/>
                  </a:lnTo>
                  <a:cubicBezTo>
                    <a:pt x="2213606" y="5040549"/>
                    <a:pt x="3632166" y="2758935"/>
                    <a:pt x="4165070" y="154705"/>
                  </a:cubicBezTo>
                  <a:lnTo>
                    <a:pt x="4192698" y="0"/>
                  </a:lnTo>
                  <a:close/>
                </a:path>
              </a:pathLst>
            </a:custGeom>
            <a:solidFill>
              <a:srgbClr val="37A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9450" y="622300"/>
            <a:ext cx="7433945" cy="1885315"/>
          </a:xfrm>
        </p:spPr>
        <p:txBody>
          <a:bodyPr>
            <a:normAutofit/>
          </a:bodyPr>
          <a:p>
            <a:r>
              <a:rPr lang="en-IN" altLang="en-US" sz="3500" b="1">
                <a:ln/>
                <a:solidFill>
                  <a:schemeClr val="tx1"/>
                </a:solidFill>
                <a:effectLst/>
              </a:rPr>
              <a:t>Since, the Runtime has a big range, Let's divide these times into SHORT, MEDIUM and LONG, for the sake of ease of study</a:t>
            </a:r>
            <a:endParaRPr lang="en-IN" altLang="en-US" sz="3500" b="1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0220" y="3133090"/>
            <a:ext cx="4721860" cy="2174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5048</Words>
  <Application>WPS Presentation</Application>
  <PresentationFormat>宽屏</PresentationFormat>
  <Paragraphs>172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75" baseType="lpstr">
      <vt:lpstr>Arial</vt:lpstr>
      <vt:lpstr>SimSun</vt:lpstr>
      <vt:lpstr>Wingdings</vt:lpstr>
      <vt:lpstr>汉真广标</vt:lpstr>
      <vt:lpstr>Microsoft YaHei</vt:lpstr>
      <vt:lpstr>Calibri</vt:lpstr>
      <vt:lpstr>Impact</vt:lpstr>
      <vt:lpstr>方正正大黑简体</vt:lpstr>
      <vt:lpstr>Calibri Light</vt:lpstr>
      <vt:lpstr>Raleway</vt:lpstr>
      <vt:lpstr>Yu Gothic UI</vt:lpstr>
      <vt:lpstr>Raleway</vt:lpstr>
      <vt:lpstr>Arial Unicode MS</vt:lpstr>
      <vt:lpstr>Source Sans Pro Light</vt:lpstr>
      <vt:lpstr>Roboto Condensed Light</vt:lpstr>
      <vt:lpstr>Segoe Print</vt:lpstr>
      <vt:lpstr>Adobe Fangsong Std R</vt:lpstr>
      <vt:lpstr>Adobe Gothic Std B</vt:lpstr>
      <vt:lpstr>QuigleyWiggly</vt:lpstr>
      <vt:lpstr>Precious</vt:lpstr>
      <vt:lpstr>Beyond Wonderland</vt:lpstr>
      <vt:lpstr>HoloLens MDL2 Assets</vt:lpstr>
      <vt:lpstr>Adobe Fan Heiti Std B</vt:lpstr>
      <vt:lpstr>Adobe Kaiti Std R</vt:lpstr>
      <vt:lpstr>Adobe Heiti Std R</vt:lpstr>
      <vt:lpstr>Adobe Ming Std L</vt:lpstr>
      <vt:lpstr>Adobe Myungjo Std M</vt:lpstr>
      <vt:lpstr>Kozuka Gothic Pr6N B</vt:lpstr>
      <vt:lpstr>Kozuka Gothic Pr6N R</vt:lpstr>
      <vt:lpstr>Kozuka Gothic Pr6N M</vt:lpstr>
      <vt:lpstr>Kozuka Gothic Pr6N L</vt:lpstr>
      <vt:lpstr>Kozuka Gothic Pr6N H</vt:lpstr>
      <vt:lpstr>Kozuka Gothic Pro H</vt:lpstr>
      <vt:lpstr>Kozuka Gothic Pro EL</vt:lpstr>
      <vt:lpstr>Kozuka Mincho Pr6N H</vt:lpstr>
      <vt:lpstr>Calibri Light</vt:lpstr>
      <vt:lpstr>Office 主题</vt:lpstr>
      <vt:lpstr>PowerPoint 演示文稿</vt:lpstr>
      <vt:lpstr>  Top 10 Directors whose movies have earned High       Revenues</vt:lpstr>
      <vt:lpstr>PowerPoint 演示文稿</vt:lpstr>
      <vt:lpstr>PowerPoint 演示文稿</vt:lpstr>
      <vt:lpstr>  Top 10 Directors whose movies have earned High       Revenues</vt:lpstr>
      <vt:lpstr>  Top 10 Directors whose movies have earned High       Ratings</vt:lpstr>
      <vt:lpstr>PowerPoint 演示文稿</vt:lpstr>
      <vt:lpstr>  Top 10 Directors whose movies have earned High       Ratings</vt:lpstr>
      <vt:lpstr>  Distribution of Runtime of different movies</vt:lpstr>
      <vt:lpstr>  Top 10 Directors whose movies have earned High       Ratings</vt:lpstr>
      <vt:lpstr>  Top 10 Directors whose movies have earned High       Ratings</vt:lpstr>
      <vt:lpstr>Which Runtime Interval earns higher ratings?</vt:lpstr>
      <vt:lpstr>PowerPoint 演示文稿</vt:lpstr>
      <vt:lpstr>Which Runtime Interval earns higher Critic Ratings?</vt:lpstr>
      <vt:lpstr>Which Genre Size earns more Revenue, Rating and Metascore?</vt:lpstr>
      <vt:lpstr>Which Genre Size earns more Revenue, Rating and Metascore?</vt:lpstr>
      <vt:lpstr>Which Genre Size earns more Metascore?</vt:lpstr>
      <vt:lpstr>Which Genre Size earns more Metascore?</vt:lpstr>
      <vt:lpstr>Which Genre combination is more popular?</vt:lpstr>
      <vt:lpstr>Which Genre combination is more popular?</vt:lpstr>
      <vt:lpstr>Observations:</vt:lpstr>
      <vt:lpstr>PowerPoint 演示文稿</vt:lpstr>
      <vt:lpstr>Which Genre combination is more popular?</vt:lpstr>
      <vt:lpstr>How has the movie industry changed over the years?</vt:lpstr>
      <vt:lpstr>How has Revenue generation changed over the years in the industry?</vt:lpstr>
      <vt:lpstr>How has Revenue generation changed over the years in the industry?</vt:lpstr>
      <vt:lpstr>How has Revenue generation changed over the years in the industry?</vt:lpstr>
      <vt:lpstr>PowerPoint 演示文稿</vt:lpstr>
      <vt:lpstr>How has Average Rating pattern changed over the years in the industry?</vt:lpstr>
      <vt:lpstr>Analysing the genre_size of movies of 2016...</vt:lpstr>
      <vt:lpstr>Analysing the genre_size of movies of 2016...</vt:lpstr>
      <vt:lpstr>Analysing the genre_size of movies of 2016...</vt:lpstr>
      <vt:lpstr>PowerPoint 演示文稿</vt:lpstr>
      <vt:lpstr>Analysing the Directors of movies of 2016...</vt:lpstr>
      <vt:lpstr>Conclusion...</vt:lpstr>
      <vt:lpstr>PowerPoint 演示文稿</vt:lpstr>
      <vt:lpstr>Conclusion...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Great Disaster</cp:lastModifiedBy>
  <cp:revision>30</cp:revision>
  <dcterms:created xsi:type="dcterms:W3CDTF">2015-03-23T02:27:00Z</dcterms:created>
  <dcterms:modified xsi:type="dcterms:W3CDTF">2020-07-19T19:35:04Z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