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57" r:id="rId4"/>
    <p:sldId id="280" r:id="rId5"/>
    <p:sldId id="281" r:id="rId6"/>
    <p:sldId id="282" r:id="rId7"/>
    <p:sldId id="283" r:id="rId8"/>
    <p:sldId id="284" r:id="rId9"/>
    <p:sldId id="285" r:id="rId10"/>
    <p:sldId id="289" r:id="rId11"/>
    <p:sldId id="291" r:id="rId12"/>
    <p:sldId id="290" r:id="rId13"/>
    <p:sldId id="286" r:id="rId14"/>
    <p:sldId id="287" r:id="rId15"/>
    <p:sldId id="288" r:id="rId16"/>
    <p:sldId id="279" r:id="rId17"/>
    <p:sldId id="27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1554477" y="6625241"/>
            <a:ext cx="5654039" cy="242596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(AI&amp;ML)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7208517" y="6625241"/>
            <a:ext cx="4545678" cy="23275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Title of Internship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25241"/>
            <a:ext cx="1554476" cy="23275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224G1A3376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4282751" y="1795319"/>
            <a:ext cx="3340359" cy="957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Radhika M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224G1A3376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477630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2024 - 2025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Process Mining Virtual Internship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154" y="2674613"/>
            <a:ext cx="1843673" cy="18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38ED-CDEC-4A4F-7395-1C84657B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F48A-3F9A-2F00-3FCA-5BFC4E499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spc="-5" dirty="0"/>
              <a:t>RISING</a:t>
            </a:r>
            <a:r>
              <a:rPr lang="en-IN" sz="3600" b="1" spc="-30" dirty="0"/>
              <a:t> </a:t>
            </a:r>
            <a:r>
              <a:rPr lang="en-IN" sz="3600" b="1" spc="-75" dirty="0"/>
              <a:t>STAR-</a:t>
            </a:r>
            <a:r>
              <a:rPr lang="en-IN" sz="3600" b="1" spc="-114" dirty="0"/>
              <a:t> </a:t>
            </a:r>
            <a:r>
              <a:rPr lang="en-IN" sz="3600" b="1" spc="-5" dirty="0"/>
              <a:t>TECHNICAL</a:t>
            </a:r>
          </a:p>
          <a:p>
            <a:pPr marL="12700" marR="5080" algn="just">
              <a:lnSpc>
                <a:spcPct val="90000"/>
              </a:lnSpc>
              <a:spcBef>
                <a:spcPts val="38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refers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emerging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trends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and</a:t>
            </a:r>
            <a:r>
              <a:rPr lang="en-US" dirty="0">
                <a:latin typeface="Times New Roman"/>
                <a:cs typeface="Times New Roman"/>
              </a:rPr>
              <a:t> advancements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process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mining,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such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as</a:t>
            </a:r>
            <a:r>
              <a:rPr lang="en-US" spc="5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new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algorithms, techniques, and </a:t>
            </a:r>
            <a:r>
              <a:rPr lang="en-US" dirty="0">
                <a:latin typeface="Times New Roman"/>
                <a:cs typeface="Times New Roman"/>
              </a:rPr>
              <a:t>tools </a:t>
            </a:r>
            <a:r>
              <a:rPr lang="en-US" spc="-5" dirty="0">
                <a:latin typeface="Times New Roman"/>
                <a:cs typeface="Times New Roman"/>
              </a:rPr>
              <a:t>that enhance </a:t>
            </a:r>
            <a:r>
              <a:rPr lang="en-US" spc="-10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capabilities and applications of process 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mining.</a:t>
            </a:r>
            <a:endParaRPr lang="en-US" dirty="0">
              <a:latin typeface="Times New Roman"/>
              <a:cs typeface="Times New Roman"/>
            </a:endParaRPr>
          </a:p>
          <a:p>
            <a:pPr marL="256540" indent="-243840" algn="just">
              <a:lnSpc>
                <a:spcPct val="100000"/>
              </a:lnSpc>
              <a:spcBef>
                <a:spcPts val="70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Under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we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mainly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learn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about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two</a:t>
            </a:r>
            <a:r>
              <a:rPr lang="en-US" spc="-5" dirty="0">
                <a:latin typeface="Times New Roman"/>
                <a:cs typeface="Times New Roman"/>
              </a:rPr>
              <a:t> topics:</a:t>
            </a:r>
            <a:endParaRPr lang="en-US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PQL</a:t>
            </a:r>
            <a:r>
              <a:rPr lang="en-US" sz="2800" spc="-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Queries</a:t>
            </a:r>
            <a:endParaRPr lang="en-US" sz="2800" dirty="0">
              <a:latin typeface="Times New Roman"/>
              <a:cs typeface="Times New Roman"/>
            </a:endParaRPr>
          </a:p>
          <a:p>
            <a:pPr marL="810895" lvl="1" indent="-341630">
              <a:lnSpc>
                <a:spcPct val="100000"/>
              </a:lnSpc>
              <a:spcBef>
                <a:spcPts val="265"/>
              </a:spcBef>
              <a:buFont typeface="Courier New"/>
              <a:buChar char="o"/>
              <a:tabLst>
                <a:tab pos="81153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Get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-10" dirty="0">
                <a:latin typeface="Times New Roman"/>
                <a:cs typeface="Times New Roman"/>
              </a:rPr>
              <a:t> into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Ems</a:t>
            </a:r>
          </a:p>
          <a:p>
            <a:pPr marL="469265" lvl="1" indent="0">
              <a:lnSpc>
                <a:spcPct val="100000"/>
              </a:lnSpc>
              <a:spcBef>
                <a:spcPts val="265"/>
              </a:spcBef>
              <a:buNone/>
              <a:tabLst>
                <a:tab pos="81153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972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5EB9-0391-5554-4959-C2B5BB17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43C4-82F1-45C3-21F3-8D74623D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lvl="1" indent="0">
              <a:lnSpc>
                <a:spcPct val="100000"/>
              </a:lnSpc>
              <a:spcBef>
                <a:spcPts val="265"/>
              </a:spcBef>
              <a:buNone/>
              <a:tabLst>
                <a:tab pos="81153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64135">
              <a:lnSpc>
                <a:spcPct val="100000"/>
              </a:lnSpc>
              <a:spcBef>
                <a:spcPts val="95"/>
              </a:spcBef>
            </a:pPr>
            <a:r>
              <a:rPr lang="en-US" sz="3600" b="1" spc="-5" dirty="0">
                <a:latin typeface="Calibri"/>
                <a:cs typeface="Calibri"/>
              </a:rPr>
              <a:t>PQL</a:t>
            </a:r>
            <a:r>
              <a:rPr lang="en-US" sz="3600" b="1" spc="-25" dirty="0">
                <a:latin typeface="Calibri"/>
                <a:cs typeface="Calibri"/>
              </a:rPr>
              <a:t> </a:t>
            </a:r>
            <a:r>
              <a:rPr lang="en-US" sz="3600" b="1" spc="-10" dirty="0">
                <a:latin typeface="Calibri"/>
                <a:cs typeface="Calibri"/>
              </a:rPr>
              <a:t>Queries:</a:t>
            </a:r>
            <a:endParaRPr lang="en-US" sz="3600" b="1" dirty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55"/>
              </a:spcBef>
              <a:buSzPct val="75000"/>
              <a:buFont typeface="Courier New" panose="02070309020205020404" pitchFamily="49" charset="0"/>
              <a:buChar char="o"/>
              <a:tabLst>
                <a:tab pos="350520" algn="l"/>
                <a:tab pos="351155" algn="l"/>
              </a:tabLst>
            </a:pPr>
            <a:r>
              <a:rPr lang="en-US" dirty="0">
                <a:latin typeface="Calibri"/>
                <a:cs typeface="Calibri"/>
              </a:rPr>
              <a:t>PQL </a:t>
            </a:r>
            <a:r>
              <a:rPr lang="en-US" spc="-10" dirty="0">
                <a:latin typeface="Calibri"/>
                <a:cs typeface="Calibri"/>
              </a:rPr>
              <a:t>(Process </a:t>
            </a:r>
            <a:r>
              <a:rPr lang="en-US" dirty="0">
                <a:latin typeface="Calibri"/>
                <a:cs typeface="Calibri"/>
              </a:rPr>
              <a:t>Query Language) is a </a:t>
            </a:r>
            <a:r>
              <a:rPr lang="en-US" spc="-5" dirty="0">
                <a:latin typeface="Calibri"/>
                <a:cs typeface="Calibri"/>
              </a:rPr>
              <a:t>specialized </a:t>
            </a:r>
            <a:r>
              <a:rPr lang="en-US" dirty="0">
                <a:latin typeface="Calibri"/>
                <a:cs typeface="Calibri"/>
              </a:rPr>
              <a:t>language used </a:t>
            </a:r>
            <a:r>
              <a:rPr lang="en-US" spc="-10" dirty="0">
                <a:latin typeface="Calibri"/>
                <a:cs typeface="Calibri"/>
              </a:rPr>
              <a:t>to </a:t>
            </a:r>
            <a:r>
              <a:rPr lang="en-US" spc="5" dirty="0">
                <a:latin typeface="Calibri"/>
                <a:cs typeface="Calibri"/>
              </a:rPr>
              <a:t>query </a:t>
            </a:r>
            <a:r>
              <a:rPr lang="en-US" spc="-5" dirty="0">
                <a:latin typeface="Calibri"/>
                <a:cs typeface="Calibri"/>
              </a:rPr>
              <a:t>process </a:t>
            </a:r>
            <a:r>
              <a:rPr lang="en-US" dirty="0">
                <a:latin typeface="Calibri"/>
                <a:cs typeface="Calibri"/>
              </a:rPr>
              <a:t>mining </a:t>
            </a:r>
            <a:r>
              <a:rPr lang="en-US" spc="-5" dirty="0">
                <a:latin typeface="Calibri"/>
                <a:cs typeface="Calibri"/>
              </a:rPr>
              <a:t>tools. </a:t>
            </a:r>
            <a:r>
              <a:rPr lang="en-US" spc="-5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It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allows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users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to</a:t>
            </a:r>
            <a:r>
              <a:rPr lang="en-US" spc="-3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retrieve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specific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information</a:t>
            </a:r>
            <a:r>
              <a:rPr lang="en-US" spc="-7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from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event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logs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10" dirty="0">
                <a:latin typeface="Calibri"/>
                <a:cs typeface="Calibri"/>
              </a:rPr>
              <a:t> process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models</a:t>
            </a:r>
          </a:p>
          <a:p>
            <a:pPr marL="354965" marR="779145" indent="-342900">
              <a:lnSpc>
                <a:spcPct val="100000"/>
              </a:lnSpc>
              <a:spcBef>
                <a:spcPts val="5"/>
              </a:spcBef>
              <a:buFont typeface="Courier New" panose="02070309020205020404" pitchFamily="49" charset="0"/>
              <a:buChar char="o"/>
              <a:tabLst>
                <a:tab pos="299720" algn="l"/>
              </a:tabLst>
            </a:pPr>
            <a:r>
              <a:rPr lang="en-US" dirty="0">
                <a:latin typeface="Calibri"/>
                <a:cs typeface="Calibri"/>
              </a:rPr>
              <a:t>With</a:t>
            </a:r>
            <a:r>
              <a:rPr lang="en-US" spc="-30" dirty="0">
                <a:latin typeface="Calibri"/>
                <a:cs typeface="Calibri"/>
              </a:rPr>
              <a:t> </a:t>
            </a:r>
            <a:r>
              <a:rPr lang="en-US" spc="5" dirty="0">
                <a:latin typeface="Calibri"/>
                <a:cs typeface="Calibri"/>
              </a:rPr>
              <a:t>PQL,</a:t>
            </a:r>
            <a:r>
              <a:rPr lang="en-US" spc="-15" dirty="0">
                <a:latin typeface="Calibri"/>
                <a:cs typeface="Calibri"/>
              </a:rPr>
              <a:t> you</a:t>
            </a:r>
            <a:r>
              <a:rPr lang="en-US" spc="5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can</a:t>
            </a:r>
            <a:r>
              <a:rPr lang="en-US" spc="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ask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questions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about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process</a:t>
            </a:r>
            <a:r>
              <a:rPr lang="en-US" spc="-2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performance,</a:t>
            </a:r>
            <a:r>
              <a:rPr lang="en-US" spc="-60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identify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deviations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from </a:t>
            </a:r>
            <a:r>
              <a:rPr lang="en-US" spc="-5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expected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spc="-30" dirty="0">
                <a:latin typeface="Calibri"/>
                <a:cs typeface="Calibri"/>
              </a:rPr>
              <a:t>behavior,</a:t>
            </a:r>
            <a:r>
              <a:rPr lang="en-US" spc="-15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or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extract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spc="-5" dirty="0">
                <a:latin typeface="Calibri"/>
                <a:cs typeface="Calibri"/>
              </a:rPr>
              <a:t>patterns</a:t>
            </a:r>
            <a:r>
              <a:rPr lang="en-US" spc="-9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and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trends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15" dirty="0">
                <a:latin typeface="Calibri"/>
                <a:cs typeface="Calibri"/>
              </a:rPr>
              <a:t>from</a:t>
            </a:r>
            <a:r>
              <a:rPr lang="en-US" spc="-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10" dirty="0">
                <a:latin typeface="Calibri"/>
                <a:cs typeface="Calibri"/>
              </a:rPr>
              <a:t> process</a:t>
            </a:r>
            <a:r>
              <a:rPr lang="en-US" spc="-2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data.</a:t>
            </a:r>
            <a:endParaRPr lang="en-US" dirty="0"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882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1A40-6A27-D223-DFCF-469ED445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3F3EF-11D9-F00C-7F60-A09646A4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sz="3200" b="1" spc="-15" dirty="0">
                <a:latin typeface="Times New Roman"/>
                <a:cs typeface="Times New Roman"/>
              </a:rPr>
              <a:t>Get</a:t>
            </a:r>
            <a:r>
              <a:rPr lang="en-US" sz="3200" b="1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Data</a:t>
            </a:r>
            <a:r>
              <a:rPr lang="en-US" sz="3200" b="1" spc="5" dirty="0">
                <a:latin typeface="Times New Roman"/>
                <a:cs typeface="Times New Roman"/>
              </a:rPr>
              <a:t> </a:t>
            </a:r>
            <a:r>
              <a:rPr lang="en-US" sz="3200" b="1" spc="-5" dirty="0">
                <a:latin typeface="Times New Roman"/>
                <a:cs typeface="Times New Roman"/>
              </a:rPr>
              <a:t>into</a:t>
            </a:r>
            <a:r>
              <a:rPr lang="en-US" sz="3200" b="1" spc="-15" dirty="0">
                <a:latin typeface="Times New Roman"/>
                <a:cs typeface="Times New Roman"/>
              </a:rPr>
              <a:t> </a:t>
            </a:r>
            <a:r>
              <a:rPr lang="en-US" sz="3200" b="1" dirty="0">
                <a:latin typeface="Times New Roman"/>
                <a:cs typeface="Times New Roman"/>
              </a:rPr>
              <a:t>EMS:</a:t>
            </a:r>
          </a:p>
          <a:p>
            <a:pPr marL="241300" indent="-228600">
              <a:lnSpc>
                <a:spcPts val="2735"/>
              </a:lnSpc>
              <a:spcBef>
                <a:spcPts val="70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90" dirty="0">
                <a:latin typeface="Times New Roman"/>
                <a:cs typeface="Times New Roman"/>
              </a:rPr>
              <a:t>To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5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you</a:t>
            </a:r>
            <a:r>
              <a:rPr lang="en-US" sz="2800" spc="14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collect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various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sources,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such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system </a:t>
            </a:r>
            <a:r>
              <a:rPr lang="en-US" sz="2800" spc="-5" dirty="0">
                <a:latin typeface="Times New Roman"/>
                <a:cs typeface="Times New Roman"/>
              </a:rPr>
              <a:t>logs,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databases,</a:t>
            </a:r>
            <a:r>
              <a:rPr lang="en-US" sz="2800" dirty="0">
                <a:latin typeface="Times New Roman"/>
                <a:cs typeface="Times New Roman"/>
              </a:rPr>
              <a:t> or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serve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6985" indent="-228600">
              <a:lnSpc>
                <a:spcPts val="2590"/>
              </a:lnSpc>
              <a:spcBef>
                <a:spcPts val="1050"/>
              </a:spcBef>
              <a:buFont typeface="Courier New"/>
              <a:buChar char="o"/>
              <a:tabLst>
                <a:tab pos="241300" algn="l"/>
                <a:tab pos="1094740" algn="l"/>
                <a:tab pos="2137410" algn="l"/>
                <a:tab pos="3813810" algn="l"/>
                <a:tab pos="5497195" algn="l"/>
                <a:tab pos="6667500" algn="l"/>
                <a:tab pos="9518650" algn="l"/>
                <a:tab pos="10228580" algn="l"/>
                <a:tab pos="10612755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These sources </a:t>
            </a:r>
            <a:r>
              <a:rPr lang="en-US" sz="2800" spc="10" dirty="0">
                <a:latin typeface="Times New Roman"/>
                <a:cs typeface="Times New Roman"/>
              </a:rPr>
              <a:t>may</a:t>
            </a:r>
            <a:r>
              <a:rPr lang="en-US" sz="2800" spc="3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include </a:t>
            </a:r>
            <a:r>
              <a:rPr lang="en-US" sz="2800" spc="-5" dirty="0">
                <a:latin typeface="Times New Roman"/>
                <a:cs typeface="Times New Roman"/>
              </a:rPr>
              <a:t>transactional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systems, databases,</a:t>
            </a:r>
            <a:r>
              <a:rPr lang="en-US" sz="2800" spc="43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application	logs, </a:t>
            </a:r>
            <a:r>
              <a:rPr lang="en-US" sz="2800" dirty="0">
                <a:latin typeface="Times New Roman"/>
                <a:cs typeface="Times New Roman"/>
              </a:rPr>
              <a:t>or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spc="10" dirty="0">
                <a:latin typeface="Times New Roman"/>
                <a:cs typeface="Times New Roman"/>
              </a:rPr>
              <a:t>any</a:t>
            </a:r>
            <a:r>
              <a:rPr lang="en-US" sz="2800" spc="2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other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system</a:t>
            </a:r>
            <a:r>
              <a:rPr lang="en-US" sz="2800" spc="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generates</a:t>
            </a:r>
            <a:r>
              <a:rPr lang="en-US" sz="2800" spc="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 data.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indent="-228600">
              <a:lnSpc>
                <a:spcPts val="2735"/>
              </a:lnSpc>
              <a:spcBef>
                <a:spcPts val="665"/>
              </a:spcBef>
              <a:buFont typeface="Courier New"/>
              <a:buChar char="o"/>
              <a:tabLst>
                <a:tab pos="24130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Once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event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logs</a:t>
            </a:r>
            <a:r>
              <a:rPr lang="en-US" sz="2800" spc="1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are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imported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1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EMS,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they</a:t>
            </a:r>
            <a:r>
              <a:rPr lang="en-US" sz="2800" spc="9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can</a:t>
            </a:r>
            <a:r>
              <a:rPr lang="en-US" sz="2800" spc="1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be</a:t>
            </a:r>
            <a:r>
              <a:rPr lang="en-US" sz="2800" spc="1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used</a:t>
            </a:r>
            <a:r>
              <a:rPr lang="en-US" sz="2800" spc="110" dirty="0">
                <a:latin typeface="Times New Roman"/>
                <a:cs typeface="Times New Roman"/>
              </a:rPr>
              <a:t> </a:t>
            </a:r>
            <a:r>
              <a:rPr lang="en-US" sz="2800" spc="5" dirty="0">
                <a:latin typeface="Times New Roman"/>
                <a:cs typeface="Times New Roman"/>
              </a:rPr>
              <a:t>as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input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for</a:t>
            </a:r>
            <a:r>
              <a:rPr lang="en-US" sz="2800" spc="11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1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 </a:t>
            </a:r>
            <a:r>
              <a:rPr lang="en-US" sz="2800" spc="-10" dirty="0">
                <a:latin typeface="Times New Roman"/>
                <a:cs typeface="Times New Roman"/>
              </a:rPr>
              <a:t>analysis.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396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3203-E97F-E5EE-44AC-376963D4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- Time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EA807-BF24-39A8-01B3-D60F48D7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 Supply Chain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Case</a:t>
            </a:r>
            <a:r>
              <a:rPr lang="en-US" sz="2800" dirty="0">
                <a:solidFill>
                  <a:schemeClr val="tx1"/>
                </a:solidFill>
              </a:rPr>
              <a:t>: Monitor and analyze supply chain processes like inventory management, logistics, and order fulfillment.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Benefit</a:t>
            </a:r>
            <a:r>
              <a:rPr lang="en-US" sz="2800" dirty="0">
                <a:solidFill>
                  <a:schemeClr val="tx1"/>
                </a:solidFill>
              </a:rPr>
              <a:t>: Enhanced visibility into supply chain operations, reduced delivery times, and better supplier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tx1"/>
                </a:solidFill>
              </a:rPr>
              <a:t>Customer Service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Use Case</a:t>
            </a:r>
            <a:r>
              <a:rPr lang="en-US" sz="2800" dirty="0">
                <a:solidFill>
                  <a:schemeClr val="tx1"/>
                </a:solidFill>
              </a:rPr>
              <a:t>: Analyze service desk and call center interactions to understand customer behavior and agent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Benefit</a:t>
            </a:r>
            <a:r>
              <a:rPr lang="en-US" sz="2800" dirty="0">
                <a:solidFill>
                  <a:schemeClr val="tx1"/>
                </a:solidFill>
              </a:rPr>
              <a:t>: Improved customer satisfaction, faster issue resolution, and optimized service processes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243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BE69D-190C-4159-BEB1-1F53556D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Outcomes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AE2B-E378-18C5-D745-4E35F978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291" y="1129004"/>
            <a:ext cx="11756570" cy="51318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Understanding and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interpret and analyze complex business processes using real-time data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Integration and Management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in integrating and preparing data from multiple sources for process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decision-making through data-driven insights and visual analytics.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41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F00A-EB90-E54F-4C83-92A0BA1BD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Certificate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761DAB-7F9E-C3DD-54E2-33EF391076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090" y="1096963"/>
            <a:ext cx="3853120" cy="5395912"/>
          </a:xfrm>
        </p:spPr>
      </p:pic>
    </p:spTree>
    <p:extLst>
      <p:ext uri="{BB962C8B-B14F-4D97-AF65-F5344CB8AC3E}">
        <p14:creationId xmlns:p14="http://schemas.microsoft.com/office/powerpoint/2010/main" val="2852309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Summer Internship - I</a:t>
            </a:r>
          </a:p>
          <a:p>
            <a:pPr marL="457200" indent="-457200"/>
            <a:r>
              <a:rPr lang="en-US" dirty="0"/>
              <a:t>Under that include document, presentation and Certificate(Pdf).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Course Objective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Technology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Modules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Real-Time Applications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Learning outcomes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GitHub Link</a:t>
            </a:r>
          </a:p>
          <a:p>
            <a: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Char char="ü"/>
            </a:pPr>
            <a:r>
              <a:rPr lang="en-US" dirty="0"/>
              <a:t>Queries</a:t>
            </a:r>
            <a:endParaRPr lang="en-IN" dirty="0"/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>
            <a:noAutofit/>
          </a:bodyPr>
          <a:lstStyle/>
          <a:p>
            <a:pPr marL="457200" indent="-457200"/>
            <a:r>
              <a:rPr lang="en-US" sz="2500" dirty="0"/>
              <a:t>Understand the fundamentals of process mining and its importance in process improvement.</a:t>
            </a:r>
          </a:p>
          <a:p>
            <a:pPr marL="457200" indent="-457200"/>
            <a:endParaRPr lang="en-US" sz="2500" dirty="0"/>
          </a:p>
          <a:p>
            <a:pPr marL="457200" indent="-457200"/>
            <a:r>
              <a:rPr lang="en-US" sz="2500" dirty="0"/>
              <a:t>Learn how to extract and prepare data from different sources for process mining.</a:t>
            </a:r>
          </a:p>
          <a:p>
            <a:pPr marL="457200" indent="-457200"/>
            <a:endParaRPr lang="en-US" sz="2500" dirty="0"/>
          </a:p>
          <a:p>
            <a:pPr marL="457200" indent="-457200"/>
            <a:r>
              <a:rPr lang="en-US" sz="2500" dirty="0"/>
              <a:t>Find and fix problems in business processes using data.</a:t>
            </a:r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356A-D2D1-50DF-3085-6831D13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3464-013F-B40D-FBEE-088F24367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b="1" spc="-5" dirty="0"/>
              <a:t>What</a:t>
            </a:r>
            <a:r>
              <a:rPr lang="en-IN" sz="3600" b="1" spc="-25" dirty="0"/>
              <a:t> </a:t>
            </a:r>
            <a:r>
              <a:rPr lang="en-IN" sz="3600" b="1" spc="-5" dirty="0"/>
              <a:t>is</a:t>
            </a:r>
            <a:r>
              <a:rPr lang="en-IN" sz="3600" b="1" spc="-25" dirty="0"/>
              <a:t> </a:t>
            </a:r>
            <a:r>
              <a:rPr lang="en-IN" sz="3600" b="1" spc="-5" dirty="0"/>
              <a:t>Process</a:t>
            </a:r>
            <a:r>
              <a:rPr lang="en-IN" sz="3600" b="1" spc="-10" dirty="0"/>
              <a:t> </a:t>
            </a:r>
            <a:r>
              <a:rPr lang="en-IN" sz="3600" b="1" dirty="0"/>
              <a:t>Mining?</a:t>
            </a:r>
            <a:endParaRPr lang="en-IN" sz="3600" b="1" spc="-5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 Mining is a technique to analyze, improve, and track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Celonis</a:t>
            </a:r>
            <a:r>
              <a:rPr lang="en-US" dirty="0"/>
              <a:t> Process Mining is a powerful tool for analyzing and optimizing business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companies gain real-time visibility into their operations, identify bottlenecks, and uncover hidden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Process mining reveals hidden inefficiencies and opportunities to streamline processes, reducing costs and boosting productivity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71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3BD40-29FD-59B7-D074-0B61FF4E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C66D1-26EC-7566-7174-2399CF0B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 b="1" dirty="0"/>
              <a:t>Data-Driven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 Mining uses data from IT systems to create a detailed picture of how a process is actually executed, rather than relying on assumptions or manual observations.</a:t>
            </a:r>
          </a:p>
          <a:p>
            <a:pPr marL="0" indent="0">
              <a:buNone/>
            </a:pPr>
            <a:r>
              <a:rPr lang="en-IN" sz="3200" b="1" dirty="0"/>
              <a:t>Identify Bottlenecks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helps pin point areas of process that are causing delays, errors, or inefficiencies, enabling targeted improvements.</a:t>
            </a:r>
          </a:p>
          <a:p>
            <a:pPr marL="0" indent="0">
              <a:buNone/>
            </a:pPr>
            <a:r>
              <a:rPr lang="en-IN" sz="3200" b="1" dirty="0"/>
              <a:t>Continues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Process Mining enables an ongoing cycle of analysis, optimization, and monitoring to continuously enhance business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1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6F25-99D2-1EEB-1D5D-5E520C13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1533F-E8D7-91ED-C102-23660F1C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 in Process Mining.</a:t>
            </a:r>
          </a:p>
          <a:p>
            <a:endParaRPr lang="en-IN" dirty="0"/>
          </a:p>
          <a:p>
            <a:r>
              <a:rPr lang="en-IN" dirty="0" err="1"/>
              <a:t>Celonis</a:t>
            </a:r>
            <a:r>
              <a:rPr lang="en-IN" dirty="0"/>
              <a:t> Process Mining Fundamentals</a:t>
            </a:r>
          </a:p>
          <a:p>
            <a:endParaRPr lang="en-IN" dirty="0"/>
          </a:p>
          <a:p>
            <a:r>
              <a:rPr lang="en-IN" dirty="0"/>
              <a:t>Rising Star – Technical</a:t>
            </a:r>
          </a:p>
          <a:p>
            <a:pPr marL="1677035" lvl="1" indent="-293370">
              <a:lnSpc>
                <a:spcPct val="100000"/>
              </a:lnSpc>
              <a:spcBef>
                <a:spcPts val="280"/>
              </a:spcBef>
              <a:buFont typeface="Courier New"/>
              <a:buChar char="o"/>
              <a:tabLst>
                <a:tab pos="167767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PQL</a:t>
            </a:r>
            <a:r>
              <a:rPr lang="en-US" spc="-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Queries</a:t>
            </a:r>
            <a:endParaRPr lang="en-US" dirty="0">
              <a:latin typeface="Times New Roman"/>
              <a:cs typeface="Times New Roman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Courier New"/>
              <a:buChar char="o"/>
              <a:tabLst>
                <a:tab pos="16135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Get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Data</a:t>
            </a:r>
            <a:r>
              <a:rPr lang="en-US" spc="-10" dirty="0">
                <a:latin typeface="Times New Roman"/>
                <a:cs typeface="Times New Roman"/>
              </a:rPr>
              <a:t> into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EMS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27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1D9F-3F9E-8D21-7713-8BB323C8F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C449E-1EB7-2202-FFA6-6DD17011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" marR="5080" algn="just">
              <a:lnSpc>
                <a:spcPct val="90100"/>
              </a:lnSpc>
              <a:spcBef>
                <a:spcPts val="1015"/>
              </a:spcBef>
            </a:pPr>
            <a:r>
              <a:rPr lang="en-US" sz="3200" b="1" spc="-5" dirty="0">
                <a:latin typeface="Times New Roman"/>
                <a:cs typeface="Times New Roman"/>
              </a:rPr>
              <a:t>Steps in Process Mining</a:t>
            </a:r>
          </a:p>
          <a:p>
            <a:pPr marL="0" marR="5080" indent="0" algn="just">
              <a:lnSpc>
                <a:spcPct val="90100"/>
              </a:lnSpc>
              <a:spcBef>
                <a:spcPts val="101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Step-1: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problem of </a:t>
            </a:r>
            <a:r>
              <a:rPr lang="en-US" sz="2800" spc="-5" dirty="0">
                <a:latin typeface="Times New Roman"/>
                <a:cs typeface="Times New Roman"/>
              </a:rPr>
              <a:t>importance </a:t>
            </a:r>
            <a:r>
              <a:rPr lang="en-US" sz="2800" dirty="0">
                <a:latin typeface="Times New Roman"/>
                <a:cs typeface="Times New Roman"/>
              </a:rPr>
              <a:t>to 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spc="-5" dirty="0">
                <a:latin typeface="Times New Roman"/>
                <a:cs typeface="Times New Roman"/>
              </a:rPr>
              <a:t>realistically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addressed </a:t>
            </a:r>
            <a:r>
              <a:rPr lang="en-US" sz="2800" dirty="0">
                <a:latin typeface="Times New Roman"/>
                <a:cs typeface="Times New Roman"/>
              </a:rPr>
              <a:t> with </a:t>
            </a:r>
            <a:r>
              <a:rPr lang="en-US" sz="2800" spc="-5" dirty="0">
                <a:latin typeface="Times New Roman"/>
                <a:cs typeface="Times New Roman"/>
              </a:rPr>
              <a:t>process mining. Determine </a:t>
            </a:r>
            <a:r>
              <a:rPr lang="en-US" sz="2800" dirty="0">
                <a:latin typeface="Times New Roman"/>
                <a:cs typeface="Times New Roman"/>
              </a:rPr>
              <a:t>the business </a:t>
            </a:r>
            <a:r>
              <a:rPr lang="en-US" sz="2800" spc="-5" dirty="0">
                <a:latin typeface="Times New Roman"/>
                <a:cs typeface="Times New Roman"/>
              </a:rPr>
              <a:t>value of </a:t>
            </a:r>
            <a:r>
              <a:rPr lang="en-US" sz="2800" dirty="0">
                <a:latin typeface="Times New Roman"/>
                <a:cs typeface="Times New Roman"/>
              </a:rPr>
              <a:t>solving the </a:t>
            </a:r>
            <a:r>
              <a:rPr lang="en-US" sz="2800" spc="-5" dirty="0">
                <a:latin typeface="Times New Roman"/>
                <a:cs typeface="Times New Roman"/>
              </a:rPr>
              <a:t>problem and what metrics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measure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success.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6350" indent="0" algn="just">
              <a:lnSpc>
                <a:spcPct val="90000"/>
              </a:lnSpc>
              <a:spcBef>
                <a:spcPts val="1010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Step-2: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sources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-5" dirty="0">
                <a:latin typeface="Times New Roman"/>
                <a:cs typeface="Times New Roman"/>
              </a:rPr>
              <a:t>need</a:t>
            </a:r>
            <a:r>
              <a:rPr lang="en-US" sz="2800" dirty="0">
                <a:latin typeface="Times New Roman"/>
                <a:cs typeface="Times New Roman"/>
              </a:rPr>
              <a:t> to be fully understood to </a:t>
            </a:r>
            <a:r>
              <a:rPr lang="en-US" sz="2800" spc="-5" dirty="0">
                <a:latin typeface="Times New Roman"/>
                <a:cs typeface="Times New Roman"/>
              </a:rPr>
              <a:t>address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business 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issues under consideration. </a:t>
            </a:r>
            <a:r>
              <a:rPr lang="en-US" sz="2800" spc="-5" dirty="0">
                <a:latin typeface="Times New Roman"/>
                <a:cs typeface="Times New Roman"/>
              </a:rPr>
              <a:t>Identify </a:t>
            </a:r>
            <a:r>
              <a:rPr lang="en-US" sz="2800" dirty="0">
                <a:latin typeface="Times New Roman"/>
                <a:cs typeface="Times New Roman"/>
              </a:rPr>
              <a:t>the applications </a:t>
            </a:r>
            <a:r>
              <a:rPr lang="en-US" sz="2800" spc="-5" dirty="0">
                <a:latin typeface="Times New Roman"/>
                <a:cs typeface="Times New Roman"/>
              </a:rPr>
              <a:t>and systems that </a:t>
            </a:r>
            <a:r>
              <a:rPr lang="en-US" sz="2800" spc="-10" dirty="0">
                <a:latin typeface="Times New Roman"/>
                <a:cs typeface="Times New Roman"/>
              </a:rPr>
              <a:t>need </a:t>
            </a:r>
            <a:r>
              <a:rPr lang="en-US" sz="2800" dirty="0">
                <a:latin typeface="Times New Roman"/>
                <a:cs typeface="Times New Roman"/>
              </a:rPr>
              <a:t>to provide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feeds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continuous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visibility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5715" indent="0" algn="just">
              <a:lnSpc>
                <a:spcPct val="90100"/>
              </a:lnSpc>
              <a:spcBef>
                <a:spcPts val="100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Step-3:</a:t>
            </a:r>
            <a:r>
              <a:rPr lang="en-US" sz="2800" spc="-5" dirty="0">
                <a:latin typeface="Times New Roman"/>
                <a:cs typeface="Times New Roman"/>
              </a:rPr>
              <a:t>Set up </a:t>
            </a:r>
            <a:r>
              <a:rPr lang="en-US" sz="2800" dirty="0">
                <a:latin typeface="Times New Roman"/>
                <a:cs typeface="Times New Roman"/>
              </a:rPr>
              <a:t>a pilot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dirty="0">
                <a:latin typeface="Times New Roman"/>
                <a:cs typeface="Times New Roman"/>
              </a:rPr>
              <a:t>to </a:t>
            </a:r>
            <a:r>
              <a:rPr lang="en-US" sz="2800" spc="-5" dirty="0">
                <a:latin typeface="Times New Roman"/>
                <a:cs typeface="Times New Roman"/>
              </a:rPr>
              <a:t>prove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potential value of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dirty="0">
                <a:latin typeface="Times New Roman"/>
                <a:cs typeface="Times New Roman"/>
              </a:rPr>
              <a:t>mining solution. </a:t>
            </a:r>
            <a:r>
              <a:rPr lang="en-US" sz="2800" spc="-5" dirty="0">
                <a:latin typeface="Times New Roman"/>
                <a:cs typeface="Times New Roman"/>
              </a:rPr>
              <a:t>Ensure </a:t>
            </a:r>
            <a:r>
              <a:rPr lang="en-US" sz="2800" dirty="0">
                <a:latin typeface="Times New Roman"/>
                <a:cs typeface="Times New Roman"/>
              </a:rPr>
              <a:t> that the </a:t>
            </a:r>
            <a:r>
              <a:rPr lang="en-US" sz="2800" spc="-5" dirty="0">
                <a:latin typeface="Times New Roman"/>
                <a:cs typeface="Times New Roman"/>
              </a:rPr>
              <a:t>project </a:t>
            </a:r>
            <a:r>
              <a:rPr lang="en-US" sz="2800" spc="-10" dirty="0">
                <a:latin typeface="Times New Roman"/>
                <a:cs typeface="Times New Roman"/>
              </a:rPr>
              <a:t>can </a:t>
            </a:r>
            <a:r>
              <a:rPr lang="en-US" sz="2800" dirty="0">
                <a:latin typeface="Times New Roman"/>
                <a:cs typeface="Times New Roman"/>
              </a:rPr>
              <a:t>be </a:t>
            </a:r>
            <a:r>
              <a:rPr lang="en-US" sz="2800" spc="-5" dirty="0">
                <a:latin typeface="Times New Roman"/>
                <a:cs typeface="Times New Roman"/>
              </a:rPr>
              <a:t>executed </a:t>
            </a:r>
            <a:r>
              <a:rPr lang="en-US" sz="2800" dirty="0">
                <a:latin typeface="Times New Roman"/>
                <a:cs typeface="Times New Roman"/>
              </a:rPr>
              <a:t>relatively quickly </a:t>
            </a:r>
            <a:r>
              <a:rPr lang="en-US" sz="2800" spc="-5" dirty="0">
                <a:latin typeface="Times New Roman"/>
                <a:cs typeface="Times New Roman"/>
              </a:rPr>
              <a:t>and deliver specific, measurable results </a:t>
            </a:r>
            <a:r>
              <a:rPr lang="en-US" sz="2800" dirty="0">
                <a:latin typeface="Times New Roman"/>
                <a:cs typeface="Times New Roman"/>
              </a:rPr>
              <a:t>that 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5" dirty="0">
                <a:latin typeface="Times New Roman"/>
                <a:cs typeface="Times New Roman"/>
              </a:rPr>
              <a:t>everyone</a:t>
            </a:r>
            <a:r>
              <a:rPr lang="en-US" sz="2800" spc="8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10" dirty="0">
                <a:latin typeface="Times New Roman"/>
                <a:cs typeface="Times New Roman"/>
              </a:rPr>
              <a:t> organization can</a:t>
            </a:r>
            <a:r>
              <a:rPr lang="en-US" sz="2800" spc="-5" dirty="0">
                <a:latin typeface="Times New Roman"/>
                <a:cs typeface="Times New Roman"/>
              </a:rPr>
              <a:t> understand.</a:t>
            </a:r>
            <a:endParaRPr lang="en-US" sz="2800" dirty="0">
              <a:latin typeface="Times New Roman"/>
              <a:cs typeface="Times New Roman"/>
            </a:endParaRPr>
          </a:p>
          <a:p>
            <a:pPr marL="0" marR="7620" indent="0" algn="just">
              <a:lnSpc>
                <a:spcPts val="2590"/>
              </a:lnSpc>
              <a:spcBef>
                <a:spcPts val="1025"/>
              </a:spcBef>
              <a:buNone/>
            </a:pPr>
            <a:r>
              <a:rPr lang="en-US" sz="2800" b="1" spc="-5" dirty="0">
                <a:latin typeface="Times New Roman"/>
                <a:cs typeface="Times New Roman"/>
              </a:rPr>
              <a:t>Step-4:</a:t>
            </a:r>
            <a:r>
              <a:rPr lang="en-US" sz="2800" spc="-5" dirty="0">
                <a:latin typeface="Times New Roman"/>
                <a:cs typeface="Times New Roman"/>
              </a:rPr>
              <a:t>Accepting </a:t>
            </a:r>
            <a:r>
              <a:rPr lang="en-US" sz="2800" dirty="0">
                <a:latin typeface="Times New Roman"/>
                <a:cs typeface="Times New Roman"/>
              </a:rPr>
              <a:t>the results of the </a:t>
            </a:r>
            <a:r>
              <a:rPr lang="en-US" sz="2800" spc="-5" dirty="0">
                <a:latin typeface="Times New Roman"/>
                <a:cs typeface="Times New Roman"/>
              </a:rPr>
              <a:t>analysis, </a:t>
            </a:r>
            <a:r>
              <a:rPr lang="en-US" sz="2800" spc="-10" dirty="0">
                <a:latin typeface="Times New Roman"/>
                <a:cs typeface="Times New Roman"/>
              </a:rPr>
              <a:t>as </a:t>
            </a:r>
            <a:r>
              <a:rPr lang="en-US" sz="2800" dirty="0">
                <a:latin typeface="Times New Roman"/>
                <a:cs typeface="Times New Roman"/>
              </a:rPr>
              <a:t>process mining </a:t>
            </a:r>
            <a:r>
              <a:rPr lang="en-US" sz="2800" spc="-5" dirty="0">
                <a:latin typeface="Times New Roman"/>
                <a:cs typeface="Times New Roman"/>
              </a:rPr>
              <a:t>provides, </a:t>
            </a:r>
            <a:r>
              <a:rPr lang="en-US" sz="2800" dirty="0">
                <a:latin typeface="Times New Roman"/>
                <a:cs typeface="Times New Roman"/>
              </a:rPr>
              <a:t>among other </a:t>
            </a:r>
            <a:r>
              <a:rPr lang="en-US" sz="2800" spc="-5" dirty="0">
                <a:latin typeface="Times New Roman"/>
                <a:cs typeface="Times New Roman"/>
              </a:rPr>
              <a:t>things, </a:t>
            </a: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clear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picture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based</a:t>
            </a:r>
            <a:r>
              <a:rPr lang="en-US" sz="2800" dirty="0">
                <a:latin typeface="Times New Roman"/>
                <a:cs typeface="Times New Roman"/>
              </a:rPr>
              <a:t> on </a:t>
            </a:r>
            <a:r>
              <a:rPr lang="en-US" sz="2800" spc="-5" dirty="0">
                <a:latin typeface="Times New Roman"/>
                <a:cs typeface="Times New Roman"/>
              </a:rPr>
              <a:t>facts.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6362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00F5-7FEE-17AB-79B2-1E777716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52642-B380-32A3-8C90-1965336B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 indent="0">
              <a:lnSpc>
                <a:spcPts val="2590"/>
              </a:lnSpc>
              <a:spcBef>
                <a:spcPts val="425"/>
              </a:spcBef>
              <a:buSzPct val="95833"/>
              <a:buNone/>
              <a:tabLst>
                <a:tab pos="256540" algn="l"/>
              </a:tabLst>
            </a:pPr>
            <a:r>
              <a:rPr lang="en-US" sz="3600" b="1" spc="-5" dirty="0">
                <a:latin typeface="Times New Roman"/>
                <a:cs typeface="Times New Roman"/>
              </a:rPr>
              <a:t> </a:t>
            </a:r>
            <a:r>
              <a:rPr lang="en-US" sz="3600" b="1" spc="-5" dirty="0" err="1">
                <a:latin typeface="Times New Roman"/>
                <a:cs typeface="Times New Roman"/>
              </a:rPr>
              <a:t>Celonis</a:t>
            </a:r>
            <a:r>
              <a:rPr lang="en-US" sz="3600" b="1" spc="-5" dirty="0">
                <a:latin typeface="Times New Roman"/>
                <a:cs typeface="Times New Roman"/>
              </a:rPr>
              <a:t> Process Mining Fundamentals</a:t>
            </a:r>
          </a:p>
          <a:p>
            <a:pPr marL="241300" marR="631825" indent="-228600">
              <a:lnSpc>
                <a:spcPts val="2590"/>
              </a:lnSpc>
              <a:spcBef>
                <a:spcPts val="9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This </a:t>
            </a:r>
            <a:r>
              <a:rPr lang="en-US" sz="2800" spc="-5" dirty="0">
                <a:latin typeface="Times New Roman"/>
                <a:cs typeface="Times New Roman"/>
              </a:rPr>
              <a:t>training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track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provides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both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theoretical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 </a:t>
            </a:r>
            <a:r>
              <a:rPr lang="en-US" sz="2800" spc="-5" dirty="0">
                <a:latin typeface="Times New Roman"/>
                <a:cs typeface="Times New Roman"/>
              </a:rPr>
              <a:t>applied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foundations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around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Mining.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69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reads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this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data,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converts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into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then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creates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visualizations of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end-to-end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along</a:t>
            </a:r>
            <a:r>
              <a:rPr lang="en-US" sz="2800" dirty="0">
                <a:latin typeface="Times New Roman"/>
                <a:cs typeface="Times New Roman"/>
              </a:rPr>
              <a:t> with</a:t>
            </a:r>
            <a:r>
              <a:rPr lang="en-US" sz="2800" spc="-5" dirty="0">
                <a:latin typeface="Times New Roman"/>
                <a:cs typeface="Times New Roman"/>
              </a:rPr>
              <a:t> insightful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analytics.</a:t>
            </a:r>
            <a:endParaRPr lang="en-US"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42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mining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is</a:t>
            </a:r>
            <a:r>
              <a:rPr lang="en-US" sz="2800" spc="229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set</a:t>
            </a:r>
            <a:r>
              <a:rPr lang="en-US" sz="2800" spc="229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techniques</a:t>
            </a:r>
            <a:r>
              <a:rPr lang="en-US" sz="2800" spc="19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used</a:t>
            </a:r>
            <a:r>
              <a:rPr lang="en-US" sz="2800" spc="20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19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obtaining</a:t>
            </a:r>
            <a:r>
              <a:rPr lang="en-US" sz="2800" spc="16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knowledge</a:t>
            </a:r>
            <a:r>
              <a:rPr lang="en-US" sz="2800" spc="204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2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extracting</a:t>
            </a:r>
            <a:r>
              <a:rPr lang="en-US" sz="2800" spc="1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insights </a:t>
            </a:r>
            <a:r>
              <a:rPr lang="en-US" sz="2800" spc="-58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from processes.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ts val="2735"/>
              </a:lnSpc>
              <a:spcBef>
                <a:spcPts val="720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An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log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contains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each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step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performed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during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process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time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at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event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occurred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, </a:t>
            </a:r>
            <a:r>
              <a:rPr lang="en-US" sz="2800" spc="-5" dirty="0">
                <a:latin typeface="Times New Roman"/>
                <a:cs typeface="Times New Roman"/>
              </a:rPr>
              <a:t>and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for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which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instance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 the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process.</a:t>
            </a:r>
            <a:endParaRPr lang="en-US" sz="2800" dirty="0">
              <a:latin typeface="Times New Roman"/>
              <a:cs typeface="Times New Roman"/>
            </a:endParaRPr>
          </a:p>
          <a:p>
            <a:pPr marL="256540" indent="-243840">
              <a:lnSpc>
                <a:spcPct val="100000"/>
              </a:lnSpc>
              <a:spcBef>
                <a:spcPts val="695"/>
              </a:spcBef>
              <a:buSzPct val="95833"/>
              <a:buFont typeface="Wingdings"/>
              <a:buChar char=""/>
              <a:tabLst>
                <a:tab pos="256540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Using</a:t>
            </a:r>
            <a:r>
              <a:rPr lang="en-US" sz="2800" dirty="0">
                <a:latin typeface="Times New Roman"/>
                <a:cs typeface="Times New Roman"/>
              </a:rPr>
              <a:t> this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event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log,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algorithms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generate</a:t>
            </a:r>
            <a:r>
              <a:rPr lang="en-US" sz="2800" spc="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r>
              <a:rPr lang="en-US" sz="2800" spc="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model that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shows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 </a:t>
            </a:r>
            <a:r>
              <a:rPr lang="en-US" sz="2800" spc="-5" dirty="0">
                <a:latin typeface="Times New Roman"/>
                <a:cs typeface="Times New Roman"/>
              </a:rPr>
              <a:t>process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8714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D32D-6798-A56F-9293-3FB28A7C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5423-88F8-1B9E-4E81-2A28C218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355"/>
              </a:spcBef>
              <a:buSzPct val="96428"/>
              <a:tabLst>
                <a:tab pos="297180" algn="l"/>
              </a:tabLst>
            </a:pPr>
            <a:r>
              <a:rPr lang="en-US" sz="2800" b="1" spc="5" dirty="0">
                <a:latin typeface="Times New Roman"/>
                <a:cs typeface="Times New Roman"/>
              </a:rPr>
              <a:t>Main</a:t>
            </a:r>
            <a:r>
              <a:rPr lang="en-US" sz="2800" b="1" spc="-55" dirty="0"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latin typeface="Times New Roman"/>
                <a:cs typeface="Times New Roman"/>
              </a:rPr>
              <a:t>Stages</a:t>
            </a:r>
            <a:r>
              <a:rPr lang="en-US" sz="2800" b="1" spc="-80" dirty="0"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latin typeface="Times New Roman"/>
                <a:cs typeface="Times New Roman"/>
              </a:rPr>
              <a:t>in</a:t>
            </a:r>
            <a:r>
              <a:rPr lang="en-US" sz="2800" b="1" spc="-25" dirty="0"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latin typeface="Times New Roman"/>
                <a:cs typeface="Times New Roman"/>
              </a:rPr>
              <a:t>Process</a:t>
            </a:r>
            <a:r>
              <a:rPr lang="en-US" sz="2800" b="1" spc="-45" dirty="0">
                <a:latin typeface="Times New Roman"/>
                <a:cs typeface="Times New Roman"/>
              </a:rPr>
              <a:t> </a:t>
            </a:r>
            <a:r>
              <a:rPr lang="en-US" sz="2800" b="1" spc="5" dirty="0">
                <a:latin typeface="Times New Roman"/>
                <a:cs typeface="Times New Roman"/>
              </a:rPr>
              <a:t>Mining:</a:t>
            </a:r>
            <a:endParaRPr lang="en-US" sz="2800" b="1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1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Activity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or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interaction.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Event</a:t>
            </a:r>
            <a:r>
              <a:rPr lang="en-US" sz="2400" spc="-65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Log.</a:t>
            </a:r>
            <a:endParaRPr lang="en-US" sz="2400" dirty="0">
              <a:latin typeface="Times New Roman"/>
              <a:cs typeface="Times New Roman"/>
            </a:endParaRPr>
          </a:p>
          <a:p>
            <a:pPr marL="741680" lvl="1" indent="-272415">
              <a:lnSpc>
                <a:spcPct val="100000"/>
              </a:lnSpc>
              <a:spcBef>
                <a:spcPts val="220"/>
              </a:spcBef>
              <a:buSzPct val="95833"/>
              <a:buFont typeface="Wingdings"/>
              <a:buChar char=""/>
              <a:tabLst>
                <a:tab pos="742315" algn="l"/>
              </a:tabLst>
            </a:pPr>
            <a:r>
              <a:rPr lang="en-US" sz="2400" spc="-15" dirty="0">
                <a:latin typeface="Times New Roman"/>
                <a:cs typeface="Times New Roman"/>
              </a:rPr>
              <a:t>Visualized.</a:t>
            </a:r>
            <a:endParaRPr lang="en-US" sz="2400" dirty="0">
              <a:latin typeface="Times New Roman"/>
              <a:cs typeface="Times New Roman"/>
            </a:endParaRPr>
          </a:p>
          <a:p>
            <a:pPr marL="742315" lvl="1" indent="-273050">
              <a:lnSpc>
                <a:spcPct val="100000"/>
              </a:lnSpc>
              <a:spcBef>
                <a:spcPts val="215"/>
              </a:spcBef>
              <a:buSzPct val="95833"/>
              <a:buFont typeface="Wingdings"/>
              <a:buChar char=""/>
              <a:tabLst>
                <a:tab pos="742950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Process</a:t>
            </a:r>
            <a:r>
              <a:rPr lang="en-US" sz="2400" spc="-1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Analytics.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88586-8DF2-3607-6C2E-20BAAA5AA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96" y="3515037"/>
            <a:ext cx="9213785" cy="29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366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916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Contents</vt:lpstr>
      <vt:lpstr>Course Objective</vt:lpstr>
      <vt:lpstr>Introduction</vt:lpstr>
      <vt:lpstr>Technology</vt:lpstr>
      <vt:lpstr>Modules</vt:lpstr>
      <vt:lpstr>Modules</vt:lpstr>
      <vt:lpstr>Modules</vt:lpstr>
      <vt:lpstr>Modules</vt:lpstr>
      <vt:lpstr>Modules</vt:lpstr>
      <vt:lpstr>Modules</vt:lpstr>
      <vt:lpstr>Modules</vt:lpstr>
      <vt:lpstr>Real - Time Applications</vt:lpstr>
      <vt:lpstr>Learning Outcomes </vt:lpstr>
      <vt:lpstr>Certificate </vt:lpstr>
      <vt:lpstr>Git Hub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Thanzil Ahamed</cp:lastModifiedBy>
  <cp:revision>115</cp:revision>
  <dcterms:created xsi:type="dcterms:W3CDTF">2019-06-11T05:35:51Z</dcterms:created>
  <dcterms:modified xsi:type="dcterms:W3CDTF">2024-09-29T09:26:14Z</dcterms:modified>
</cp:coreProperties>
</file>