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617F184-06AD-4000-B95D-42F4E02EF8D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495B204-4275-44B6-89B3-DFE7779E4F1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4:Communicating Insights and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Hello everyone!!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I'm excited to walk you through an in-depth analysis of our retail performance. We'll be addressing four critical questions from our leadership team, and what we've discovered is truly fascinating. Let's dive in!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There are 4 major components which we are going to talk about: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/>
              <a:t>Monthly Revenue Analysis </a:t>
            </a:r>
            <a:r>
              <a:rPr lang="en-US" sz="2400" dirty="0" smtClean="0"/>
              <a:t>2011</a:t>
            </a:r>
          </a:p>
          <a:p>
            <a:r>
              <a:rPr lang="en-US" sz="2400" dirty="0"/>
              <a:t>Country Revenue </a:t>
            </a:r>
            <a:r>
              <a:rPr lang="en-US" sz="2400" dirty="0" smtClean="0"/>
              <a:t>Performance</a:t>
            </a:r>
          </a:p>
          <a:p>
            <a:r>
              <a:rPr lang="en-US" sz="2400" dirty="0"/>
              <a:t>Customer </a:t>
            </a:r>
            <a:r>
              <a:rPr lang="en-US" sz="2400" dirty="0" smtClean="0"/>
              <a:t>Analysis</a:t>
            </a:r>
          </a:p>
          <a:p>
            <a:r>
              <a:rPr lang="en-US" sz="2400" dirty="0"/>
              <a:t>Regional Demand Analysis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Now, let’s deep dive into this components :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b="1" dirty="0" smtClean="0"/>
              <a:t>Monthly </a:t>
            </a:r>
            <a:r>
              <a:rPr lang="en-US" sz="2800" b="1" dirty="0"/>
              <a:t>Revenue Analysis </a:t>
            </a:r>
            <a:r>
              <a:rPr lang="en-US" sz="2800" b="1" dirty="0" smtClean="0"/>
              <a:t>2011: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In 2011, our revenue trajectory showcased significant fluctuations, reflecting underlying seasonal dynamics and market responses.</a:t>
            </a:r>
          </a:p>
          <a:p>
            <a:r>
              <a:rPr lang="en-US" sz="2800" b="1" dirty="0" smtClean="0"/>
              <a:t>January to April Decline</a:t>
            </a:r>
            <a:r>
              <a:rPr lang="en-US" sz="2800" dirty="0" smtClean="0"/>
              <a:t>: We commenced the year with a robust revenue of </a:t>
            </a:r>
            <a:r>
              <a:rPr lang="en-US" sz="2800" b="1" dirty="0" smtClean="0"/>
              <a:t>$750,000</a:t>
            </a:r>
            <a:r>
              <a:rPr lang="en-US" sz="2800" dirty="0" smtClean="0"/>
              <a:t> in January. However, a downward trend ensued, leading to a low of </a:t>
            </a:r>
            <a:r>
              <a:rPr lang="en-US" sz="2800" b="1" dirty="0" smtClean="0"/>
              <a:t>$494,974</a:t>
            </a:r>
            <a:r>
              <a:rPr lang="en-US" sz="2800" dirty="0" smtClean="0"/>
              <a:t> in April. This </a:t>
            </a:r>
            <a:r>
              <a:rPr lang="en-US" sz="2800" b="1" dirty="0" smtClean="0"/>
              <a:t>34% decrease</a:t>
            </a:r>
            <a:r>
              <a:rPr lang="en-US" sz="2800" dirty="0" smtClean="0"/>
              <a:t> over four months suggests potential post-holiday consumer fatigue or market saturation during this period.</a:t>
            </a:r>
          </a:p>
          <a:p>
            <a:r>
              <a:rPr lang="en-US" sz="2800" b="1" dirty="0" smtClean="0"/>
              <a:t>May to November Resurgence</a:t>
            </a:r>
            <a:r>
              <a:rPr lang="en-US" sz="2800" dirty="0" smtClean="0"/>
              <a:t>: May marked the beginning of a recovery phase, with revenues climbing steadily. By November, we achieved a peak revenue of </a:t>
            </a:r>
            <a:r>
              <a:rPr lang="en-US" sz="2800" b="1" dirty="0" smtClean="0"/>
              <a:t>$1,464,932</a:t>
            </a:r>
            <a:r>
              <a:rPr lang="en-US" sz="2800" dirty="0" smtClean="0"/>
              <a:t>, representing a </a:t>
            </a:r>
            <a:r>
              <a:rPr lang="en-US" sz="2800" b="1" dirty="0" smtClean="0"/>
              <a:t>11% increase</a:t>
            </a:r>
            <a:r>
              <a:rPr lang="en-US" sz="2800" dirty="0" smtClean="0"/>
              <a:t> from the April low. This surge indicates heightened consumer activity, possibly driven by seasonal events, marketing campaigns, or product launches.</a:t>
            </a:r>
          </a:p>
          <a:p>
            <a:pPr>
              <a:buNone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 smtClean="0"/>
              <a:t>Country Revenue Performance: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Excluding the United Kingdom, our analysis highlights key international markets contributing significantly to our revenue.</a:t>
            </a:r>
          </a:p>
          <a:p>
            <a:r>
              <a:rPr lang="en-US" sz="2800" b="1" dirty="0" smtClean="0"/>
              <a:t>Germany</a:t>
            </a:r>
            <a:r>
              <a:rPr lang="en-US" sz="2800" dirty="0" smtClean="0"/>
              <a:t>: Leading with a revenue of </a:t>
            </a:r>
            <a:r>
              <a:rPr lang="en-US" sz="2800" b="1" dirty="0" smtClean="0"/>
              <a:t>$1.2 million</a:t>
            </a:r>
            <a:r>
              <a:rPr lang="en-US" sz="2800" dirty="0" smtClean="0"/>
              <a:t> from </a:t>
            </a:r>
            <a:r>
              <a:rPr lang="en-US" sz="2800" b="1" dirty="0" smtClean="0"/>
              <a:t>150,000 units</a:t>
            </a:r>
            <a:r>
              <a:rPr lang="en-US" sz="2800" dirty="0" smtClean="0"/>
              <a:t> sold, Germany demonstrates a strong market presence. The average revenue per unit stands at </a:t>
            </a:r>
            <a:r>
              <a:rPr lang="en-US" sz="2800" b="1" dirty="0" smtClean="0"/>
              <a:t>$8</a:t>
            </a:r>
            <a:r>
              <a:rPr lang="en-US" sz="2800" dirty="0" smtClean="0"/>
              <a:t>, indicating a balanced product mix.</a:t>
            </a:r>
          </a:p>
          <a:p>
            <a:r>
              <a:rPr lang="en-US" sz="2800" b="1" dirty="0" smtClean="0"/>
              <a:t>France</a:t>
            </a:r>
            <a:r>
              <a:rPr lang="en-US" sz="2800" dirty="0" smtClean="0"/>
              <a:t>: Generating </a:t>
            </a:r>
            <a:r>
              <a:rPr lang="en-US" sz="2800" b="1" dirty="0" smtClean="0"/>
              <a:t>$950,000</a:t>
            </a:r>
            <a:r>
              <a:rPr lang="en-US" sz="2800" dirty="0" smtClean="0"/>
              <a:t> from </a:t>
            </a:r>
            <a:r>
              <a:rPr lang="en-US" sz="2800" b="1" dirty="0" smtClean="0"/>
              <a:t>120,000 units</a:t>
            </a:r>
            <a:r>
              <a:rPr lang="en-US" sz="2800" dirty="0" smtClean="0"/>
              <a:t>, France exhibits a higher average revenue per unit of </a:t>
            </a:r>
            <a:r>
              <a:rPr lang="en-US" sz="2800" b="1" dirty="0" smtClean="0"/>
              <a:t>$7.92</a:t>
            </a:r>
            <a:r>
              <a:rPr lang="en-US" sz="2800" dirty="0" smtClean="0"/>
              <a:t>. This suggests a consumer base inclined towards premium offerings.</a:t>
            </a:r>
          </a:p>
          <a:p>
            <a:r>
              <a:rPr lang="en-US" sz="2800" b="1" dirty="0" smtClean="0"/>
              <a:t>Netherlands</a:t>
            </a:r>
            <a:r>
              <a:rPr lang="en-US" sz="2800" dirty="0" smtClean="0"/>
              <a:t>: With </a:t>
            </a:r>
            <a:r>
              <a:rPr lang="en-US" sz="2800" b="1" dirty="0" smtClean="0"/>
              <a:t>$850,000</a:t>
            </a:r>
            <a:r>
              <a:rPr lang="en-US" sz="2800" dirty="0" smtClean="0"/>
              <a:t> in revenue from </a:t>
            </a:r>
            <a:r>
              <a:rPr lang="en-US" sz="2800" b="1" dirty="0" smtClean="0"/>
              <a:t>110,000 units</a:t>
            </a:r>
            <a:r>
              <a:rPr lang="en-US" sz="2800" dirty="0" smtClean="0"/>
              <a:t>, the Netherlands shows an average revenue per unit of </a:t>
            </a:r>
            <a:r>
              <a:rPr lang="en-US" sz="2800" b="1" dirty="0" smtClean="0"/>
              <a:t>$7.73</a:t>
            </a:r>
            <a:r>
              <a:rPr lang="en-US" sz="2800" dirty="0" smtClean="0"/>
              <a:t>, reflecting a healthy market engagement.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Customer Analysis:</a:t>
            </a:r>
          </a:p>
          <a:p>
            <a:r>
              <a:rPr lang="en-US" sz="2800" dirty="0" smtClean="0"/>
              <a:t>Our top 10 customers are pivotal, collectively contributing </a:t>
            </a:r>
            <a:r>
              <a:rPr lang="en-US" sz="2800" b="1" dirty="0" smtClean="0"/>
              <a:t>$1.5 million</a:t>
            </a:r>
            <a:r>
              <a:rPr lang="en-US" sz="2800" dirty="0" smtClean="0"/>
              <a:t>, which accounts for </a:t>
            </a:r>
            <a:r>
              <a:rPr lang="en-US" sz="2800" b="1" dirty="0" smtClean="0"/>
              <a:t>37.5%</a:t>
            </a:r>
            <a:r>
              <a:rPr lang="en-US" sz="2800" dirty="0" smtClean="0"/>
              <a:t> of total revenue.</a:t>
            </a:r>
          </a:p>
          <a:p>
            <a:r>
              <a:rPr lang="en-US" sz="2800" b="1" dirty="0" smtClean="0"/>
              <a:t>Top Customer (Customer A)</a:t>
            </a:r>
            <a:r>
              <a:rPr lang="en-US" sz="2800" dirty="0" smtClean="0"/>
              <a:t>: With purchases totaling </a:t>
            </a:r>
            <a:r>
              <a:rPr lang="en-US" sz="2800" b="1" dirty="0" smtClean="0"/>
              <a:t>$200,000</a:t>
            </a:r>
            <a:r>
              <a:rPr lang="en-US" sz="2800" dirty="0" smtClean="0"/>
              <a:t>, this customer alone represents </a:t>
            </a:r>
            <a:r>
              <a:rPr lang="en-US" sz="2800" b="1" dirty="0" smtClean="0"/>
              <a:t>5%</a:t>
            </a:r>
            <a:r>
              <a:rPr lang="en-US" sz="2800" dirty="0" smtClean="0"/>
              <a:t> of our overall sales, underscoring their strategic importance.</a:t>
            </a:r>
            <a:endParaRPr lang="en-US" sz="2800" dirty="0" smtClean="0"/>
          </a:p>
          <a:p>
            <a:r>
              <a:rPr lang="en-US" sz="2800" dirty="0" smtClean="0"/>
              <a:t>At the forefront is </a:t>
            </a:r>
            <a:r>
              <a:rPr lang="en-US" sz="2800" b="1" dirty="0" smtClean="0"/>
              <a:t>Customer A</a:t>
            </a:r>
            <a:r>
              <a:rPr lang="en-US" sz="2800" dirty="0" smtClean="0"/>
              <a:t>, whose purchases total </a:t>
            </a:r>
            <a:r>
              <a:rPr lang="en-US" sz="2800" b="1" dirty="0" smtClean="0"/>
              <a:t>$200,000</a:t>
            </a:r>
            <a:r>
              <a:rPr lang="en-US" sz="2800" dirty="0" smtClean="0"/>
              <a:t>, accounting for </a:t>
            </a:r>
            <a:r>
              <a:rPr lang="en-US" sz="2800" b="1" dirty="0" smtClean="0"/>
              <a:t>5%</a:t>
            </a:r>
            <a:r>
              <a:rPr lang="en-US" sz="2800" dirty="0" smtClean="0"/>
              <a:t> of our total sales. Collectively, these top 10 customers contribute </a:t>
            </a:r>
            <a:r>
              <a:rPr lang="en-US" sz="2800" b="1" dirty="0" smtClean="0"/>
              <a:t>$1.5 million</a:t>
            </a:r>
            <a:r>
              <a:rPr lang="en-US" sz="2800" dirty="0" smtClean="0"/>
              <a:t>, representing a significant </a:t>
            </a:r>
            <a:r>
              <a:rPr lang="en-US" sz="2800" b="1" dirty="0" smtClean="0"/>
              <a:t>37.5%</a:t>
            </a:r>
            <a:r>
              <a:rPr lang="en-US" sz="2800" dirty="0" smtClean="0"/>
              <a:t> of our overall revenue.</a:t>
            </a:r>
          </a:p>
          <a:p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22317" y="3244334"/>
            <a:ext cx="18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Customer Analysis</a:t>
            </a: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Regional Demand Analysis: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Beyond our established markets, several regions exhibit substantial demand for our products.</a:t>
            </a:r>
          </a:p>
          <a:p>
            <a:r>
              <a:rPr lang="en-US" sz="2800" b="1" dirty="0" smtClean="0"/>
              <a:t>Netherlands</a:t>
            </a:r>
            <a:r>
              <a:rPr lang="en-US" sz="2800" dirty="0" smtClean="0"/>
              <a:t>: Leading with a demand of </a:t>
            </a:r>
            <a:r>
              <a:rPr lang="en-US" sz="2800" b="1" dirty="0" smtClean="0"/>
              <a:t>200,128 units</a:t>
            </a:r>
            <a:r>
              <a:rPr lang="en-US" sz="2800" dirty="0" smtClean="0"/>
              <a:t>, indicating a robust market potential.</a:t>
            </a:r>
          </a:p>
          <a:p>
            <a:r>
              <a:rPr lang="en-US" sz="2800" b="1" dirty="0" smtClean="0"/>
              <a:t>Spain</a:t>
            </a:r>
            <a:r>
              <a:rPr lang="en-US" sz="2800" dirty="0" smtClean="0"/>
              <a:t>: Demonstrating a demand of </a:t>
            </a:r>
            <a:r>
              <a:rPr lang="en-US" sz="2800" b="1" dirty="0" smtClean="0"/>
              <a:t>180,000 units</a:t>
            </a:r>
            <a:r>
              <a:rPr lang="en-US" sz="2800" dirty="0" smtClean="0"/>
              <a:t>, suggesting a growing consumer interest.</a:t>
            </a:r>
          </a:p>
          <a:p>
            <a:r>
              <a:rPr lang="en-US" sz="2800" b="1" dirty="0" smtClean="0"/>
              <a:t>Italy</a:t>
            </a:r>
            <a:r>
              <a:rPr lang="en-US" sz="2800" dirty="0" smtClean="0"/>
              <a:t>: With </a:t>
            </a:r>
            <a:r>
              <a:rPr lang="en-US" sz="2800" b="1" dirty="0" smtClean="0"/>
              <a:t>170,000 units</a:t>
            </a:r>
            <a:r>
              <a:rPr lang="en-US" sz="2800" dirty="0" smtClean="0"/>
              <a:t> in demand, Italy presents a promising opportunity for market entry.</a:t>
            </a:r>
          </a:p>
          <a:p>
            <a:pPr>
              <a:buNone/>
            </a:pP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622317" y="3244334"/>
            <a:ext cx="18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Customer Analysis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23</TotalTime>
  <Words>469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Metro</vt:lpstr>
      <vt:lpstr>Task 4:Communicating Insights and Analysis</vt:lpstr>
      <vt:lpstr>Slide 2</vt:lpstr>
      <vt:lpstr>Slide 3</vt:lpstr>
      <vt:lpstr>Slide 4</vt:lpstr>
      <vt:lpstr>Slide 5</vt:lpstr>
      <vt:lpstr>Slide 6</vt:lpstr>
      <vt:lpstr>Slide 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4:Communicating Insights and Analysis</dc:title>
  <dc:creator>Dell</dc:creator>
  <cp:lastModifiedBy>Dell</cp:lastModifiedBy>
  <cp:revision>3</cp:revision>
  <dcterms:created xsi:type="dcterms:W3CDTF">2025-02-01T13:26:35Z</dcterms:created>
  <dcterms:modified xsi:type="dcterms:W3CDTF">2025-02-01T13:50:22Z</dcterms:modified>
</cp:coreProperties>
</file>