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1" r:id="rId4"/>
    <p:sldId id="257" r:id="rId5"/>
    <p:sldId id="262" r:id="rId6"/>
    <p:sldId id="263" r:id="rId7"/>
    <p:sldId id="279" r:id="rId8"/>
    <p:sldId id="280" r:id="rId9"/>
    <p:sldId id="281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hika Rajeevan" initials="RR" lastIdx="1" clrIdx="0">
    <p:extLst>
      <p:ext uri="{19B8F6BF-5375-455C-9EA6-DF929625EA0E}">
        <p15:presenceInfo xmlns:p15="http://schemas.microsoft.com/office/powerpoint/2012/main" userId="7ffcda307b127f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668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hika Rajeevan" userId="7ffcda307b127f26" providerId="LiveId" clId="{A02D2E1B-C791-409B-9FFC-2B1704C4CE05}"/>
    <pc:docChg chg="delSld">
      <pc:chgData name="Radhika Rajeevan" userId="7ffcda307b127f26" providerId="LiveId" clId="{A02D2E1B-C791-409B-9FFC-2B1704C4CE05}" dt="2020-05-06T12:38:46.454" v="1" actId="2696"/>
      <pc:docMkLst>
        <pc:docMk/>
      </pc:docMkLst>
      <pc:sldChg chg="del">
        <pc:chgData name="Radhika Rajeevan" userId="7ffcda307b127f26" providerId="LiveId" clId="{A02D2E1B-C791-409B-9FFC-2B1704C4CE05}" dt="2020-05-06T12:38:41.586" v="0" actId="2696"/>
        <pc:sldMkLst>
          <pc:docMk/>
          <pc:sldMk cId="1778029663" sldId="275"/>
        </pc:sldMkLst>
      </pc:sldChg>
      <pc:sldChg chg="del">
        <pc:chgData name="Radhika Rajeevan" userId="7ffcda307b127f26" providerId="LiveId" clId="{A02D2E1B-C791-409B-9FFC-2B1704C4CE05}" dt="2020-05-06T12:38:46.454" v="1" actId="2696"/>
        <pc:sldMkLst>
          <pc:docMk/>
          <pc:sldMk cId="1178159164" sldId="27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6618F-77FB-4DF0-BD97-9BED4DC988D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03825B0-FC3A-4C79-BD2B-9E2739340B98}">
      <dgm:prSet/>
      <dgm:spPr/>
      <dgm:t>
        <a:bodyPr/>
        <a:lstStyle/>
        <a:p>
          <a:pPr>
            <a:defRPr b="1"/>
          </a:pPr>
          <a:r>
            <a:rPr lang="en-US"/>
            <a:t>Data source</a:t>
          </a:r>
        </a:p>
      </dgm:t>
    </dgm:pt>
    <dgm:pt modelId="{E8E6CBB7-C4F5-4F4F-BE9D-245C6656F7DA}" type="parTrans" cxnId="{30360838-C2DC-4CD8-A0FE-22AEB3E601D8}">
      <dgm:prSet/>
      <dgm:spPr/>
      <dgm:t>
        <a:bodyPr/>
        <a:lstStyle/>
        <a:p>
          <a:endParaRPr lang="en-US"/>
        </a:p>
      </dgm:t>
    </dgm:pt>
    <dgm:pt modelId="{A1FC8DDD-240C-4006-A7E9-316F2C62B5E6}" type="sibTrans" cxnId="{30360838-C2DC-4CD8-A0FE-22AEB3E601D8}">
      <dgm:prSet/>
      <dgm:spPr/>
      <dgm:t>
        <a:bodyPr/>
        <a:lstStyle/>
        <a:p>
          <a:endParaRPr lang="en-US"/>
        </a:p>
      </dgm:t>
    </dgm:pt>
    <dgm:pt modelId="{577C3969-5D88-4985-8459-B5142CDEE6DB}">
      <dgm:prSet/>
      <dgm:spPr/>
      <dgm:t>
        <a:bodyPr/>
        <a:lstStyle/>
        <a:p>
          <a:pPr>
            <a:defRPr b="1"/>
          </a:pPr>
          <a:r>
            <a:rPr lang="en-US"/>
            <a:t>Exploratory Data Analysis</a:t>
          </a:r>
        </a:p>
      </dgm:t>
    </dgm:pt>
    <dgm:pt modelId="{E202811C-5848-403C-A813-23983B50AC66}" type="parTrans" cxnId="{461383B2-4ACF-44EF-AAAC-6A417D1D1580}">
      <dgm:prSet/>
      <dgm:spPr/>
      <dgm:t>
        <a:bodyPr/>
        <a:lstStyle/>
        <a:p>
          <a:endParaRPr lang="en-US"/>
        </a:p>
      </dgm:t>
    </dgm:pt>
    <dgm:pt modelId="{90CC3AA9-6257-4F36-9A11-4DB35AF79DC9}" type="sibTrans" cxnId="{461383B2-4ACF-44EF-AAAC-6A417D1D1580}">
      <dgm:prSet/>
      <dgm:spPr/>
      <dgm:t>
        <a:bodyPr/>
        <a:lstStyle/>
        <a:p>
          <a:endParaRPr lang="en-US"/>
        </a:p>
      </dgm:t>
    </dgm:pt>
    <dgm:pt modelId="{0C4BCD8D-ADE7-406D-8E83-9EAC9F61E07B}">
      <dgm:prSet/>
      <dgm:spPr/>
      <dgm:t>
        <a:bodyPr/>
        <a:lstStyle/>
        <a:p>
          <a:pPr>
            <a:defRPr b="1"/>
          </a:pPr>
          <a:r>
            <a:rPr lang="en-US"/>
            <a:t>Pre-processing</a:t>
          </a:r>
        </a:p>
      </dgm:t>
    </dgm:pt>
    <dgm:pt modelId="{82944EF8-764D-4075-AA55-FAE891EC4396}" type="parTrans" cxnId="{7D4AD7C4-2437-4D81-83D1-812E0B5B0915}">
      <dgm:prSet/>
      <dgm:spPr/>
      <dgm:t>
        <a:bodyPr/>
        <a:lstStyle/>
        <a:p>
          <a:endParaRPr lang="en-US"/>
        </a:p>
      </dgm:t>
    </dgm:pt>
    <dgm:pt modelId="{E46A167D-EB2D-44AB-BB8D-6EE6070AC4D5}" type="sibTrans" cxnId="{7D4AD7C4-2437-4D81-83D1-812E0B5B0915}">
      <dgm:prSet/>
      <dgm:spPr/>
      <dgm:t>
        <a:bodyPr/>
        <a:lstStyle/>
        <a:p>
          <a:endParaRPr lang="en-US"/>
        </a:p>
      </dgm:t>
    </dgm:pt>
    <dgm:pt modelId="{6EFB9E0B-FBE7-47FE-B488-58DB80F1D31A}">
      <dgm:prSet/>
      <dgm:spPr/>
      <dgm:t>
        <a:bodyPr/>
        <a:lstStyle/>
        <a:p>
          <a:pPr>
            <a:defRPr b="1"/>
          </a:pPr>
          <a:r>
            <a:rPr lang="en-US"/>
            <a:t>Approaches</a:t>
          </a:r>
        </a:p>
      </dgm:t>
    </dgm:pt>
    <dgm:pt modelId="{A2E625D6-34BB-48E2-AA0F-3C77B86904C6}" type="parTrans" cxnId="{69944CA4-8467-4E9E-93BC-3873E0D5868C}">
      <dgm:prSet/>
      <dgm:spPr/>
      <dgm:t>
        <a:bodyPr/>
        <a:lstStyle/>
        <a:p>
          <a:endParaRPr lang="en-US"/>
        </a:p>
      </dgm:t>
    </dgm:pt>
    <dgm:pt modelId="{AA6D1724-8B75-4AAF-801E-B748C15C911A}" type="sibTrans" cxnId="{69944CA4-8467-4E9E-93BC-3873E0D5868C}">
      <dgm:prSet/>
      <dgm:spPr/>
      <dgm:t>
        <a:bodyPr/>
        <a:lstStyle/>
        <a:p>
          <a:endParaRPr lang="en-US"/>
        </a:p>
      </dgm:t>
    </dgm:pt>
    <dgm:pt modelId="{4CD0E9EB-3948-41CF-997E-AF9FE7BDA9A6}">
      <dgm:prSet/>
      <dgm:spPr/>
      <dgm:t>
        <a:bodyPr/>
        <a:lstStyle/>
        <a:p>
          <a:r>
            <a:rPr lang="en-US"/>
            <a:t>Building CNN</a:t>
          </a:r>
        </a:p>
      </dgm:t>
    </dgm:pt>
    <dgm:pt modelId="{62AFE83E-F7B5-48B7-9B74-4161D0C2CA44}" type="parTrans" cxnId="{7C10CDB7-6A37-4C31-B22C-46A350E8AD80}">
      <dgm:prSet/>
      <dgm:spPr/>
      <dgm:t>
        <a:bodyPr/>
        <a:lstStyle/>
        <a:p>
          <a:endParaRPr lang="en-US"/>
        </a:p>
      </dgm:t>
    </dgm:pt>
    <dgm:pt modelId="{27B3079B-26C3-4A81-A48A-B30739885625}" type="sibTrans" cxnId="{7C10CDB7-6A37-4C31-B22C-46A350E8AD80}">
      <dgm:prSet/>
      <dgm:spPr/>
      <dgm:t>
        <a:bodyPr/>
        <a:lstStyle/>
        <a:p>
          <a:endParaRPr lang="en-US"/>
        </a:p>
      </dgm:t>
    </dgm:pt>
    <dgm:pt modelId="{13D96F6B-832D-44D9-8C12-877BCB03F161}">
      <dgm:prSet/>
      <dgm:spPr/>
      <dgm:t>
        <a:bodyPr/>
        <a:lstStyle/>
        <a:p>
          <a:r>
            <a:rPr lang="en-US"/>
            <a:t>Feature Extraction</a:t>
          </a:r>
        </a:p>
      </dgm:t>
    </dgm:pt>
    <dgm:pt modelId="{16BEA209-2491-4C15-ADCA-0CBB18749A9C}" type="parTrans" cxnId="{A1A9A2FF-D7F9-44AD-983C-8D938C01695F}">
      <dgm:prSet/>
      <dgm:spPr/>
      <dgm:t>
        <a:bodyPr/>
        <a:lstStyle/>
        <a:p>
          <a:endParaRPr lang="en-US"/>
        </a:p>
      </dgm:t>
    </dgm:pt>
    <dgm:pt modelId="{D1501ED2-6380-4B49-A301-A529B1D74189}" type="sibTrans" cxnId="{A1A9A2FF-D7F9-44AD-983C-8D938C01695F}">
      <dgm:prSet/>
      <dgm:spPr/>
      <dgm:t>
        <a:bodyPr/>
        <a:lstStyle/>
        <a:p>
          <a:endParaRPr lang="en-US"/>
        </a:p>
      </dgm:t>
    </dgm:pt>
    <dgm:pt modelId="{914B516E-5933-4141-8306-FE24F6EF9E0A}">
      <dgm:prSet/>
      <dgm:spPr/>
      <dgm:t>
        <a:bodyPr/>
        <a:lstStyle/>
        <a:p>
          <a:r>
            <a:rPr lang="en-US"/>
            <a:t>Pretrained Model Architecture</a:t>
          </a:r>
        </a:p>
      </dgm:t>
    </dgm:pt>
    <dgm:pt modelId="{F8F0D994-BB94-4CEC-8FAF-D1D527A2DD9B}" type="parTrans" cxnId="{840681EC-CA26-4080-9C5C-C532C7C47A0C}">
      <dgm:prSet/>
      <dgm:spPr/>
      <dgm:t>
        <a:bodyPr/>
        <a:lstStyle/>
        <a:p>
          <a:endParaRPr lang="en-US"/>
        </a:p>
      </dgm:t>
    </dgm:pt>
    <dgm:pt modelId="{11381879-67AD-4B23-AB19-C76B4697B202}" type="sibTrans" cxnId="{840681EC-CA26-4080-9C5C-C532C7C47A0C}">
      <dgm:prSet/>
      <dgm:spPr/>
      <dgm:t>
        <a:bodyPr/>
        <a:lstStyle/>
        <a:p>
          <a:endParaRPr lang="en-US"/>
        </a:p>
      </dgm:t>
    </dgm:pt>
    <dgm:pt modelId="{A01C8546-E158-4F7D-825A-92B68636B977}">
      <dgm:prSet/>
      <dgm:spPr/>
      <dgm:t>
        <a:bodyPr/>
        <a:lstStyle/>
        <a:p>
          <a:r>
            <a:rPr lang="en-US"/>
            <a:t>Reusing Pretrained Weights</a:t>
          </a:r>
        </a:p>
      </dgm:t>
    </dgm:pt>
    <dgm:pt modelId="{E2954CE3-EF3A-4D6F-A410-58B4A6F0008D}" type="parTrans" cxnId="{7F8A2A6A-B548-4786-9475-84DB5B5ECF86}">
      <dgm:prSet/>
      <dgm:spPr/>
      <dgm:t>
        <a:bodyPr/>
        <a:lstStyle/>
        <a:p>
          <a:endParaRPr lang="en-US"/>
        </a:p>
      </dgm:t>
    </dgm:pt>
    <dgm:pt modelId="{82AE2AB9-5EE2-48B8-9F0A-F01400C318A7}" type="sibTrans" cxnId="{7F8A2A6A-B548-4786-9475-84DB5B5ECF86}">
      <dgm:prSet/>
      <dgm:spPr/>
      <dgm:t>
        <a:bodyPr/>
        <a:lstStyle/>
        <a:p>
          <a:endParaRPr lang="en-US"/>
        </a:p>
      </dgm:t>
    </dgm:pt>
    <dgm:pt modelId="{7A6F3F98-B9C4-453E-9577-7880682EBDB4}">
      <dgm:prSet/>
      <dgm:spPr/>
      <dgm:t>
        <a:bodyPr/>
        <a:lstStyle/>
        <a:p>
          <a:pPr>
            <a:defRPr b="1"/>
          </a:pPr>
          <a:r>
            <a:rPr lang="en-US"/>
            <a:t>Comparing Models</a:t>
          </a:r>
        </a:p>
      </dgm:t>
    </dgm:pt>
    <dgm:pt modelId="{8450DBF1-FEA5-4490-9BDD-3F93BB49C8A8}" type="parTrans" cxnId="{AB8E69E3-129F-43D7-84DE-8AD0E55820CF}">
      <dgm:prSet/>
      <dgm:spPr/>
      <dgm:t>
        <a:bodyPr/>
        <a:lstStyle/>
        <a:p>
          <a:endParaRPr lang="en-US"/>
        </a:p>
      </dgm:t>
    </dgm:pt>
    <dgm:pt modelId="{5DA85224-60E6-4B6E-97EE-F2AFD55E652E}" type="sibTrans" cxnId="{AB8E69E3-129F-43D7-84DE-8AD0E55820CF}">
      <dgm:prSet/>
      <dgm:spPr/>
      <dgm:t>
        <a:bodyPr/>
        <a:lstStyle/>
        <a:p>
          <a:endParaRPr lang="en-US"/>
        </a:p>
      </dgm:t>
    </dgm:pt>
    <dgm:pt modelId="{761895B9-B518-4732-A1E8-6F18BF8C50C3}" type="pres">
      <dgm:prSet presAssocID="{9146618F-77FB-4DF0-BD97-9BED4DC988D8}" presName="root" presStyleCnt="0">
        <dgm:presLayoutVars>
          <dgm:dir/>
          <dgm:resizeHandles val="exact"/>
        </dgm:presLayoutVars>
      </dgm:prSet>
      <dgm:spPr/>
    </dgm:pt>
    <dgm:pt modelId="{DFADDB64-D965-4371-9341-EA05149076A4}" type="pres">
      <dgm:prSet presAssocID="{703825B0-FC3A-4C79-BD2B-9E2739340B98}" presName="compNode" presStyleCnt="0"/>
      <dgm:spPr/>
    </dgm:pt>
    <dgm:pt modelId="{831B3291-3658-4BDF-81E5-A0D8E21B96CD}" type="pres">
      <dgm:prSet presAssocID="{703825B0-FC3A-4C79-BD2B-9E2739340B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4791EE5-1CD6-42CC-B4D2-7131540AE376}" type="pres">
      <dgm:prSet presAssocID="{703825B0-FC3A-4C79-BD2B-9E2739340B98}" presName="iconSpace" presStyleCnt="0"/>
      <dgm:spPr/>
    </dgm:pt>
    <dgm:pt modelId="{C651AD0D-4DD2-4BDD-848A-AE565307DA2A}" type="pres">
      <dgm:prSet presAssocID="{703825B0-FC3A-4C79-BD2B-9E2739340B98}" presName="parTx" presStyleLbl="revTx" presStyleIdx="0" presStyleCnt="10">
        <dgm:presLayoutVars>
          <dgm:chMax val="0"/>
          <dgm:chPref val="0"/>
        </dgm:presLayoutVars>
      </dgm:prSet>
      <dgm:spPr/>
    </dgm:pt>
    <dgm:pt modelId="{0F97D967-5A64-4CFB-8E51-D74B7048F3D4}" type="pres">
      <dgm:prSet presAssocID="{703825B0-FC3A-4C79-BD2B-9E2739340B98}" presName="txSpace" presStyleCnt="0"/>
      <dgm:spPr/>
    </dgm:pt>
    <dgm:pt modelId="{4D2F5C77-8179-4A40-8011-4036AA493985}" type="pres">
      <dgm:prSet presAssocID="{703825B0-FC3A-4C79-BD2B-9E2739340B98}" presName="desTx" presStyleLbl="revTx" presStyleIdx="1" presStyleCnt="10">
        <dgm:presLayoutVars/>
      </dgm:prSet>
      <dgm:spPr/>
    </dgm:pt>
    <dgm:pt modelId="{D1ADDAE4-62F1-4EB8-A657-0F50E9734F14}" type="pres">
      <dgm:prSet presAssocID="{A1FC8DDD-240C-4006-A7E9-316F2C62B5E6}" presName="sibTrans" presStyleCnt="0"/>
      <dgm:spPr/>
    </dgm:pt>
    <dgm:pt modelId="{E2BA103A-99D2-477A-B782-A7B888CA7D06}" type="pres">
      <dgm:prSet presAssocID="{577C3969-5D88-4985-8459-B5142CDEE6DB}" presName="compNode" presStyleCnt="0"/>
      <dgm:spPr/>
    </dgm:pt>
    <dgm:pt modelId="{F29B2373-A916-4B4D-91CA-6B47C74BF2C9}" type="pres">
      <dgm:prSet presAssocID="{577C3969-5D88-4985-8459-B5142CDEE6D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9456540-2E43-4A02-B78B-B160BAD9E19F}" type="pres">
      <dgm:prSet presAssocID="{577C3969-5D88-4985-8459-B5142CDEE6DB}" presName="iconSpace" presStyleCnt="0"/>
      <dgm:spPr/>
    </dgm:pt>
    <dgm:pt modelId="{DCB44BA9-B822-4E2A-A7EF-73DDDDF5B059}" type="pres">
      <dgm:prSet presAssocID="{577C3969-5D88-4985-8459-B5142CDEE6DB}" presName="parTx" presStyleLbl="revTx" presStyleIdx="2" presStyleCnt="10">
        <dgm:presLayoutVars>
          <dgm:chMax val="0"/>
          <dgm:chPref val="0"/>
        </dgm:presLayoutVars>
      </dgm:prSet>
      <dgm:spPr/>
    </dgm:pt>
    <dgm:pt modelId="{2082E073-893A-40A7-BC4E-22E9D842719B}" type="pres">
      <dgm:prSet presAssocID="{577C3969-5D88-4985-8459-B5142CDEE6DB}" presName="txSpace" presStyleCnt="0"/>
      <dgm:spPr/>
    </dgm:pt>
    <dgm:pt modelId="{13A576DD-5DBB-477C-9CAB-F7EE2A4BF1B7}" type="pres">
      <dgm:prSet presAssocID="{577C3969-5D88-4985-8459-B5142CDEE6DB}" presName="desTx" presStyleLbl="revTx" presStyleIdx="3" presStyleCnt="10">
        <dgm:presLayoutVars/>
      </dgm:prSet>
      <dgm:spPr/>
    </dgm:pt>
    <dgm:pt modelId="{392A839A-EBEA-47CF-B3CE-B4AC297D958D}" type="pres">
      <dgm:prSet presAssocID="{90CC3AA9-6257-4F36-9A11-4DB35AF79DC9}" presName="sibTrans" presStyleCnt="0"/>
      <dgm:spPr/>
    </dgm:pt>
    <dgm:pt modelId="{4D2782F3-5616-47AF-B345-6963DE2368DB}" type="pres">
      <dgm:prSet presAssocID="{0C4BCD8D-ADE7-406D-8E83-9EAC9F61E07B}" presName="compNode" presStyleCnt="0"/>
      <dgm:spPr/>
    </dgm:pt>
    <dgm:pt modelId="{A856191D-5301-4871-9763-1D7AE9EE6F8D}" type="pres">
      <dgm:prSet presAssocID="{0C4BCD8D-ADE7-406D-8E83-9EAC9F61E07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6FFD752-D1A4-4504-BB36-EAE904864B8D}" type="pres">
      <dgm:prSet presAssocID="{0C4BCD8D-ADE7-406D-8E83-9EAC9F61E07B}" presName="iconSpace" presStyleCnt="0"/>
      <dgm:spPr/>
    </dgm:pt>
    <dgm:pt modelId="{80ED2BF4-00A9-414D-98D1-778B0B2CB354}" type="pres">
      <dgm:prSet presAssocID="{0C4BCD8D-ADE7-406D-8E83-9EAC9F61E07B}" presName="parTx" presStyleLbl="revTx" presStyleIdx="4" presStyleCnt="10">
        <dgm:presLayoutVars>
          <dgm:chMax val="0"/>
          <dgm:chPref val="0"/>
        </dgm:presLayoutVars>
      </dgm:prSet>
      <dgm:spPr/>
    </dgm:pt>
    <dgm:pt modelId="{D3D222AC-3569-4A1A-B835-92590946DD5C}" type="pres">
      <dgm:prSet presAssocID="{0C4BCD8D-ADE7-406D-8E83-9EAC9F61E07B}" presName="txSpace" presStyleCnt="0"/>
      <dgm:spPr/>
    </dgm:pt>
    <dgm:pt modelId="{FFD72BF1-B989-4124-A8D8-07C2008AF8E5}" type="pres">
      <dgm:prSet presAssocID="{0C4BCD8D-ADE7-406D-8E83-9EAC9F61E07B}" presName="desTx" presStyleLbl="revTx" presStyleIdx="5" presStyleCnt="10">
        <dgm:presLayoutVars/>
      </dgm:prSet>
      <dgm:spPr/>
    </dgm:pt>
    <dgm:pt modelId="{44BA0A0F-BBA4-485B-B7B8-FA87975CEFB6}" type="pres">
      <dgm:prSet presAssocID="{E46A167D-EB2D-44AB-BB8D-6EE6070AC4D5}" presName="sibTrans" presStyleCnt="0"/>
      <dgm:spPr/>
    </dgm:pt>
    <dgm:pt modelId="{A5FAF27E-C31D-4E64-9519-79D3630B8A82}" type="pres">
      <dgm:prSet presAssocID="{6EFB9E0B-FBE7-47FE-B488-58DB80F1D31A}" presName="compNode" presStyleCnt="0"/>
      <dgm:spPr/>
    </dgm:pt>
    <dgm:pt modelId="{D10CB815-FE1E-491C-BA89-EC9AE1707AEF}" type="pres">
      <dgm:prSet presAssocID="{6EFB9E0B-FBE7-47FE-B488-58DB80F1D3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F23DC71-9D91-4017-A8F7-A4765C7B0C98}" type="pres">
      <dgm:prSet presAssocID="{6EFB9E0B-FBE7-47FE-B488-58DB80F1D31A}" presName="iconSpace" presStyleCnt="0"/>
      <dgm:spPr/>
    </dgm:pt>
    <dgm:pt modelId="{7B749F21-16D1-4ED2-8AA5-49628E240F6C}" type="pres">
      <dgm:prSet presAssocID="{6EFB9E0B-FBE7-47FE-B488-58DB80F1D31A}" presName="parTx" presStyleLbl="revTx" presStyleIdx="6" presStyleCnt="10">
        <dgm:presLayoutVars>
          <dgm:chMax val="0"/>
          <dgm:chPref val="0"/>
        </dgm:presLayoutVars>
      </dgm:prSet>
      <dgm:spPr/>
    </dgm:pt>
    <dgm:pt modelId="{D683882E-72F8-415F-B49E-A2C7EBC1B566}" type="pres">
      <dgm:prSet presAssocID="{6EFB9E0B-FBE7-47FE-B488-58DB80F1D31A}" presName="txSpace" presStyleCnt="0"/>
      <dgm:spPr/>
    </dgm:pt>
    <dgm:pt modelId="{973CF82B-0E4D-4DB8-BD70-AFFF022A6D91}" type="pres">
      <dgm:prSet presAssocID="{6EFB9E0B-FBE7-47FE-B488-58DB80F1D31A}" presName="desTx" presStyleLbl="revTx" presStyleIdx="7" presStyleCnt="10">
        <dgm:presLayoutVars/>
      </dgm:prSet>
      <dgm:spPr/>
    </dgm:pt>
    <dgm:pt modelId="{D1EB2C3B-F907-4F97-9107-89DA1415F9DF}" type="pres">
      <dgm:prSet presAssocID="{AA6D1724-8B75-4AAF-801E-B748C15C911A}" presName="sibTrans" presStyleCnt="0"/>
      <dgm:spPr/>
    </dgm:pt>
    <dgm:pt modelId="{DAC75C09-D26B-4BBA-B69E-A0F0273832E7}" type="pres">
      <dgm:prSet presAssocID="{7A6F3F98-B9C4-453E-9577-7880682EBDB4}" presName="compNode" presStyleCnt="0"/>
      <dgm:spPr/>
    </dgm:pt>
    <dgm:pt modelId="{B185B1E0-3F15-4B75-955D-22B4DB1F3DC8}" type="pres">
      <dgm:prSet presAssocID="{7A6F3F98-B9C4-453E-9577-7880682EBDB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5C141C5-EB24-4B47-ADEE-A92246C7075A}" type="pres">
      <dgm:prSet presAssocID="{7A6F3F98-B9C4-453E-9577-7880682EBDB4}" presName="iconSpace" presStyleCnt="0"/>
      <dgm:spPr/>
    </dgm:pt>
    <dgm:pt modelId="{CFD2CFA3-7F38-4F22-BF77-439DEA2882F5}" type="pres">
      <dgm:prSet presAssocID="{7A6F3F98-B9C4-453E-9577-7880682EBDB4}" presName="parTx" presStyleLbl="revTx" presStyleIdx="8" presStyleCnt="10">
        <dgm:presLayoutVars>
          <dgm:chMax val="0"/>
          <dgm:chPref val="0"/>
        </dgm:presLayoutVars>
      </dgm:prSet>
      <dgm:spPr/>
    </dgm:pt>
    <dgm:pt modelId="{7F62C09E-BD83-48A0-A33E-5262C710B66E}" type="pres">
      <dgm:prSet presAssocID="{7A6F3F98-B9C4-453E-9577-7880682EBDB4}" presName="txSpace" presStyleCnt="0"/>
      <dgm:spPr/>
    </dgm:pt>
    <dgm:pt modelId="{96FE2387-4F0F-485F-B27A-44676EB52F44}" type="pres">
      <dgm:prSet presAssocID="{7A6F3F98-B9C4-453E-9577-7880682EBDB4}" presName="desTx" presStyleLbl="revTx" presStyleIdx="9" presStyleCnt="10">
        <dgm:presLayoutVars/>
      </dgm:prSet>
      <dgm:spPr/>
    </dgm:pt>
  </dgm:ptLst>
  <dgm:cxnLst>
    <dgm:cxn modelId="{8B6E3616-82EF-4DDD-9A35-AB00F40F1841}" type="presOf" srcId="{4CD0E9EB-3948-41CF-997E-AF9FE7BDA9A6}" destId="{973CF82B-0E4D-4DB8-BD70-AFFF022A6D91}" srcOrd="0" destOrd="0" presId="urn:microsoft.com/office/officeart/2018/5/layout/CenteredIconLabelDescriptionList"/>
    <dgm:cxn modelId="{30360838-C2DC-4CD8-A0FE-22AEB3E601D8}" srcId="{9146618F-77FB-4DF0-BD97-9BED4DC988D8}" destId="{703825B0-FC3A-4C79-BD2B-9E2739340B98}" srcOrd="0" destOrd="0" parTransId="{E8E6CBB7-C4F5-4F4F-BE9D-245C6656F7DA}" sibTransId="{A1FC8DDD-240C-4006-A7E9-316F2C62B5E6}"/>
    <dgm:cxn modelId="{185B813B-F695-472E-A0EF-58F118375441}" type="presOf" srcId="{914B516E-5933-4141-8306-FE24F6EF9E0A}" destId="{973CF82B-0E4D-4DB8-BD70-AFFF022A6D91}" srcOrd="0" destOrd="2" presId="urn:microsoft.com/office/officeart/2018/5/layout/CenteredIconLabelDescriptionList"/>
    <dgm:cxn modelId="{C2A35345-09AD-413E-A84B-DE24FF837EBF}" type="presOf" srcId="{13D96F6B-832D-44D9-8C12-877BCB03F161}" destId="{973CF82B-0E4D-4DB8-BD70-AFFF022A6D91}" srcOrd="0" destOrd="1" presId="urn:microsoft.com/office/officeart/2018/5/layout/CenteredIconLabelDescriptionList"/>
    <dgm:cxn modelId="{7F8A2A6A-B548-4786-9475-84DB5B5ECF86}" srcId="{6EFB9E0B-FBE7-47FE-B488-58DB80F1D31A}" destId="{A01C8546-E158-4F7D-825A-92B68636B977}" srcOrd="3" destOrd="0" parTransId="{E2954CE3-EF3A-4D6F-A410-58B4A6F0008D}" sibTransId="{82AE2AB9-5EE2-48B8-9F0A-F01400C318A7}"/>
    <dgm:cxn modelId="{437B188F-43CF-46B6-BD51-938B3649B7CB}" type="presOf" srcId="{6EFB9E0B-FBE7-47FE-B488-58DB80F1D31A}" destId="{7B749F21-16D1-4ED2-8AA5-49628E240F6C}" srcOrd="0" destOrd="0" presId="urn:microsoft.com/office/officeart/2018/5/layout/CenteredIconLabelDescriptionList"/>
    <dgm:cxn modelId="{D46CAB91-F621-4092-9BFE-DEED98C34AD6}" type="presOf" srcId="{A01C8546-E158-4F7D-825A-92B68636B977}" destId="{973CF82B-0E4D-4DB8-BD70-AFFF022A6D91}" srcOrd="0" destOrd="3" presId="urn:microsoft.com/office/officeart/2018/5/layout/CenteredIconLabelDescriptionList"/>
    <dgm:cxn modelId="{9A68009D-2BE2-41CF-A06D-E22E319A33B5}" type="presOf" srcId="{577C3969-5D88-4985-8459-B5142CDEE6DB}" destId="{DCB44BA9-B822-4E2A-A7EF-73DDDDF5B059}" srcOrd="0" destOrd="0" presId="urn:microsoft.com/office/officeart/2018/5/layout/CenteredIconLabelDescriptionList"/>
    <dgm:cxn modelId="{69944CA4-8467-4E9E-93BC-3873E0D5868C}" srcId="{9146618F-77FB-4DF0-BD97-9BED4DC988D8}" destId="{6EFB9E0B-FBE7-47FE-B488-58DB80F1D31A}" srcOrd="3" destOrd="0" parTransId="{A2E625D6-34BB-48E2-AA0F-3C77B86904C6}" sibTransId="{AA6D1724-8B75-4AAF-801E-B748C15C911A}"/>
    <dgm:cxn modelId="{F5F8D7AB-EEB6-4324-A391-C5C2C2370738}" type="presOf" srcId="{9146618F-77FB-4DF0-BD97-9BED4DC988D8}" destId="{761895B9-B518-4732-A1E8-6F18BF8C50C3}" srcOrd="0" destOrd="0" presId="urn:microsoft.com/office/officeart/2018/5/layout/CenteredIconLabelDescriptionList"/>
    <dgm:cxn modelId="{461383B2-4ACF-44EF-AAAC-6A417D1D1580}" srcId="{9146618F-77FB-4DF0-BD97-9BED4DC988D8}" destId="{577C3969-5D88-4985-8459-B5142CDEE6DB}" srcOrd="1" destOrd="0" parTransId="{E202811C-5848-403C-A813-23983B50AC66}" sibTransId="{90CC3AA9-6257-4F36-9A11-4DB35AF79DC9}"/>
    <dgm:cxn modelId="{D45793B2-547B-459C-97F1-D6613EF80520}" type="presOf" srcId="{0C4BCD8D-ADE7-406D-8E83-9EAC9F61E07B}" destId="{80ED2BF4-00A9-414D-98D1-778B0B2CB354}" srcOrd="0" destOrd="0" presId="urn:microsoft.com/office/officeart/2018/5/layout/CenteredIconLabelDescriptionList"/>
    <dgm:cxn modelId="{7C10CDB7-6A37-4C31-B22C-46A350E8AD80}" srcId="{6EFB9E0B-FBE7-47FE-B488-58DB80F1D31A}" destId="{4CD0E9EB-3948-41CF-997E-AF9FE7BDA9A6}" srcOrd="0" destOrd="0" parTransId="{62AFE83E-F7B5-48B7-9B74-4161D0C2CA44}" sibTransId="{27B3079B-26C3-4A81-A48A-B30739885625}"/>
    <dgm:cxn modelId="{692516C0-C438-4331-92CC-71FE927BA2D6}" type="presOf" srcId="{703825B0-FC3A-4C79-BD2B-9E2739340B98}" destId="{C651AD0D-4DD2-4BDD-848A-AE565307DA2A}" srcOrd="0" destOrd="0" presId="urn:microsoft.com/office/officeart/2018/5/layout/CenteredIconLabelDescriptionList"/>
    <dgm:cxn modelId="{7D4AD7C4-2437-4D81-83D1-812E0B5B0915}" srcId="{9146618F-77FB-4DF0-BD97-9BED4DC988D8}" destId="{0C4BCD8D-ADE7-406D-8E83-9EAC9F61E07B}" srcOrd="2" destOrd="0" parTransId="{82944EF8-764D-4075-AA55-FAE891EC4396}" sibTransId="{E46A167D-EB2D-44AB-BB8D-6EE6070AC4D5}"/>
    <dgm:cxn modelId="{E33731C8-BE15-4E15-8D69-FC69D5C9C20C}" type="presOf" srcId="{7A6F3F98-B9C4-453E-9577-7880682EBDB4}" destId="{CFD2CFA3-7F38-4F22-BF77-439DEA2882F5}" srcOrd="0" destOrd="0" presId="urn:microsoft.com/office/officeart/2018/5/layout/CenteredIconLabelDescriptionList"/>
    <dgm:cxn modelId="{AB8E69E3-129F-43D7-84DE-8AD0E55820CF}" srcId="{9146618F-77FB-4DF0-BD97-9BED4DC988D8}" destId="{7A6F3F98-B9C4-453E-9577-7880682EBDB4}" srcOrd="4" destOrd="0" parTransId="{8450DBF1-FEA5-4490-9BDD-3F93BB49C8A8}" sibTransId="{5DA85224-60E6-4B6E-97EE-F2AFD55E652E}"/>
    <dgm:cxn modelId="{840681EC-CA26-4080-9C5C-C532C7C47A0C}" srcId="{6EFB9E0B-FBE7-47FE-B488-58DB80F1D31A}" destId="{914B516E-5933-4141-8306-FE24F6EF9E0A}" srcOrd="2" destOrd="0" parTransId="{F8F0D994-BB94-4CEC-8FAF-D1D527A2DD9B}" sibTransId="{11381879-67AD-4B23-AB19-C76B4697B202}"/>
    <dgm:cxn modelId="{A1A9A2FF-D7F9-44AD-983C-8D938C01695F}" srcId="{6EFB9E0B-FBE7-47FE-B488-58DB80F1D31A}" destId="{13D96F6B-832D-44D9-8C12-877BCB03F161}" srcOrd="1" destOrd="0" parTransId="{16BEA209-2491-4C15-ADCA-0CBB18749A9C}" sibTransId="{D1501ED2-6380-4B49-A301-A529B1D74189}"/>
    <dgm:cxn modelId="{8062EADE-4F94-4CFB-91DF-27FD072DE28E}" type="presParOf" srcId="{761895B9-B518-4732-A1E8-6F18BF8C50C3}" destId="{DFADDB64-D965-4371-9341-EA05149076A4}" srcOrd="0" destOrd="0" presId="urn:microsoft.com/office/officeart/2018/5/layout/CenteredIconLabelDescriptionList"/>
    <dgm:cxn modelId="{C3956F63-0E5E-431A-83A3-88C5A63D75D1}" type="presParOf" srcId="{DFADDB64-D965-4371-9341-EA05149076A4}" destId="{831B3291-3658-4BDF-81E5-A0D8E21B96CD}" srcOrd="0" destOrd="0" presId="urn:microsoft.com/office/officeart/2018/5/layout/CenteredIconLabelDescriptionList"/>
    <dgm:cxn modelId="{E58396E2-C4C4-43E6-B6C8-7765A0648960}" type="presParOf" srcId="{DFADDB64-D965-4371-9341-EA05149076A4}" destId="{24791EE5-1CD6-42CC-B4D2-7131540AE376}" srcOrd="1" destOrd="0" presId="urn:microsoft.com/office/officeart/2018/5/layout/CenteredIconLabelDescriptionList"/>
    <dgm:cxn modelId="{D5AACBF7-8AB3-4BFD-BD93-68934E732B66}" type="presParOf" srcId="{DFADDB64-D965-4371-9341-EA05149076A4}" destId="{C651AD0D-4DD2-4BDD-848A-AE565307DA2A}" srcOrd="2" destOrd="0" presId="urn:microsoft.com/office/officeart/2018/5/layout/CenteredIconLabelDescriptionList"/>
    <dgm:cxn modelId="{05783698-D6FC-43C6-B044-C0F8474FD6E8}" type="presParOf" srcId="{DFADDB64-D965-4371-9341-EA05149076A4}" destId="{0F97D967-5A64-4CFB-8E51-D74B7048F3D4}" srcOrd="3" destOrd="0" presId="urn:microsoft.com/office/officeart/2018/5/layout/CenteredIconLabelDescriptionList"/>
    <dgm:cxn modelId="{35475D5F-2FC7-4EC6-B7CC-070D346A0DAB}" type="presParOf" srcId="{DFADDB64-D965-4371-9341-EA05149076A4}" destId="{4D2F5C77-8179-4A40-8011-4036AA493985}" srcOrd="4" destOrd="0" presId="urn:microsoft.com/office/officeart/2018/5/layout/CenteredIconLabelDescriptionList"/>
    <dgm:cxn modelId="{F7C7C651-3A72-4789-9DC6-2DAFD8330D2D}" type="presParOf" srcId="{761895B9-B518-4732-A1E8-6F18BF8C50C3}" destId="{D1ADDAE4-62F1-4EB8-A657-0F50E9734F14}" srcOrd="1" destOrd="0" presId="urn:microsoft.com/office/officeart/2018/5/layout/CenteredIconLabelDescriptionList"/>
    <dgm:cxn modelId="{828EA0DB-1D81-4D9C-9E9D-C5E01915B164}" type="presParOf" srcId="{761895B9-B518-4732-A1E8-6F18BF8C50C3}" destId="{E2BA103A-99D2-477A-B782-A7B888CA7D06}" srcOrd="2" destOrd="0" presId="urn:microsoft.com/office/officeart/2018/5/layout/CenteredIconLabelDescriptionList"/>
    <dgm:cxn modelId="{55D6544B-9EEE-45E8-9CDB-D6F80D02E4F8}" type="presParOf" srcId="{E2BA103A-99D2-477A-B782-A7B888CA7D06}" destId="{F29B2373-A916-4B4D-91CA-6B47C74BF2C9}" srcOrd="0" destOrd="0" presId="urn:microsoft.com/office/officeart/2018/5/layout/CenteredIconLabelDescriptionList"/>
    <dgm:cxn modelId="{7A4F01BD-5E45-4F5B-9D55-8D7E61110C89}" type="presParOf" srcId="{E2BA103A-99D2-477A-B782-A7B888CA7D06}" destId="{C9456540-2E43-4A02-B78B-B160BAD9E19F}" srcOrd="1" destOrd="0" presId="urn:microsoft.com/office/officeart/2018/5/layout/CenteredIconLabelDescriptionList"/>
    <dgm:cxn modelId="{DF9B75B3-833F-4884-B5A8-07B3B8A2163B}" type="presParOf" srcId="{E2BA103A-99D2-477A-B782-A7B888CA7D06}" destId="{DCB44BA9-B822-4E2A-A7EF-73DDDDF5B059}" srcOrd="2" destOrd="0" presId="urn:microsoft.com/office/officeart/2018/5/layout/CenteredIconLabelDescriptionList"/>
    <dgm:cxn modelId="{95734C3D-826D-4D3D-8EE9-8A33182C294C}" type="presParOf" srcId="{E2BA103A-99D2-477A-B782-A7B888CA7D06}" destId="{2082E073-893A-40A7-BC4E-22E9D842719B}" srcOrd="3" destOrd="0" presId="urn:microsoft.com/office/officeart/2018/5/layout/CenteredIconLabelDescriptionList"/>
    <dgm:cxn modelId="{E04A315D-9D74-410F-BEF9-DEE4DAD53B83}" type="presParOf" srcId="{E2BA103A-99D2-477A-B782-A7B888CA7D06}" destId="{13A576DD-5DBB-477C-9CAB-F7EE2A4BF1B7}" srcOrd="4" destOrd="0" presId="urn:microsoft.com/office/officeart/2018/5/layout/CenteredIconLabelDescriptionList"/>
    <dgm:cxn modelId="{78BD4934-716C-45BA-84FB-858473EE8796}" type="presParOf" srcId="{761895B9-B518-4732-A1E8-6F18BF8C50C3}" destId="{392A839A-EBEA-47CF-B3CE-B4AC297D958D}" srcOrd="3" destOrd="0" presId="urn:microsoft.com/office/officeart/2018/5/layout/CenteredIconLabelDescriptionList"/>
    <dgm:cxn modelId="{826780A8-5BD7-49F2-947E-FD15210ADC65}" type="presParOf" srcId="{761895B9-B518-4732-A1E8-6F18BF8C50C3}" destId="{4D2782F3-5616-47AF-B345-6963DE2368DB}" srcOrd="4" destOrd="0" presId="urn:microsoft.com/office/officeart/2018/5/layout/CenteredIconLabelDescriptionList"/>
    <dgm:cxn modelId="{43CD4F6A-8093-4F09-8D6E-0A381B3F7A73}" type="presParOf" srcId="{4D2782F3-5616-47AF-B345-6963DE2368DB}" destId="{A856191D-5301-4871-9763-1D7AE9EE6F8D}" srcOrd="0" destOrd="0" presId="urn:microsoft.com/office/officeart/2018/5/layout/CenteredIconLabelDescriptionList"/>
    <dgm:cxn modelId="{5EA4385E-2DB4-4730-9D09-EBA3884937AA}" type="presParOf" srcId="{4D2782F3-5616-47AF-B345-6963DE2368DB}" destId="{F6FFD752-D1A4-4504-BB36-EAE904864B8D}" srcOrd="1" destOrd="0" presId="urn:microsoft.com/office/officeart/2018/5/layout/CenteredIconLabelDescriptionList"/>
    <dgm:cxn modelId="{E2EDBB0B-93CD-429E-A638-43C3C7D6240F}" type="presParOf" srcId="{4D2782F3-5616-47AF-B345-6963DE2368DB}" destId="{80ED2BF4-00A9-414D-98D1-778B0B2CB354}" srcOrd="2" destOrd="0" presId="urn:microsoft.com/office/officeart/2018/5/layout/CenteredIconLabelDescriptionList"/>
    <dgm:cxn modelId="{0F2EBD1C-B7B8-487F-8D57-AA8D1BC356D8}" type="presParOf" srcId="{4D2782F3-5616-47AF-B345-6963DE2368DB}" destId="{D3D222AC-3569-4A1A-B835-92590946DD5C}" srcOrd="3" destOrd="0" presId="urn:microsoft.com/office/officeart/2018/5/layout/CenteredIconLabelDescriptionList"/>
    <dgm:cxn modelId="{DD2319F4-8C8B-42FA-BB66-826A74862DB1}" type="presParOf" srcId="{4D2782F3-5616-47AF-B345-6963DE2368DB}" destId="{FFD72BF1-B989-4124-A8D8-07C2008AF8E5}" srcOrd="4" destOrd="0" presId="urn:microsoft.com/office/officeart/2018/5/layout/CenteredIconLabelDescriptionList"/>
    <dgm:cxn modelId="{8166F916-2F1C-482F-B443-791C7E81AD41}" type="presParOf" srcId="{761895B9-B518-4732-A1E8-6F18BF8C50C3}" destId="{44BA0A0F-BBA4-485B-B7B8-FA87975CEFB6}" srcOrd="5" destOrd="0" presId="urn:microsoft.com/office/officeart/2018/5/layout/CenteredIconLabelDescriptionList"/>
    <dgm:cxn modelId="{48B57AE1-D101-4F6D-890E-170DD78F3E58}" type="presParOf" srcId="{761895B9-B518-4732-A1E8-6F18BF8C50C3}" destId="{A5FAF27E-C31D-4E64-9519-79D3630B8A82}" srcOrd="6" destOrd="0" presId="urn:microsoft.com/office/officeart/2018/5/layout/CenteredIconLabelDescriptionList"/>
    <dgm:cxn modelId="{7D74FEF6-52E1-4268-9B49-DC95873609D6}" type="presParOf" srcId="{A5FAF27E-C31D-4E64-9519-79D3630B8A82}" destId="{D10CB815-FE1E-491C-BA89-EC9AE1707AEF}" srcOrd="0" destOrd="0" presId="urn:microsoft.com/office/officeart/2018/5/layout/CenteredIconLabelDescriptionList"/>
    <dgm:cxn modelId="{9B255E9E-0A95-47CA-8658-67EA47858678}" type="presParOf" srcId="{A5FAF27E-C31D-4E64-9519-79D3630B8A82}" destId="{7F23DC71-9D91-4017-A8F7-A4765C7B0C98}" srcOrd="1" destOrd="0" presId="urn:microsoft.com/office/officeart/2018/5/layout/CenteredIconLabelDescriptionList"/>
    <dgm:cxn modelId="{2E311660-3A33-4DBE-BA13-CD08ABD1C8D7}" type="presParOf" srcId="{A5FAF27E-C31D-4E64-9519-79D3630B8A82}" destId="{7B749F21-16D1-4ED2-8AA5-49628E240F6C}" srcOrd="2" destOrd="0" presId="urn:microsoft.com/office/officeart/2018/5/layout/CenteredIconLabelDescriptionList"/>
    <dgm:cxn modelId="{8E5F8965-7D59-48C3-84C6-A8EE910D372F}" type="presParOf" srcId="{A5FAF27E-C31D-4E64-9519-79D3630B8A82}" destId="{D683882E-72F8-415F-B49E-A2C7EBC1B566}" srcOrd="3" destOrd="0" presId="urn:microsoft.com/office/officeart/2018/5/layout/CenteredIconLabelDescriptionList"/>
    <dgm:cxn modelId="{5D1862BC-7687-45AD-BA8C-A4A33497C2D2}" type="presParOf" srcId="{A5FAF27E-C31D-4E64-9519-79D3630B8A82}" destId="{973CF82B-0E4D-4DB8-BD70-AFFF022A6D91}" srcOrd="4" destOrd="0" presId="urn:microsoft.com/office/officeart/2018/5/layout/CenteredIconLabelDescriptionList"/>
    <dgm:cxn modelId="{B55E3119-9B21-40FC-A941-7997E2C0B475}" type="presParOf" srcId="{761895B9-B518-4732-A1E8-6F18BF8C50C3}" destId="{D1EB2C3B-F907-4F97-9107-89DA1415F9DF}" srcOrd="7" destOrd="0" presId="urn:microsoft.com/office/officeart/2018/5/layout/CenteredIconLabelDescriptionList"/>
    <dgm:cxn modelId="{083D601A-5898-490E-9DA8-6146E165294B}" type="presParOf" srcId="{761895B9-B518-4732-A1E8-6F18BF8C50C3}" destId="{DAC75C09-D26B-4BBA-B69E-A0F0273832E7}" srcOrd="8" destOrd="0" presId="urn:microsoft.com/office/officeart/2018/5/layout/CenteredIconLabelDescriptionList"/>
    <dgm:cxn modelId="{B0AE9517-A9D4-4102-A657-5659FB82BB11}" type="presParOf" srcId="{DAC75C09-D26B-4BBA-B69E-A0F0273832E7}" destId="{B185B1E0-3F15-4B75-955D-22B4DB1F3DC8}" srcOrd="0" destOrd="0" presId="urn:microsoft.com/office/officeart/2018/5/layout/CenteredIconLabelDescriptionList"/>
    <dgm:cxn modelId="{239A8A57-FA56-4D9D-AA5B-5A986F18E295}" type="presParOf" srcId="{DAC75C09-D26B-4BBA-B69E-A0F0273832E7}" destId="{95C141C5-EB24-4B47-ADEE-A92246C7075A}" srcOrd="1" destOrd="0" presId="urn:microsoft.com/office/officeart/2018/5/layout/CenteredIconLabelDescriptionList"/>
    <dgm:cxn modelId="{AFFC4767-89C1-4B12-A894-8238D88A0F35}" type="presParOf" srcId="{DAC75C09-D26B-4BBA-B69E-A0F0273832E7}" destId="{CFD2CFA3-7F38-4F22-BF77-439DEA2882F5}" srcOrd="2" destOrd="0" presId="urn:microsoft.com/office/officeart/2018/5/layout/CenteredIconLabelDescriptionList"/>
    <dgm:cxn modelId="{F6701EA7-4B90-42C5-8B14-BF8B1760D25D}" type="presParOf" srcId="{DAC75C09-D26B-4BBA-B69E-A0F0273832E7}" destId="{7F62C09E-BD83-48A0-A33E-5262C710B66E}" srcOrd="3" destOrd="0" presId="urn:microsoft.com/office/officeart/2018/5/layout/CenteredIconLabelDescriptionList"/>
    <dgm:cxn modelId="{8ED76058-CD64-4EB7-BF05-88BE9A8A3F0E}" type="presParOf" srcId="{DAC75C09-D26B-4BBA-B69E-A0F0273832E7}" destId="{96FE2387-4F0F-485F-B27A-44676EB52F4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B3291-3658-4BDF-81E5-A0D8E21B96CD}">
      <dsp:nvSpPr>
        <dsp:cNvPr id="0" name=""/>
        <dsp:cNvSpPr/>
      </dsp:nvSpPr>
      <dsp:spPr>
        <a:xfrm>
          <a:off x="602725" y="1169847"/>
          <a:ext cx="645257" cy="645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1AD0D-4DD2-4BDD-848A-AE565307DA2A}">
      <dsp:nvSpPr>
        <dsp:cNvPr id="0" name=""/>
        <dsp:cNvSpPr/>
      </dsp:nvSpPr>
      <dsp:spPr>
        <a:xfrm>
          <a:off x="3557" y="1901605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source</a:t>
          </a:r>
        </a:p>
      </dsp:txBody>
      <dsp:txXfrm>
        <a:off x="3557" y="1901605"/>
        <a:ext cx="1843593" cy="397524"/>
      </dsp:txXfrm>
    </dsp:sp>
    <dsp:sp modelId="{4D2F5C77-8179-4A40-8011-4036AA493985}">
      <dsp:nvSpPr>
        <dsp:cNvPr id="0" name=""/>
        <dsp:cNvSpPr/>
      </dsp:nvSpPr>
      <dsp:spPr>
        <a:xfrm>
          <a:off x="3557" y="2339363"/>
          <a:ext cx="1843593" cy="84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B2373-A916-4B4D-91CA-6B47C74BF2C9}">
      <dsp:nvSpPr>
        <dsp:cNvPr id="0" name=""/>
        <dsp:cNvSpPr/>
      </dsp:nvSpPr>
      <dsp:spPr>
        <a:xfrm>
          <a:off x="2768948" y="1169847"/>
          <a:ext cx="645257" cy="645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44BA9-B822-4E2A-A7EF-73DDDDF5B059}">
      <dsp:nvSpPr>
        <dsp:cNvPr id="0" name=""/>
        <dsp:cNvSpPr/>
      </dsp:nvSpPr>
      <dsp:spPr>
        <a:xfrm>
          <a:off x="2169780" y="1901605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Exploratory Data Analysis</a:t>
          </a:r>
        </a:p>
      </dsp:txBody>
      <dsp:txXfrm>
        <a:off x="2169780" y="1901605"/>
        <a:ext cx="1843593" cy="397524"/>
      </dsp:txXfrm>
    </dsp:sp>
    <dsp:sp modelId="{13A576DD-5DBB-477C-9CAB-F7EE2A4BF1B7}">
      <dsp:nvSpPr>
        <dsp:cNvPr id="0" name=""/>
        <dsp:cNvSpPr/>
      </dsp:nvSpPr>
      <dsp:spPr>
        <a:xfrm>
          <a:off x="2169780" y="2339363"/>
          <a:ext cx="1843593" cy="84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6191D-5301-4871-9763-1D7AE9EE6F8D}">
      <dsp:nvSpPr>
        <dsp:cNvPr id="0" name=""/>
        <dsp:cNvSpPr/>
      </dsp:nvSpPr>
      <dsp:spPr>
        <a:xfrm>
          <a:off x="4935171" y="1169847"/>
          <a:ext cx="645257" cy="645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D2BF4-00A9-414D-98D1-778B0B2CB354}">
      <dsp:nvSpPr>
        <dsp:cNvPr id="0" name=""/>
        <dsp:cNvSpPr/>
      </dsp:nvSpPr>
      <dsp:spPr>
        <a:xfrm>
          <a:off x="4336003" y="1901605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Pre-processing</a:t>
          </a:r>
        </a:p>
      </dsp:txBody>
      <dsp:txXfrm>
        <a:off x="4336003" y="1901605"/>
        <a:ext cx="1843593" cy="397524"/>
      </dsp:txXfrm>
    </dsp:sp>
    <dsp:sp modelId="{FFD72BF1-B989-4124-A8D8-07C2008AF8E5}">
      <dsp:nvSpPr>
        <dsp:cNvPr id="0" name=""/>
        <dsp:cNvSpPr/>
      </dsp:nvSpPr>
      <dsp:spPr>
        <a:xfrm>
          <a:off x="4336003" y="2339363"/>
          <a:ext cx="1843593" cy="84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CB815-FE1E-491C-BA89-EC9AE1707AEF}">
      <dsp:nvSpPr>
        <dsp:cNvPr id="0" name=""/>
        <dsp:cNvSpPr/>
      </dsp:nvSpPr>
      <dsp:spPr>
        <a:xfrm>
          <a:off x="7101393" y="1169847"/>
          <a:ext cx="645257" cy="645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49F21-16D1-4ED2-8AA5-49628E240F6C}">
      <dsp:nvSpPr>
        <dsp:cNvPr id="0" name=""/>
        <dsp:cNvSpPr/>
      </dsp:nvSpPr>
      <dsp:spPr>
        <a:xfrm>
          <a:off x="6502225" y="1901605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Approaches</a:t>
          </a:r>
        </a:p>
      </dsp:txBody>
      <dsp:txXfrm>
        <a:off x="6502225" y="1901605"/>
        <a:ext cx="1843593" cy="397524"/>
      </dsp:txXfrm>
    </dsp:sp>
    <dsp:sp modelId="{973CF82B-0E4D-4DB8-BD70-AFFF022A6D91}">
      <dsp:nvSpPr>
        <dsp:cNvPr id="0" name=""/>
        <dsp:cNvSpPr/>
      </dsp:nvSpPr>
      <dsp:spPr>
        <a:xfrm>
          <a:off x="6502225" y="2339363"/>
          <a:ext cx="1843593" cy="84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Building CNN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Feature Extraction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Pretrained Model Architecture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Reusing Pretrained Weights</a:t>
          </a:r>
        </a:p>
      </dsp:txBody>
      <dsp:txXfrm>
        <a:off x="6502225" y="2339363"/>
        <a:ext cx="1843593" cy="842127"/>
      </dsp:txXfrm>
    </dsp:sp>
    <dsp:sp modelId="{B185B1E0-3F15-4B75-955D-22B4DB1F3DC8}">
      <dsp:nvSpPr>
        <dsp:cNvPr id="0" name=""/>
        <dsp:cNvSpPr/>
      </dsp:nvSpPr>
      <dsp:spPr>
        <a:xfrm>
          <a:off x="9267616" y="1169847"/>
          <a:ext cx="645257" cy="645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2CFA3-7F38-4F22-BF77-439DEA2882F5}">
      <dsp:nvSpPr>
        <dsp:cNvPr id="0" name=""/>
        <dsp:cNvSpPr/>
      </dsp:nvSpPr>
      <dsp:spPr>
        <a:xfrm>
          <a:off x="8668448" y="1901605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Comparing Models</a:t>
          </a:r>
        </a:p>
      </dsp:txBody>
      <dsp:txXfrm>
        <a:off x="8668448" y="1901605"/>
        <a:ext cx="1843593" cy="397524"/>
      </dsp:txXfrm>
    </dsp:sp>
    <dsp:sp modelId="{96FE2387-4F0F-485F-B27A-44676EB52F44}">
      <dsp:nvSpPr>
        <dsp:cNvPr id="0" name=""/>
        <dsp:cNvSpPr/>
      </dsp:nvSpPr>
      <dsp:spPr>
        <a:xfrm>
          <a:off x="8668448" y="2339363"/>
          <a:ext cx="1843593" cy="84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A4B8-05B2-433F-A449-C98560F8FA7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8ED60-3943-4172-9446-94EFF467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F9E4-0672-46AD-9556-011F81F3D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2488F-A132-48FB-9B1F-C436BBE7B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99264-2080-4C1C-B911-01621EF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25F1-3C5C-4F7A-9E5A-5A3142A2572F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452F6-C64B-42D7-A806-B838F9B5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FAC1E-30B8-4A8C-9FCC-31B22594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2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A4F2-1C7F-4E03-B946-75F8E22F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4B808-7E82-404C-86FB-5446B12A7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9202D-C005-4975-B65F-235F8522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74CF-0098-4620-AD32-6FA7821F5812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6E6B5-346B-40EB-BAE1-2EDF6638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AE6AA-8201-46A8-8B7C-BBCA3AB1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395AF-FF85-405D-8371-DFF453A9A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4485A-1D4C-434B-B9E3-4EE5AD07C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6F5D-D572-47A7-9B0C-7FBEA0D6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260-A133-4357-A40E-A7FCB8988740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FFB90-0B0A-4BA4-A091-78ED83E2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6C8BC-C8E3-4297-803B-346BFD02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5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14FE-77F7-4753-A519-51C9DA85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E57C7-FC31-412B-B8D8-F16FB24D1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0F338-2EDC-4104-A40F-81FF8357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CB78-F103-477B-94C5-606C07D19993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099C-F851-4C3C-81C7-2C2D7B87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3BF90-4A14-4554-BE70-29B364C6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53F8-F2DE-4405-883A-233857A9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B71EE-79C0-424B-9F8A-EBFA6C8BF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E0D4-D97E-47FB-9A31-12CD2BA4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746B-1E0C-4ED6-BEF7-224E7F43A735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7FDA-EC7E-45C2-9195-E1F0F479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32C48-3460-4075-AC7D-7C05DBE9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9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59A1-85A3-41B2-959A-F4A6AAD1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966C-9D16-4EB3-B56C-0DA298ACC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DC284-75A7-43C7-B982-BBA79517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1011C-12F3-4CB4-92F9-952BB1EC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C6A0-4700-4AF3-A546-482162C5CCBC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7CC3-EF95-48F4-B8CB-44812C25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B10D3-5749-4CEE-9ED3-0CDB4A19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2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B973-2EF9-4710-976C-502595F8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0A519-44F8-4640-B2AA-F045A63B8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4BCDC-4A40-4B1B-9737-B6CAD3BBE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A5A73-8258-43A5-AD67-610A854ED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19D2C-6246-46BB-8F99-6420AAF6F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0C54E-88AD-4FEA-B53A-8ED26556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BB72-6F13-4AF4-969A-913DFA5CAF68}" type="datetime1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4B10F-8C39-4A3E-B291-CABCF493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B07B2-39C5-47E0-87E3-A998887F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1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EE7A-8E9D-48F2-BDAE-D3C8B3BB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89632-B594-4275-A10D-0601DFDB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7F5C-228C-443E-896E-6056AECBE9B7}" type="datetime1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80191-D361-47E9-B46F-080EE9E8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2CEF8-5C07-47F5-AC9E-E93416B2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6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3784C-ABEF-4AF8-BD2E-8DE7F3AC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1568-F377-4FC7-A1E9-1C0079D06352}" type="datetime1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5A98A-8A52-48A7-989E-809A25AD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8ACD0-47A8-47BA-B1B2-CE3FC4DC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4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78B2-2B55-4E17-B747-30F4AD69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927F-A495-4C50-BD23-8365078B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8855E-CD84-4EBF-8F1E-CA29E08B3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AEC0-D972-44D8-BFCF-B8588D5A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ACB4-F3C3-4833-990F-FB9C0549DD37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FCB3C-E49A-40DA-8F9A-384BFF2F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4E6A0-EF70-4384-8802-72775EE6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2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3871-6BAE-49F8-9F54-5B99E1D4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9BF78-0C58-4D41-A70D-7B81FC8CF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56BF9-8AEB-4CE8-AB2B-218489A75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91886-640F-41BE-9CCA-2B0C0225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F6FB-C561-40CB-A419-331B89DE10F9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E481E-F4B2-4286-B851-12231642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6F6EE-5140-403F-AF9E-EEF06193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AEC86-2C8A-400D-AFCE-2599F3D6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A81EE-FCF0-454E-A822-02F3D91E4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35D2C-4EE7-4A7B-9AE2-CDAB99F77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CDD2-A305-4A41-865F-312FB7F1B1A8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89AEE-7BC9-4A24-9522-82EC0BE33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RBS - MITA -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FF454-F097-40E1-9264-03F6D5F4E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2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allenge2018.isic-archiv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45E37-3263-4999-891E-DA72DD2CC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431" y="1514308"/>
            <a:ext cx="5573478" cy="2877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Classifying Melanoma Types from </a:t>
            </a:r>
            <a:b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Skin Lesion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F9121-E2DF-4B6F-AD2E-863FCE45E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431" y="4484899"/>
            <a:ext cx="5271714" cy="2280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r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Submitted by: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Nivetha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Vedanarayanan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Radhika Rajeevan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Weijun</a:t>
            </a:r>
            <a:r>
              <a:rPr lang="en-US" sz="1400" dirty="0">
                <a:solidFill>
                  <a:schemeClr val="bg1"/>
                </a:solidFill>
              </a:rPr>
              <a:t> Zhu</a:t>
            </a:r>
          </a:p>
          <a:p>
            <a:r>
              <a:rPr lang="en-US" sz="1400" dirty="0">
                <a:solidFill>
                  <a:schemeClr val="bg1"/>
                </a:solidFill>
              </a:rPr>
              <a:t>Xinran Li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E9D773-7FEB-49A7-9CC0-76B8FC895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8E76DE4-15F2-442B-A21D-7E4E54A01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AE5C0EE-AE74-4F67-BE75-9859C73C4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8E987-D43D-4A47-A541-BBB9992A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984" y="384048"/>
            <a:ext cx="3877056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RBS - MITA - Spring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FD2F0-C321-48AA-A96A-45336C51A158}"/>
              </a:ext>
            </a:extLst>
          </p:cNvPr>
          <p:cNvSpPr txBox="1"/>
          <p:nvPr/>
        </p:nvSpPr>
        <p:spPr>
          <a:xfrm flipH="1">
            <a:off x="8229600" y="5590903"/>
            <a:ext cx="30082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</a:rPr>
              <a:t>Neural Networks &amp; Deep Learning Project</a:t>
            </a:r>
          </a:p>
          <a:p>
            <a:pPr algn="r"/>
            <a:r>
              <a:rPr lang="en-US" sz="800">
                <a:solidFill>
                  <a:schemeClr val="bg1"/>
                </a:solidFill>
              </a:rPr>
              <a:t>Advised By : Dr. Farid Alizadeh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4A905-8965-4FA0-8CA7-DFE4EC1FA274}"/>
              </a:ext>
            </a:extLst>
          </p:cNvPr>
          <p:cNvSpPr txBox="1"/>
          <p:nvPr/>
        </p:nvSpPr>
        <p:spPr>
          <a:xfrm>
            <a:off x="7611291" y="2830286"/>
            <a:ext cx="4467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Neural Networks &amp; Deep Learning Project</a:t>
            </a:r>
          </a:p>
          <a:p>
            <a:endParaRPr lang="en-US"/>
          </a:p>
          <a:p>
            <a:r>
              <a:rPr lang="en-US"/>
              <a:t>Advised By : Dr. Farid Alizadeh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2498C-8DF1-458E-A585-6EE66B67B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9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844599"/>
            <a:ext cx="5716988" cy="566788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Scaling Data</a:t>
            </a:r>
          </a:p>
          <a:p>
            <a:pPr lvl="1"/>
            <a:r>
              <a:rPr lang="en-US" sz="2000" dirty="0"/>
              <a:t>Images were converted to numeric arrays and scaled between 0 and 1 and saved as </a:t>
            </a:r>
            <a:r>
              <a:rPr lang="en-US" sz="2000" dirty="0" err="1"/>
              <a:t>npy</a:t>
            </a:r>
            <a:r>
              <a:rPr lang="en-US" sz="2000" dirty="0"/>
              <a:t> files.</a:t>
            </a:r>
          </a:p>
          <a:p>
            <a:pPr lvl="1"/>
            <a:r>
              <a:rPr lang="en-US" sz="2000" dirty="0"/>
              <a:t>We have tried models with 3 different dimensions:</a:t>
            </a:r>
          </a:p>
          <a:p>
            <a:pPr lvl="2"/>
            <a:r>
              <a:rPr lang="en-US" sz="1600" dirty="0"/>
              <a:t>128 x 128 x 3</a:t>
            </a:r>
          </a:p>
          <a:p>
            <a:pPr lvl="2"/>
            <a:r>
              <a:rPr lang="en-US" sz="1600" dirty="0"/>
              <a:t>150 x 150 x 3</a:t>
            </a:r>
          </a:p>
          <a:p>
            <a:pPr lvl="2"/>
            <a:r>
              <a:rPr lang="en-US" sz="1600" dirty="0"/>
              <a:t>224 x 224 x 3</a:t>
            </a:r>
          </a:p>
          <a:p>
            <a:r>
              <a:rPr lang="en-US" sz="2400" dirty="0"/>
              <a:t>Class Imbalance</a:t>
            </a:r>
          </a:p>
          <a:p>
            <a:pPr lvl="1"/>
            <a:r>
              <a:rPr lang="en-US" sz="2000" dirty="0"/>
              <a:t>Since class proportions are highly skewed, we have used Data Augmentation to generate rotated images for classes with less training data for a class-wise balance.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3C9E2D-771C-4C22-82F0-B2D195CF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MobileNet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844599"/>
            <a:ext cx="5716988" cy="5667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MobileNet with 128 x 128 x 3 arrays</a:t>
            </a:r>
          </a:p>
          <a:p>
            <a:pPr lvl="1"/>
            <a:r>
              <a:rPr lang="en-US" sz="1600" dirty="0"/>
              <a:t>Train-Val-Test Split</a:t>
            </a:r>
          </a:p>
          <a:p>
            <a:pPr lvl="1"/>
            <a:r>
              <a:rPr lang="en-US" sz="1600" dirty="0"/>
              <a:t>Model Architecture</a:t>
            </a:r>
          </a:p>
          <a:p>
            <a:pPr lvl="1"/>
            <a:r>
              <a:rPr lang="en-US" sz="1600" dirty="0"/>
              <a:t>Learning Rate</a:t>
            </a:r>
          </a:p>
          <a:p>
            <a:pPr lvl="1"/>
            <a:r>
              <a:rPr lang="en-US" sz="1600" dirty="0"/>
              <a:t>Accuracy &amp; Loss </a:t>
            </a:r>
          </a:p>
          <a:p>
            <a:pPr lvl="1"/>
            <a:r>
              <a:rPr lang="en-US" sz="1600" dirty="0"/>
              <a:t>Performance on Test Data</a:t>
            </a:r>
          </a:p>
          <a:p>
            <a:pPr lvl="1"/>
            <a:r>
              <a:rPr lang="en-US" sz="1600" dirty="0"/>
              <a:t>Confusion Matrix</a:t>
            </a:r>
          </a:p>
          <a:p>
            <a:pPr lvl="1"/>
            <a:r>
              <a:rPr lang="en-US" sz="1600" dirty="0"/>
              <a:t>Precision &amp; Recall</a:t>
            </a:r>
          </a:p>
          <a:p>
            <a:pPr lvl="1"/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A0C2A5-FA3C-4169-874C-1D3B627B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7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MobileNet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64" y="1115941"/>
            <a:ext cx="5716988" cy="825786"/>
          </a:xfrm>
        </p:spPr>
        <p:txBody>
          <a:bodyPr anchor="ctr">
            <a:normAutofit/>
          </a:bodyPr>
          <a:lstStyle/>
          <a:p>
            <a:pPr lvl="1"/>
            <a:r>
              <a:rPr lang="en-US" sz="1600" dirty="0"/>
              <a:t>Freeze the pretrained MobileNet weights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B5F9E-88FF-4E02-B6FC-7B9976F4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817" y="2056930"/>
            <a:ext cx="4045897" cy="3389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757956-D119-4976-B01B-2C2C0ABD3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093" y="5446641"/>
            <a:ext cx="5465854" cy="11062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E78A25-D740-4ABF-8125-044E65C31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1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MobileNet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64" y="1115941"/>
            <a:ext cx="5716988" cy="825786"/>
          </a:xfrm>
        </p:spPr>
        <p:txBody>
          <a:bodyPr anchor="ctr">
            <a:normAutofit/>
          </a:bodyPr>
          <a:lstStyle/>
          <a:p>
            <a:pPr lvl="1"/>
            <a:r>
              <a:rPr lang="en-US" sz="1600" dirty="0"/>
              <a:t>Learning Rate of 0.0001</a:t>
            </a:r>
          </a:p>
          <a:p>
            <a:pPr lvl="1"/>
            <a:r>
              <a:rPr lang="en-US" sz="1600" dirty="0"/>
              <a:t>Optimizer - </a:t>
            </a:r>
            <a:r>
              <a:rPr lang="en-US" sz="1600" dirty="0" err="1"/>
              <a:t>RMSProp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42364B-664C-4285-8CA9-3BC3275A5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923" y="1734522"/>
            <a:ext cx="6486326" cy="415943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2F3FD72-0D17-4621-9005-164DF0A27FCF}"/>
              </a:ext>
            </a:extLst>
          </p:cNvPr>
          <p:cNvSpPr txBox="1">
            <a:spLocks/>
          </p:cNvSpPr>
          <p:nvPr/>
        </p:nvSpPr>
        <p:spPr>
          <a:xfrm>
            <a:off x="5120242" y="5742059"/>
            <a:ext cx="5716988" cy="825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The validation loss is &gt; 1 and does not drop</a:t>
            </a:r>
          </a:p>
          <a:p>
            <a:pPr lvl="1"/>
            <a:r>
              <a:rPr lang="en-US" sz="1600" dirty="0"/>
              <a:t>Validation accuracy does not improve beyond 80%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3F1AF7-9709-442A-83D4-3570D9E11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14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MobileNet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Test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6952" y="6356350"/>
            <a:ext cx="545979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RBS - MITA - Spring 2020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D32894-5E2C-4282-8C48-DA18B94C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762" y="764370"/>
            <a:ext cx="6821488" cy="1330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8F243F-F81D-4A81-9B34-B5F1517FE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75" y="2211977"/>
            <a:ext cx="4651375" cy="3271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F24979-F12C-4618-997C-941E4C4BF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762" y="2211977"/>
            <a:ext cx="2087563" cy="32718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434E38-9F6C-4DE9-9302-D7211075A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0" y="3317020"/>
            <a:ext cx="3031825" cy="30393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8B4DDC-A68C-4E20-881B-F4592956E1B0}"/>
              </a:ext>
            </a:extLst>
          </p:cNvPr>
          <p:cNvSpPr txBox="1"/>
          <p:nvPr/>
        </p:nvSpPr>
        <p:spPr>
          <a:xfrm>
            <a:off x="4703762" y="5773781"/>
            <a:ext cx="6387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of ‘df’ is extremely low : 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 ‘</a:t>
            </a:r>
            <a:r>
              <a:rPr lang="en-US" dirty="0" err="1"/>
              <a:t>nv</a:t>
            </a:r>
            <a:r>
              <a:rPr lang="en-US" dirty="0"/>
              <a:t>’ rest of classes have an accuracy of &lt;= 50%</a:t>
            </a:r>
          </a:p>
        </p:txBody>
      </p:sp>
    </p:spTree>
    <p:extLst>
      <p:ext uri="{BB962C8B-B14F-4D97-AF65-F5344CB8AC3E}">
        <p14:creationId xmlns:p14="http://schemas.microsoft.com/office/powerpoint/2010/main" val="229951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MobileNet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with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Data Aug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844599"/>
            <a:ext cx="5716988" cy="5667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MobileNet with Data Augmentation</a:t>
            </a:r>
          </a:p>
          <a:p>
            <a:pPr lvl="1"/>
            <a:r>
              <a:rPr lang="en-US" sz="1600" dirty="0"/>
              <a:t>Images are Generated on Imbalanced class images</a:t>
            </a:r>
          </a:p>
          <a:p>
            <a:pPr lvl="1"/>
            <a:r>
              <a:rPr lang="en-US" sz="1600" dirty="0"/>
              <a:t>Model Architecture</a:t>
            </a:r>
          </a:p>
          <a:p>
            <a:pPr lvl="1"/>
            <a:r>
              <a:rPr lang="en-US" sz="1600" dirty="0"/>
              <a:t>Learning Rate</a:t>
            </a:r>
          </a:p>
          <a:p>
            <a:pPr lvl="1"/>
            <a:r>
              <a:rPr lang="en-US" sz="1600" dirty="0"/>
              <a:t>Accuracy &amp; Loss </a:t>
            </a:r>
          </a:p>
          <a:p>
            <a:pPr lvl="1"/>
            <a:r>
              <a:rPr lang="en-US" sz="1600" dirty="0"/>
              <a:t>Performance on Test Data</a:t>
            </a:r>
          </a:p>
          <a:p>
            <a:pPr lvl="1"/>
            <a:r>
              <a:rPr lang="en-US" sz="1600" dirty="0"/>
              <a:t>Confusion Matrix</a:t>
            </a:r>
          </a:p>
          <a:p>
            <a:pPr lvl="1"/>
            <a:r>
              <a:rPr lang="en-US" sz="1600" dirty="0"/>
              <a:t>Precision &amp; Recall</a:t>
            </a:r>
          </a:p>
          <a:p>
            <a:pPr lvl="1"/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CA4B8A-1F21-4DEB-8C06-E1C74120B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4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MobileNet-DA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64" y="1115941"/>
            <a:ext cx="5716988" cy="825786"/>
          </a:xfrm>
        </p:spPr>
        <p:txBody>
          <a:bodyPr anchor="ctr">
            <a:normAutofit/>
          </a:bodyPr>
          <a:lstStyle/>
          <a:p>
            <a:pPr lvl="1"/>
            <a:r>
              <a:rPr lang="en-US" sz="1600" dirty="0"/>
              <a:t>Freeze the pretrained MobileNet weights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E27DD-30A6-43D8-BF65-B99A6F809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953" y="1790805"/>
            <a:ext cx="4727093" cy="44931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3A435F-E5E3-43DD-AA63-2A3255A8A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</a:rPr>
              <a:t>MobileNet</a:t>
            </a:r>
            <a:r>
              <a:rPr lang="en-US" sz="4800" dirty="0">
                <a:solidFill>
                  <a:schemeClr val="bg1"/>
                </a:solidFill>
              </a:rPr>
              <a:t>-DA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64" y="1115941"/>
            <a:ext cx="5716988" cy="825786"/>
          </a:xfrm>
        </p:spPr>
        <p:txBody>
          <a:bodyPr anchor="ctr">
            <a:normAutofit lnSpcReduction="10000"/>
          </a:bodyPr>
          <a:lstStyle/>
          <a:p>
            <a:pPr lvl="1"/>
            <a:r>
              <a:rPr lang="en-US" sz="1600" dirty="0"/>
              <a:t>Learning Rate of 0.0001</a:t>
            </a:r>
          </a:p>
          <a:p>
            <a:pPr lvl="1"/>
            <a:r>
              <a:rPr lang="en-US" sz="1600" dirty="0"/>
              <a:t>Optimizer – </a:t>
            </a:r>
            <a:r>
              <a:rPr lang="en-US" sz="1600" dirty="0" err="1"/>
              <a:t>RMSProp</a:t>
            </a:r>
            <a:endParaRPr lang="en-US" sz="1600" dirty="0"/>
          </a:p>
          <a:p>
            <a:pPr lvl="1"/>
            <a:r>
              <a:rPr lang="en-US" sz="1600" dirty="0" err="1"/>
              <a:t>steps_per_epoch</a:t>
            </a:r>
            <a:r>
              <a:rPr lang="en-US" sz="1600" dirty="0"/>
              <a:t>=(</a:t>
            </a:r>
            <a:r>
              <a:rPr lang="en-US" sz="1600" dirty="0" err="1"/>
              <a:t>train_size</a:t>
            </a:r>
            <a:r>
              <a:rPr lang="en-US" sz="1600" dirty="0"/>
              <a:t>/</a:t>
            </a:r>
            <a:r>
              <a:rPr lang="en-US" sz="1600" dirty="0" err="1"/>
              <a:t>batch_size</a:t>
            </a:r>
            <a:r>
              <a:rPr lang="en-US" sz="1600" dirty="0"/>
              <a:t>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2F3FD72-0D17-4621-9005-164DF0A27FCF}"/>
              </a:ext>
            </a:extLst>
          </p:cNvPr>
          <p:cNvSpPr txBox="1">
            <a:spLocks/>
          </p:cNvSpPr>
          <p:nvPr/>
        </p:nvSpPr>
        <p:spPr>
          <a:xfrm>
            <a:off x="5120242" y="5742059"/>
            <a:ext cx="5716988" cy="825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High fluctuation in validation loss</a:t>
            </a:r>
          </a:p>
          <a:p>
            <a:pPr lvl="1"/>
            <a:r>
              <a:rPr lang="en-US" sz="1600" dirty="0"/>
              <a:t>Validation accuracy improves slightly beyond 80%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F4D5C-7488-42DF-BB4B-AD2987BA8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94"/>
          <a:stretch/>
        </p:blipFill>
        <p:spPr>
          <a:xfrm>
            <a:off x="4694548" y="1886416"/>
            <a:ext cx="6916613" cy="38372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A77979-C529-4DEC-A967-F8F7EA0A4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8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MobileNet-DA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Test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6952" y="6356350"/>
            <a:ext cx="545979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RBS - MITA - Spring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8B4DDC-A68C-4E20-881B-F4592956E1B0}"/>
              </a:ext>
            </a:extLst>
          </p:cNvPr>
          <p:cNvSpPr txBox="1"/>
          <p:nvPr/>
        </p:nvSpPr>
        <p:spPr>
          <a:xfrm>
            <a:off x="4703762" y="5773781"/>
            <a:ext cx="6387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of ‘df’ is extremely low : 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 ‘</a:t>
            </a:r>
            <a:r>
              <a:rPr lang="en-US" dirty="0" err="1"/>
              <a:t>nv</a:t>
            </a:r>
            <a:r>
              <a:rPr lang="en-US" dirty="0"/>
              <a:t>’ rest of classes have an accuracy of &lt;= 50%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DF312-7F21-4042-A7AE-CA27E3C5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378" y="684593"/>
            <a:ext cx="6663962" cy="1412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91D383-E2D6-4188-BE96-34A6F914D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5" y="2171821"/>
            <a:ext cx="4829175" cy="3562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F18DF3-EDBD-4C09-A245-EF7DBDACD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378" y="2286121"/>
            <a:ext cx="2200275" cy="3448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5FB4DB-440D-478E-9B36-EE48EA13D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712" y="3236891"/>
            <a:ext cx="3167139" cy="322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94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1A1E-2CD4-419C-9150-F3F9D1B9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407" y="122762"/>
            <a:ext cx="4873239" cy="757776"/>
          </a:xfrm>
        </p:spPr>
        <p:txBody>
          <a:bodyPr/>
          <a:lstStyle/>
          <a:p>
            <a:pPr algn="ctr"/>
            <a:r>
              <a:rPr lang="en-US" dirty="0"/>
              <a:t>Improvements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1C471-071E-4CAC-A773-01E43ED8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090A3-C263-412D-BE67-EEED86151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3" y="3317020"/>
            <a:ext cx="3031825" cy="3039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664C2-3D63-47C2-AC8F-0A42BB081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482" y="3468685"/>
            <a:ext cx="3031825" cy="2887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7B1C63-98BF-44E4-819E-A1C1FAC40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290" y="3714054"/>
            <a:ext cx="3043710" cy="2245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7D710A-8CD6-47EA-B864-C3823317F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560" y="3714054"/>
            <a:ext cx="2589808" cy="21750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0CCA18-0572-433A-BC3F-2DC9CA204645}"/>
              </a:ext>
            </a:extLst>
          </p:cNvPr>
          <p:cNvCxnSpPr>
            <a:cxnSpLocks/>
          </p:cNvCxnSpPr>
          <p:nvPr/>
        </p:nvCxnSpPr>
        <p:spPr>
          <a:xfrm>
            <a:off x="6200361" y="1444892"/>
            <a:ext cx="0" cy="4976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AA3B436-CF39-446A-ADA5-A4098B134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2373" y="1461042"/>
            <a:ext cx="1433627" cy="2253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E85C7B-9D02-4A41-9486-7FB4320CBE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042" y="1461042"/>
            <a:ext cx="1470979" cy="23051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6F3B95-C827-4573-810E-B9B04955E7B6}"/>
              </a:ext>
            </a:extLst>
          </p:cNvPr>
          <p:cNvSpPr txBox="1"/>
          <p:nvPr/>
        </p:nvSpPr>
        <p:spPr>
          <a:xfrm>
            <a:off x="8362123" y="1288692"/>
            <a:ext cx="3552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of ‘df’ has improved from 8% to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Fewer misclassifications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32B5046-A99A-4CF4-833B-A6AC852EB863}"/>
              </a:ext>
            </a:extLst>
          </p:cNvPr>
          <p:cNvSpPr txBox="1">
            <a:spLocks/>
          </p:cNvSpPr>
          <p:nvPr/>
        </p:nvSpPr>
        <p:spPr>
          <a:xfrm>
            <a:off x="-348170" y="208509"/>
            <a:ext cx="4873239" cy="757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Downgrades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FE9554-DE7C-4134-92F3-7B6E8F5B8FF9}"/>
              </a:ext>
            </a:extLst>
          </p:cNvPr>
          <p:cNvSpPr txBox="1"/>
          <p:nvPr/>
        </p:nvSpPr>
        <p:spPr>
          <a:xfrm>
            <a:off x="724378" y="1282789"/>
            <a:ext cx="3552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for ‘</a:t>
            </a:r>
            <a:r>
              <a:rPr lang="en-US" dirty="0" err="1"/>
              <a:t>akiec</a:t>
            </a:r>
            <a:r>
              <a:rPr lang="en-US" dirty="0"/>
              <a:t>’ has dropped from 42% to 13%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nv</a:t>
            </a:r>
            <a:r>
              <a:rPr lang="en-US" dirty="0"/>
              <a:t>’ has dropped from 95% to 63%</a:t>
            </a:r>
          </a:p>
        </p:txBody>
      </p:sp>
    </p:spTree>
    <p:extLst>
      <p:ext uri="{BB962C8B-B14F-4D97-AF65-F5344CB8AC3E}">
        <p14:creationId xmlns:p14="http://schemas.microsoft.com/office/powerpoint/2010/main" val="183771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/>
              <a:t>In this project, we aim to explore the application of Neural Networks in Image Classification for medical diagnosis.</a:t>
            </a:r>
          </a:p>
          <a:p>
            <a:endParaRPr lang="en-US" sz="2400"/>
          </a:p>
          <a:p>
            <a:r>
              <a:rPr lang="en-US" sz="2400"/>
              <a:t>We are using dermoscopic images of pigmented skin lesions and identifying the melanoma type that it belongs to.</a:t>
            </a:r>
          </a:p>
          <a:p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4412DC-F2EC-41B1-80E1-0B4E1F8C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8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Motivation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844599"/>
            <a:ext cx="5716988" cy="5667884"/>
          </a:xfrm>
        </p:spPr>
        <p:txBody>
          <a:bodyPr anchor="ctr">
            <a:normAutofit/>
          </a:bodyPr>
          <a:lstStyle/>
          <a:p>
            <a:r>
              <a:rPr lang="en-US" sz="2400"/>
              <a:t>Melanoma are cancerous in nature; however the degree of malignancy differs based on each type.</a:t>
            </a:r>
          </a:p>
          <a:p>
            <a:endParaRPr lang="en-US" sz="2400"/>
          </a:p>
          <a:p>
            <a:r>
              <a:rPr lang="en-US" sz="2400"/>
              <a:t>In 2015 there were a total of 350,000 cases of skin cancer with 60,000 deaths (17%)</a:t>
            </a:r>
          </a:p>
          <a:p>
            <a:endParaRPr lang="en-US" sz="2400"/>
          </a:p>
          <a:p>
            <a:r>
              <a:rPr lang="en-US" sz="2400"/>
              <a:t>If diagnosed early, melanoma survival exceeds 95%</a:t>
            </a:r>
          </a:p>
          <a:p>
            <a:pPr marL="0" indent="0">
              <a:buNone/>
            </a:pPr>
            <a:r>
              <a:rPr lang="en-US" sz="1600"/>
              <a:t>     Ref- </a:t>
            </a:r>
            <a:r>
              <a:rPr lang="en-US" sz="1600">
                <a:hlinkClick r:id="rId2"/>
              </a:rPr>
              <a:t>https://challenge2018.isic-archive.com/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30150-31BC-442B-9C24-1FFAF58C7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3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E2E8-D302-4C0E-BF1E-60373147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E7E4F-B3CA-4D89-89E3-1A6FBA6B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7486" y="36512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RBS - MITA - Spring 2020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C3B64A7-20CC-41B3-B418-F3F1C7084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1327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86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Data Source &amp;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Extraction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844599"/>
            <a:ext cx="5716988" cy="566788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Skin Lesion Images were made available on Kaggle as part of a Melanoma Detection Challenge by the International Skin Imaging Collaboration (ISIC). </a:t>
            </a:r>
          </a:p>
          <a:p>
            <a:endParaRPr lang="en-US" sz="2400" dirty="0"/>
          </a:p>
          <a:p>
            <a:r>
              <a:rPr lang="en-US" sz="2400" dirty="0"/>
              <a:t>There are 10,015 dermoscopic colored images classified into 7 different melanoma types. </a:t>
            </a:r>
          </a:p>
          <a:p>
            <a:endParaRPr lang="en-US" sz="2400" dirty="0"/>
          </a:p>
          <a:p>
            <a:r>
              <a:rPr lang="en-US" sz="2400" dirty="0"/>
              <a:t>Data is extracted from Kaggle into Google drive using Kaggle API.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C1D4C-73CF-43A0-951F-8EE1CF37D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1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EDA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Findings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Melanoma Types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‘dx’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C67928-D513-458A-BCE7-B4A6DE079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  <p:pic>
        <p:nvPicPr>
          <p:cNvPr id="16" name="Google Shape;186;g774fca9338_0_0">
            <a:extLst>
              <a:ext uri="{FF2B5EF4-FFF2-40B4-BE49-F238E27FC236}">
                <a16:creationId xmlns:a16="http://schemas.microsoft.com/office/drawing/2014/main" id="{BE80BE09-830D-46D4-9B3B-0382E1836EB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7803"/>
          <a:stretch/>
        </p:blipFill>
        <p:spPr>
          <a:xfrm>
            <a:off x="4814801" y="681628"/>
            <a:ext cx="6772474" cy="37833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E24397-A9D5-49F4-B613-03ED0A56A66B}"/>
              </a:ext>
            </a:extLst>
          </p:cNvPr>
          <p:cNvSpPr txBox="1"/>
          <p:nvPr/>
        </p:nvSpPr>
        <p:spPr>
          <a:xfrm flipH="1">
            <a:off x="4922516" y="4569473"/>
            <a:ext cx="7269483" cy="234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342900">
              <a:spcBef>
                <a:spcPts val="1000"/>
              </a:spcBef>
              <a:buSzPts val="900"/>
              <a:buFont typeface="Arial" panose="020B0604020202020204" pitchFamily="34" charset="0"/>
              <a:buChar char="•"/>
            </a:pPr>
            <a:r>
              <a:rPr lang="en-US" sz="2400" dirty="0"/>
              <a:t>By visualizing data, we can tell that the “</a:t>
            </a:r>
            <a:r>
              <a:rPr lang="en-US" sz="2400" dirty="0" err="1"/>
              <a:t>nv</a:t>
            </a:r>
            <a:r>
              <a:rPr lang="en-US" sz="2400" dirty="0"/>
              <a:t>” type is the most common melanoma type.  The quantity of “</a:t>
            </a:r>
            <a:r>
              <a:rPr lang="en-US" sz="2400" dirty="0" err="1"/>
              <a:t>nv</a:t>
            </a:r>
            <a:r>
              <a:rPr lang="en-US" sz="2400" dirty="0"/>
              <a:t>” exceed over ½ of the overall collected images. </a:t>
            </a:r>
          </a:p>
          <a:p>
            <a:pPr marL="450850" lvl="0" indent="-342900">
              <a:spcBef>
                <a:spcPts val="1000"/>
              </a:spcBef>
              <a:buSzPts val="1900"/>
              <a:buFont typeface="Arial" panose="020B0604020202020204" pitchFamily="34" charset="0"/>
              <a:buChar char="•"/>
            </a:pPr>
            <a:r>
              <a:rPr lang="en-US" sz="2400" dirty="0"/>
              <a:t>The other melanoma types are: “</a:t>
            </a:r>
            <a:r>
              <a:rPr lang="en-US" sz="2400" dirty="0" err="1"/>
              <a:t>bkl</a:t>
            </a:r>
            <a:r>
              <a:rPr lang="en-US" sz="2400" dirty="0"/>
              <a:t>”, “df”, “</a:t>
            </a:r>
            <a:r>
              <a:rPr lang="en-US" sz="2400" dirty="0" err="1"/>
              <a:t>mel</a:t>
            </a:r>
            <a:r>
              <a:rPr lang="en-US" sz="2400" dirty="0"/>
              <a:t>”, “</a:t>
            </a:r>
            <a:r>
              <a:rPr lang="en-US" sz="2400" dirty="0" err="1"/>
              <a:t>vasc</a:t>
            </a:r>
            <a:r>
              <a:rPr lang="en-US" sz="2400" dirty="0"/>
              <a:t>”, “bcc”, “</a:t>
            </a:r>
            <a:r>
              <a:rPr lang="en-US" sz="2400" dirty="0" err="1"/>
              <a:t>akiec</a:t>
            </a:r>
            <a:r>
              <a:rPr lang="en-US" sz="2400" dirty="0"/>
              <a:t>” </a:t>
            </a:r>
          </a:p>
          <a:p>
            <a:endParaRPr lang="en-US" dirty="0"/>
          </a:p>
        </p:txBody>
      </p:sp>
      <p:pic>
        <p:nvPicPr>
          <p:cNvPr id="17" name="Google Shape;186;g774fca9338_0_0">
            <a:extLst>
              <a:ext uri="{FF2B5EF4-FFF2-40B4-BE49-F238E27FC236}">
                <a16:creationId xmlns:a16="http://schemas.microsoft.com/office/drawing/2014/main" id="{A8E990CA-9A98-4308-8728-771CC6DC64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6246" b="75685"/>
          <a:stretch/>
        </p:blipFill>
        <p:spPr>
          <a:xfrm>
            <a:off x="9065363" y="1395810"/>
            <a:ext cx="2286000" cy="1274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099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EDA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Findings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Confirmation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‘dx type</a:t>
            </a:r>
            <a:r>
              <a:rPr lang="en-US" sz="4800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C67928-D513-458A-BCE7-B4A6DE079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E24397-A9D5-49F4-B613-03ED0A56A66B}"/>
              </a:ext>
            </a:extLst>
          </p:cNvPr>
          <p:cNvSpPr txBox="1"/>
          <p:nvPr/>
        </p:nvSpPr>
        <p:spPr>
          <a:xfrm flipH="1">
            <a:off x="4922517" y="4421436"/>
            <a:ext cx="7269483" cy="243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1150">
              <a:spcBef>
                <a:spcPts val="1000"/>
              </a:spcBef>
              <a:buSzPts val="1300"/>
              <a:buChar char="•"/>
            </a:pPr>
            <a:r>
              <a:rPr lang="en-US" sz="2400" dirty="0"/>
              <a:t>We notice from the visualization that over 50% of lesions are confirmed through “</a:t>
            </a:r>
            <a:r>
              <a:rPr lang="en-US" sz="2400" dirty="0" err="1"/>
              <a:t>histo</a:t>
            </a:r>
            <a:r>
              <a:rPr lang="en-US" sz="2400" dirty="0"/>
              <a:t>”. </a:t>
            </a:r>
          </a:p>
          <a:p>
            <a:pPr marL="457200" lvl="0" indent="-311150">
              <a:spcBef>
                <a:spcPts val="1000"/>
              </a:spcBef>
              <a:buSzPts val="1300"/>
              <a:buChar char="•"/>
            </a:pPr>
            <a:endParaRPr lang="en-US" sz="2400" dirty="0"/>
          </a:p>
          <a:p>
            <a:pPr marL="457200" lvl="0" indent="-311150">
              <a:buSzPts val="1300"/>
              <a:buChar char="•"/>
            </a:pPr>
            <a:r>
              <a:rPr lang="en-US" sz="2400" dirty="0"/>
              <a:t>While “</a:t>
            </a:r>
            <a:r>
              <a:rPr lang="en-US" sz="2400" dirty="0" err="1"/>
              <a:t>follow_up</a:t>
            </a:r>
            <a:r>
              <a:rPr lang="en-US" sz="2400" dirty="0"/>
              <a:t>” play another major role in confirming cases, we could also confirm by “consensus” and “confocal”.</a:t>
            </a:r>
          </a:p>
        </p:txBody>
      </p:sp>
      <p:pic>
        <p:nvPicPr>
          <p:cNvPr id="18" name="Google Shape;194;g774fca9338_0_7">
            <a:extLst>
              <a:ext uri="{FF2B5EF4-FFF2-40B4-BE49-F238E27FC236}">
                <a16:creationId xmlns:a16="http://schemas.microsoft.com/office/drawing/2014/main" id="{BE7484A9-BCC8-4F1D-823B-C2C03DA325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74674" b="85177"/>
          <a:stretch/>
        </p:blipFill>
        <p:spPr>
          <a:xfrm>
            <a:off x="10499688" y="1166932"/>
            <a:ext cx="1570200" cy="84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4;g774fca9338_0_7">
            <a:extLst>
              <a:ext uri="{FF2B5EF4-FFF2-40B4-BE49-F238E27FC236}">
                <a16:creationId xmlns:a16="http://schemas.microsoft.com/office/drawing/2014/main" id="{39A82051-9E74-4C54-894E-D9D06E548B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3210"/>
          <a:stretch/>
        </p:blipFill>
        <p:spPr>
          <a:xfrm>
            <a:off x="4717751" y="710391"/>
            <a:ext cx="5758733" cy="3771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644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184E-6503-4ED6-8C18-E631821D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200" y="214793"/>
            <a:ext cx="4645800" cy="982133"/>
          </a:xfrm>
        </p:spPr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E5B49-3626-4594-AF30-0BD45DD0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EB152-BDE8-4FD6-B7EA-2263DCC7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467" y="1196926"/>
            <a:ext cx="4795800" cy="5319136"/>
          </a:xfrm>
          <a:prstGeom prst="rect">
            <a:avLst/>
          </a:prstGeom>
        </p:spPr>
      </p:pic>
      <p:pic>
        <p:nvPicPr>
          <p:cNvPr id="7" name="Google Shape;204;g774fca9338_0_14">
            <a:extLst>
              <a:ext uri="{FF2B5EF4-FFF2-40B4-BE49-F238E27FC236}">
                <a16:creationId xmlns:a16="http://schemas.microsoft.com/office/drawing/2014/main" id="{5CEF77F2-C3CB-4656-97D8-2DD2F01E213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33" y="1847084"/>
            <a:ext cx="6440323" cy="4359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42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184E-6503-4ED6-8C18-E631821D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200" y="214793"/>
            <a:ext cx="4645800" cy="982133"/>
          </a:xfrm>
        </p:spPr>
        <p:txBody>
          <a:bodyPr/>
          <a:lstStyle/>
          <a:p>
            <a:r>
              <a:rPr lang="en-US"/>
              <a:t>Additional features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E5B49-3626-4594-AF30-0BD45DD0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pic>
        <p:nvPicPr>
          <p:cNvPr id="6" name="Google Shape;212;g774fca9338_0_23">
            <a:extLst>
              <a:ext uri="{FF2B5EF4-FFF2-40B4-BE49-F238E27FC236}">
                <a16:creationId xmlns:a16="http://schemas.microsoft.com/office/drawing/2014/main" id="{F030ADED-6281-415A-9190-C2CB45A39B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9747" y="1193051"/>
            <a:ext cx="5266253" cy="51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13;g774fca9338_0_23">
            <a:extLst>
              <a:ext uri="{FF2B5EF4-FFF2-40B4-BE49-F238E27FC236}">
                <a16:creationId xmlns:a16="http://schemas.microsoft.com/office/drawing/2014/main" id="{1FA4B76C-3763-48AC-8B82-2762CF76E7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916" y="1193050"/>
            <a:ext cx="4645800" cy="4928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79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771</Words>
  <Application>Microsoft Office PowerPoint</Application>
  <PresentationFormat>Widescreen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Classifying Melanoma Types from  Skin Lesion Images</vt:lpstr>
      <vt:lpstr>Objective</vt:lpstr>
      <vt:lpstr>Motivation</vt:lpstr>
      <vt:lpstr>Introduction </vt:lpstr>
      <vt:lpstr>Data Source &amp;  Extraction</vt:lpstr>
      <vt:lpstr>EDA  Findings  Melanoma Types ‘dx’</vt:lpstr>
      <vt:lpstr>EDA  Findings  Confirmation ‘dx type’</vt:lpstr>
      <vt:lpstr>Additional features</vt:lpstr>
      <vt:lpstr>Additional features</vt:lpstr>
      <vt:lpstr>Preprocessing</vt:lpstr>
      <vt:lpstr>MobileNet</vt:lpstr>
      <vt:lpstr>MobileNet Architecture</vt:lpstr>
      <vt:lpstr>MobileNet Performance</vt:lpstr>
      <vt:lpstr>MobileNet Test Data</vt:lpstr>
      <vt:lpstr>MobileNet with Data Aug</vt:lpstr>
      <vt:lpstr>MobileNet-DA Architecture</vt:lpstr>
      <vt:lpstr>MobileNet-DA Performance</vt:lpstr>
      <vt:lpstr>MobileNet-DA Test Data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Melanoma Types from Skin Lesion Images</dc:title>
  <dc:creator>Radhika Rajeevan</dc:creator>
  <cp:lastModifiedBy>Radhika Rajeevan</cp:lastModifiedBy>
  <cp:revision>2</cp:revision>
  <dcterms:created xsi:type="dcterms:W3CDTF">2020-05-06T00:40:20Z</dcterms:created>
  <dcterms:modified xsi:type="dcterms:W3CDTF">2020-05-06T12:38:51Z</dcterms:modified>
</cp:coreProperties>
</file>