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70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employee%20data%20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r.xlsx]female employee analysis!PivotTable1</c:name>
    <c:fmtId val="2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smtClean="0"/>
              <a:t>Female Employees</a:t>
            </a:r>
            <a:r>
              <a:rPr lang="en-IN" baseline="0" dirty="0" smtClean="0"/>
              <a:t> </a:t>
            </a:r>
            <a:r>
              <a:rPr lang="en-IN" baseline="0" dirty="0"/>
              <a:t>Performance Analysis</a:t>
            </a:r>
            <a:endParaRPr lang="en-IN" dirty="0"/>
          </a:p>
        </c:rich>
      </c:tx>
      <c:layout>
        <c:manualLayout>
          <c:xMode val="edge"/>
          <c:yMode val="edge"/>
          <c:x val="0.24404999999999999"/>
          <c:y val="2.419355350807584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'female employee analysis'!$B$3:$B$4</c:f>
              <c:strCache>
                <c:ptCount val="1"/>
                <c:pt idx="0">
                  <c:v>HIGH</c:v>
                </c:pt>
              </c:strCache>
            </c:strRef>
          </c:tx>
          <c:spPr>
            <a:solidFill>
              <a:schemeClr val="accent1"/>
            </a:solidFill>
            <a:ln>
              <a:noFill/>
            </a:ln>
            <a:effectLst/>
          </c:spPr>
          <c:invertIfNegative val="0"/>
          <c:cat>
            <c:strRef>
              <c:f>'female employee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'female employee analysis'!$B$5:$B$15</c:f>
              <c:numCache>
                <c:formatCode>General</c:formatCode>
                <c:ptCount val="10"/>
                <c:pt idx="0">
                  <c:v>8</c:v>
                </c:pt>
                <c:pt idx="1">
                  <c:v>7</c:v>
                </c:pt>
                <c:pt idx="2">
                  <c:v>15</c:v>
                </c:pt>
                <c:pt idx="3">
                  <c:v>10</c:v>
                </c:pt>
                <c:pt idx="4">
                  <c:v>9</c:v>
                </c:pt>
                <c:pt idx="5">
                  <c:v>14</c:v>
                </c:pt>
                <c:pt idx="6">
                  <c:v>14</c:v>
                </c:pt>
                <c:pt idx="7">
                  <c:v>19</c:v>
                </c:pt>
                <c:pt idx="8">
                  <c:v>10</c:v>
                </c:pt>
                <c:pt idx="9">
                  <c:v>11</c:v>
                </c:pt>
              </c:numCache>
            </c:numRef>
          </c:val>
        </c:ser>
        <c:ser>
          <c:idx val="1"/>
          <c:order val="1"/>
          <c:tx>
            <c:strRef>
              <c:f>'female employee analysis'!$C$3:$C$4</c:f>
              <c:strCache>
                <c:ptCount val="1"/>
                <c:pt idx="0">
                  <c:v>LOW</c:v>
                </c:pt>
              </c:strCache>
            </c:strRef>
          </c:tx>
          <c:spPr>
            <a:solidFill>
              <a:schemeClr val="accent2"/>
            </a:solidFill>
            <a:ln>
              <a:noFill/>
            </a:ln>
            <a:effectLst/>
          </c:spPr>
          <c:invertIfNegative val="0"/>
          <c:cat>
            <c:strRef>
              <c:f>'female employee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'female employee analysis'!$C$5:$C$15</c:f>
              <c:numCache>
                <c:formatCode>General</c:formatCode>
                <c:ptCount val="10"/>
                <c:pt idx="0">
                  <c:v>17</c:v>
                </c:pt>
                <c:pt idx="1">
                  <c:v>20</c:v>
                </c:pt>
                <c:pt idx="2">
                  <c:v>21</c:v>
                </c:pt>
                <c:pt idx="3">
                  <c:v>16</c:v>
                </c:pt>
                <c:pt idx="4">
                  <c:v>18</c:v>
                </c:pt>
                <c:pt idx="5">
                  <c:v>16</c:v>
                </c:pt>
                <c:pt idx="6">
                  <c:v>19</c:v>
                </c:pt>
                <c:pt idx="7">
                  <c:v>25</c:v>
                </c:pt>
                <c:pt idx="8">
                  <c:v>24</c:v>
                </c:pt>
                <c:pt idx="9">
                  <c:v>18</c:v>
                </c:pt>
              </c:numCache>
            </c:numRef>
          </c:val>
        </c:ser>
        <c:ser>
          <c:idx val="2"/>
          <c:order val="2"/>
          <c:tx>
            <c:strRef>
              <c:f>'female employee analysis'!$D$3:$D$4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'female employee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'female employee analysis'!$D$5:$D$15</c:f>
              <c:numCache>
                <c:formatCode>General</c:formatCode>
                <c:ptCount val="10"/>
                <c:pt idx="0">
                  <c:v>53</c:v>
                </c:pt>
                <c:pt idx="1">
                  <c:v>45</c:v>
                </c:pt>
                <c:pt idx="2">
                  <c:v>52</c:v>
                </c:pt>
                <c:pt idx="3">
                  <c:v>52</c:v>
                </c:pt>
                <c:pt idx="4">
                  <c:v>45</c:v>
                </c:pt>
                <c:pt idx="5">
                  <c:v>43</c:v>
                </c:pt>
                <c:pt idx="6">
                  <c:v>48</c:v>
                </c:pt>
                <c:pt idx="7">
                  <c:v>49</c:v>
                </c:pt>
                <c:pt idx="8">
                  <c:v>38</c:v>
                </c:pt>
                <c:pt idx="9">
                  <c:v>52</c:v>
                </c:pt>
              </c:numCache>
            </c:numRef>
          </c:val>
        </c:ser>
        <c:ser>
          <c:idx val="3"/>
          <c:order val="3"/>
          <c:tx>
            <c:strRef>
              <c:f>'female employee analysis'!$E$3:$E$4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cat>
            <c:strRef>
              <c:f>'female employee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'female employee analysis'!$E$5:$E$15</c:f>
              <c:numCache>
                <c:formatCode>General</c:formatCode>
                <c:ptCount val="10"/>
                <c:pt idx="0">
                  <c:v>10</c:v>
                </c:pt>
                <c:pt idx="1">
                  <c:v>9</c:v>
                </c:pt>
                <c:pt idx="2">
                  <c:v>8</c:v>
                </c:pt>
                <c:pt idx="3">
                  <c:v>4</c:v>
                </c:pt>
                <c:pt idx="4">
                  <c:v>7</c:v>
                </c:pt>
                <c:pt idx="5">
                  <c:v>7</c:v>
                </c:pt>
                <c:pt idx="6">
                  <c:v>5</c:v>
                </c:pt>
                <c:pt idx="7">
                  <c:v>11</c:v>
                </c:pt>
                <c:pt idx="8">
                  <c:v>9</c:v>
                </c:pt>
                <c:pt idx="9">
                  <c:v>7</c:v>
                </c:pt>
              </c:numCache>
            </c:numRef>
          </c:val>
        </c:ser>
        <c:dLbls>
          <c:showLegendKey val="0"/>
          <c:showVal val="0"/>
          <c:showCatName val="0"/>
          <c:showSerName val="0"/>
          <c:showPercent val="0"/>
          <c:showBubbleSize val="0"/>
        </c:dLbls>
        <c:gapWidth val="219"/>
        <c:overlap val="-27"/>
        <c:axId val="932982256"/>
        <c:axId val="932975184"/>
      </c:barChart>
      <c:catAx>
        <c:axId val="932982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975184"/>
        <c:crosses val="autoZero"/>
        <c:auto val="1"/>
        <c:lblAlgn val="ctr"/>
        <c:lblOffset val="100"/>
        <c:noMultiLvlLbl val="0"/>
      </c:catAx>
      <c:valAx>
        <c:axId val="932975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982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104869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894570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Slide Image Placeholder 1"/>
          <p:cNvSpPr>
            <a:spLocks noGrp="1" noRot="1" noChangeAspect="1"/>
          </p:cNvSpPr>
          <p:nvPr>
            <p:ph type="sldImg"/>
          </p:nvPr>
        </p:nvSpPr>
        <p:spPr/>
      </p:sp>
      <p:sp>
        <p:nvSpPr>
          <p:cNvPr id="1048635" name="Notes Placeholder 2"/>
          <p:cNvSpPr>
            <a:spLocks noGrp="1"/>
          </p:cNvSpPr>
          <p:nvPr>
            <p:ph type="body" idx="1"/>
          </p:nvPr>
        </p:nvSpPr>
        <p:spPr/>
        <p:txBody>
          <a:bodyPr/>
          <a:lstStyle/>
          <a:p>
            <a:endParaRPr lang="en-IN" dirty="0"/>
          </a:p>
        </p:txBody>
      </p:sp>
      <p:sp>
        <p:nvSpPr>
          <p:cNvPr id="104863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27441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2"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3" name="Holder 3"/>
          <p:cNvSpPr>
            <a:spLocks noGrp="1"/>
          </p:cNvSpPr>
          <p:nvPr>
            <p:ph type="body" idx="1"/>
          </p:nvPr>
        </p:nvSpPr>
        <p:spPr>
          <a:xfrm>
            <a:off x="609600" y="1577340"/>
            <a:ext cx="10972800" cy="266700"/>
          </a:xfrm>
        </p:spPr>
        <p:txBody>
          <a:bodyPr lIns="0" tIns="0" rIns="0" bIns="0"/>
          <a:lstStyle/>
          <a:p>
            <a:endParaRPr/>
          </a:p>
        </p:txBody>
      </p:sp>
      <p:sp>
        <p:nvSpPr>
          <p:cNvPr id="104868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8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7"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8"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89"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0"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92"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0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3"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95"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BB7B6"/>
        </a:solidFill>
        <a:effectLst/>
      </p:bgPr>
    </p:bg>
    <p:spTree>
      <p:nvGrpSpPr>
        <p:cNvPr id="1"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27"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8"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9"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30"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31" name="object 7"/>
          <p:cNvSpPr txBox="1">
            <a:spLocks noGrp="1"/>
          </p:cNvSpPr>
          <p:nvPr>
            <p:ph type="ctrTitle"/>
          </p:nvPr>
        </p:nvSpPr>
        <p:spPr>
          <a:xfrm>
            <a:off x="-833438" y="219075"/>
            <a:ext cx="9991725"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048632"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33" name="TextBox 13"/>
          <p:cNvSpPr txBox="1"/>
          <p:nvPr/>
        </p:nvSpPr>
        <p:spPr>
          <a:xfrm>
            <a:off x="2136979" y="2925153"/>
            <a:ext cx="8610600" cy="1938992"/>
          </a:xfrm>
          <a:prstGeom prst="rect">
            <a:avLst/>
          </a:prstGeom>
          <a:noFill/>
        </p:spPr>
        <p:txBody>
          <a:bodyPr wrap="square" rtlCol="0">
            <a:spAutoFit/>
          </a:bodyPr>
          <a:lstStyle/>
          <a:p>
            <a:r>
              <a:rPr lang="en-US" sz="2400" dirty="0"/>
              <a:t>STUDENT NAME: </a:t>
            </a:r>
            <a:r>
              <a:rPr lang="en-US" sz="2400" dirty="0" smtClean="0"/>
              <a:t>Radhika. </a:t>
            </a:r>
            <a:r>
              <a:rPr lang="en-US" sz="2400" dirty="0"/>
              <a:t>V</a:t>
            </a:r>
            <a:endParaRPr lang="zh-CN" altLang="en-US" dirty="0"/>
          </a:p>
          <a:p>
            <a:r>
              <a:rPr lang="en-US" sz="2400" dirty="0"/>
              <a:t>REGISTER NO: </a:t>
            </a:r>
            <a:r>
              <a:rPr lang="en-US" sz="2400" dirty="0" smtClean="0"/>
              <a:t>312200995 (asunm10942554) </a:t>
            </a:r>
            <a:endParaRPr lang="zh-CN" altLang="en-US" dirty="0"/>
          </a:p>
          <a:p>
            <a:r>
              <a:rPr lang="en-US" sz="2400" dirty="0"/>
              <a:t>DEPARTMENT: </a:t>
            </a:r>
            <a:r>
              <a:rPr lang="en-US" sz="2400" dirty="0" smtClean="0"/>
              <a:t>B.com (General)</a:t>
            </a:r>
            <a:endParaRPr lang="en-US" sz="2400" dirty="0"/>
          </a:p>
          <a:p>
            <a:r>
              <a:rPr lang="en-US" sz="2400" dirty="0"/>
              <a:t>COLLEGE: DRBCCC </a:t>
            </a:r>
            <a:r>
              <a:rPr lang="en-US" sz="2400" dirty="0" smtClean="0"/>
              <a:t>Hindu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BB7B6"/>
        </a:solidFill>
        <a:effectLst/>
      </p:bgPr>
    </p:bg>
    <p:spTree>
      <p:nvGrpSpPr>
        <p:cNvPr id="1" name=""/>
        <p:cNvGrpSpPr/>
        <p:nvPr/>
      </p:nvGrpSpPr>
      <p:grpSpPr>
        <a:xfrm>
          <a:off x="0" y="0"/>
          <a:ext cx="0" cy="0"/>
          <a:chOff x="0" y="0"/>
          <a:chExt cx="0" cy="0"/>
        </a:xfrm>
      </p:grpSpPr>
      <p:sp>
        <p:nvSpPr>
          <p:cNvPr id="104859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59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598" name="object 8"/>
          <p:cNvSpPr txBox="1"/>
          <p:nvPr/>
        </p:nvSpPr>
        <p:spPr>
          <a:xfrm>
            <a:off x="609600" y="76200"/>
            <a:ext cx="35274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lang="en-US" sz="4800" b="1" spc="30" dirty="0">
                <a:latin typeface="Trebuchet MS"/>
                <a:cs typeface="Trebuchet MS"/>
              </a:rPr>
              <a:t>G</a:t>
            </a:r>
            <a:endParaRPr sz="4800" dirty="0">
              <a:latin typeface="Trebuchet MS"/>
              <a:cs typeface="Trebuchet MS"/>
            </a:endParaRPr>
          </a:p>
        </p:txBody>
      </p:sp>
      <p:sp>
        <p:nvSpPr>
          <p:cNvPr id="1048599"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0" name="TextBox 1"/>
          <p:cNvSpPr txBox="1"/>
          <p:nvPr/>
        </p:nvSpPr>
        <p:spPr>
          <a:xfrm>
            <a:off x="609600" y="1447800"/>
            <a:ext cx="10591800" cy="5632311"/>
          </a:xfrm>
          <a:prstGeom prst="rect">
            <a:avLst/>
          </a:prstGeom>
          <a:noFill/>
        </p:spPr>
        <p:txBody>
          <a:bodyPr wrap="square" rtlCol="0">
            <a:spAutoFit/>
          </a:bodyPr>
          <a:lstStyle/>
          <a:p>
            <a:pPr marL="0" indent="0">
              <a:buNone/>
            </a:pPr>
            <a:r>
              <a:rPr lang="en-US" sz="2000" u="sng" dirty="0" smtClean="0"/>
              <a:t>Data Collection</a:t>
            </a:r>
            <a:r>
              <a:rPr lang="en-US" sz="2000" dirty="0" smtClean="0"/>
              <a:t>:</a:t>
            </a:r>
          </a:p>
          <a:p>
            <a:pPr marL="1257300" lvl="2" indent="-342900">
              <a:buFont typeface="Wingdings" panose="05000000000000000000" pitchFamily="2" charset="2"/>
              <a:buChar char="v"/>
            </a:pPr>
            <a:r>
              <a:rPr lang="en-US" sz="2000" dirty="0" smtClean="0"/>
              <a:t> Download a Dataset from EDUNET Dashboard which included features like</a:t>
            </a:r>
            <a:r>
              <a:rPr lang="en-US" sz="2000" dirty="0"/>
              <a:t> </a:t>
            </a:r>
            <a:r>
              <a:rPr lang="en-US" sz="2000" dirty="0" smtClean="0"/>
              <a:t>User ID,</a:t>
            </a:r>
          </a:p>
          <a:p>
            <a:pPr marL="0" indent="0">
              <a:buNone/>
            </a:pPr>
            <a:r>
              <a:rPr lang="en-US" sz="2000" dirty="0" smtClean="0"/>
              <a:t>      Name, Gender, Employee type, Current Employee Rating.</a:t>
            </a:r>
          </a:p>
          <a:p>
            <a:pPr marL="0" indent="0">
              <a:buNone/>
            </a:pPr>
            <a:r>
              <a:rPr lang="en-US" sz="2000" u="sng" dirty="0" smtClean="0"/>
              <a:t>Data Preparation</a:t>
            </a:r>
            <a:r>
              <a:rPr lang="en-US" sz="2000" dirty="0" smtClean="0"/>
              <a:t>:</a:t>
            </a:r>
          </a:p>
          <a:p>
            <a:pPr marL="1257300" lvl="2" indent="-342900">
              <a:buFont typeface="Wingdings" panose="05000000000000000000" pitchFamily="2" charset="2"/>
              <a:buChar char="v"/>
            </a:pPr>
            <a:r>
              <a:rPr lang="en-US" sz="2000" dirty="0"/>
              <a:t> </a:t>
            </a:r>
            <a:r>
              <a:rPr lang="en-US" sz="2000" dirty="0" smtClean="0"/>
              <a:t> Imported the dataset into Excel.</a:t>
            </a:r>
          </a:p>
          <a:p>
            <a:pPr marL="1257300" lvl="2" indent="-342900">
              <a:buFont typeface="Wingdings" panose="05000000000000000000" pitchFamily="2" charset="2"/>
              <a:buChar char="v"/>
            </a:pPr>
            <a:r>
              <a:rPr lang="en-US" sz="2000" dirty="0"/>
              <a:t> </a:t>
            </a:r>
            <a:r>
              <a:rPr lang="en-US" sz="2000" dirty="0" smtClean="0"/>
              <a:t> Filter out the missing values.</a:t>
            </a:r>
          </a:p>
          <a:p>
            <a:pPr marL="0" indent="0">
              <a:buNone/>
            </a:pPr>
            <a:r>
              <a:rPr lang="en-US" sz="2000" u="sng" dirty="0" smtClean="0"/>
              <a:t>Features Analysis</a:t>
            </a:r>
            <a:r>
              <a:rPr lang="en-US" sz="2000" dirty="0" smtClean="0"/>
              <a:t>:</a:t>
            </a:r>
          </a:p>
          <a:p>
            <a:pPr marL="1257300" lvl="2" indent="-342900">
              <a:buFont typeface="Wingdings" panose="05000000000000000000" pitchFamily="2" charset="2"/>
              <a:buChar char="v"/>
            </a:pPr>
            <a:r>
              <a:rPr lang="en-US" sz="2000" dirty="0"/>
              <a:t> </a:t>
            </a:r>
            <a:r>
              <a:rPr lang="en-US" sz="2000" dirty="0" smtClean="0"/>
              <a:t>  By considering the </a:t>
            </a:r>
            <a:r>
              <a:rPr lang="en-US" sz="2000" dirty="0"/>
              <a:t>C</a:t>
            </a:r>
            <a:r>
              <a:rPr lang="en-US" sz="2000" dirty="0" smtClean="0"/>
              <a:t>urrent </a:t>
            </a:r>
            <a:r>
              <a:rPr lang="en-US" sz="2000" dirty="0"/>
              <a:t>E</a:t>
            </a:r>
            <a:r>
              <a:rPr lang="en-US" sz="2000" dirty="0" smtClean="0"/>
              <a:t>mployee Rating, the performance level of the employee</a:t>
            </a:r>
          </a:p>
          <a:p>
            <a:pPr marL="0" indent="0">
              <a:buNone/>
            </a:pPr>
            <a:r>
              <a:rPr lang="en-US" sz="2000" dirty="0" smtClean="0"/>
              <a:t>        is identify as (Very High, High, Medium and low) by using Excel Formulas.</a:t>
            </a:r>
          </a:p>
          <a:p>
            <a:pPr marL="0" indent="0">
              <a:buNone/>
            </a:pPr>
            <a:r>
              <a:rPr lang="en-US" sz="2000" u="sng" dirty="0" smtClean="0"/>
              <a:t>Summary</a:t>
            </a:r>
            <a:r>
              <a:rPr lang="en-US" sz="2000" dirty="0" smtClean="0"/>
              <a:t>:</a:t>
            </a:r>
          </a:p>
          <a:p>
            <a:pPr marL="1257300" lvl="2" indent="-342900">
              <a:buFont typeface="Wingdings" panose="05000000000000000000" pitchFamily="2" charset="2"/>
              <a:buChar char="v"/>
            </a:pPr>
            <a:r>
              <a:rPr lang="en-US" sz="2000" dirty="0" smtClean="0"/>
              <a:t>   By using the Pivot Table, selective data are easily arrange and summarized.</a:t>
            </a:r>
          </a:p>
          <a:p>
            <a:pPr marL="1257300" lvl="2" indent="-342900">
              <a:buFont typeface="Wingdings" panose="05000000000000000000" pitchFamily="2" charset="2"/>
              <a:buChar char="v"/>
            </a:pPr>
            <a:r>
              <a:rPr lang="en-US" sz="2000" dirty="0" smtClean="0"/>
              <a:t>   By using Filter option to show Female employees Performance</a:t>
            </a:r>
            <a:r>
              <a:rPr lang="en-US" sz="2000" dirty="0"/>
              <a:t> </a:t>
            </a:r>
            <a:r>
              <a:rPr lang="en-US" sz="2000" dirty="0" smtClean="0"/>
              <a:t>only.</a:t>
            </a:r>
          </a:p>
          <a:p>
            <a:pPr marL="0" indent="0">
              <a:buNone/>
            </a:pPr>
            <a:r>
              <a:rPr lang="en-US" sz="2000" u="sng" dirty="0" smtClean="0"/>
              <a:t>Visualization</a:t>
            </a:r>
            <a:r>
              <a:rPr lang="en-US" sz="2000" dirty="0" smtClean="0"/>
              <a:t>:</a:t>
            </a:r>
          </a:p>
          <a:p>
            <a:pPr marL="1257300" lvl="2" indent="-342900">
              <a:buFont typeface="Wingdings" panose="05000000000000000000" pitchFamily="2" charset="2"/>
              <a:buChar char="v"/>
            </a:pPr>
            <a:r>
              <a:rPr lang="en-US" sz="2000" dirty="0"/>
              <a:t> </a:t>
            </a:r>
            <a:r>
              <a:rPr lang="en-US" sz="2000" dirty="0" smtClean="0"/>
              <a:t>  By using Column Charts to Compared the number of employees by type, Business unit</a:t>
            </a:r>
            <a:r>
              <a:rPr lang="en-US" sz="2000" dirty="0"/>
              <a:t>,</a:t>
            </a:r>
            <a:endParaRPr lang="en-US" sz="2000" dirty="0" smtClean="0"/>
          </a:p>
          <a:p>
            <a:r>
              <a:rPr lang="en-US" sz="2000" dirty="0" smtClean="0"/>
              <a:t>      Performance Level.</a:t>
            </a:r>
            <a:endParaRPr lang="en-US" sz="2000" dirty="0"/>
          </a:p>
          <a:p>
            <a:pPr marL="1257300" lvl="2" indent="-342900">
              <a:buFont typeface="Wingdings" panose="05000000000000000000" pitchFamily="2" charset="2"/>
              <a:buChar char="v"/>
            </a:pPr>
            <a:r>
              <a:rPr lang="en-US" sz="2000" dirty="0" smtClean="0"/>
              <a:t>   Using Trend lines (Linear and Exponential ) to show the Very High, Medium Level.</a:t>
            </a:r>
            <a:endParaRPr lang="en-US" sz="2000" dirty="0"/>
          </a:p>
          <a:p>
            <a:pPr lvl="2"/>
            <a:endParaRPr lang="en-US" sz="2000" dirty="0"/>
          </a:p>
          <a:p>
            <a:pPr lvl="1"/>
            <a:endParaRPr lang="en-US" sz="20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BB7B6"/>
        </a:solidFill>
        <a:effectLst/>
      </p:bgPr>
    </p:bg>
    <p:spTree>
      <p:nvGrpSpPr>
        <p:cNvPr id="1" name=""/>
        <p:cNvGrpSpPr/>
        <p:nvPr/>
      </p:nvGrpSpPr>
      <p:grpSpPr>
        <a:xfrm>
          <a:off x="0" y="0"/>
          <a:ext cx="0" cy="0"/>
          <a:chOff x="0" y="0"/>
          <a:chExt cx="0" cy="0"/>
        </a:xfrm>
      </p:grpSpPr>
      <p:sp>
        <p:nvSpPr>
          <p:cNvPr id="104860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0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0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9" name="Chart 8"/>
          <p:cNvGraphicFramePr>
            <a:graphicFrameLocks/>
          </p:cNvGraphicFramePr>
          <p:nvPr>
            <p:extLst>
              <p:ext uri="{D42A27DB-BD31-4B8C-83A1-F6EECF244321}">
                <p14:modId xmlns:p14="http://schemas.microsoft.com/office/powerpoint/2010/main" val="3293452429"/>
              </p:ext>
            </p:extLst>
          </p:nvPr>
        </p:nvGraphicFramePr>
        <p:xfrm>
          <a:off x="1371600" y="1447800"/>
          <a:ext cx="7620000" cy="472439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BB7B6"/>
        </a:solidFill>
        <a:effectLst/>
      </p:bgPr>
    </p:bg>
    <p:spTree>
      <p:nvGrpSpPr>
        <p:cNvPr id="1" name=""/>
        <p:cNvGrpSpPr/>
        <p:nvPr/>
      </p:nvGrpSpPr>
      <p:grpSpPr>
        <a:xfrm>
          <a:off x="0" y="0"/>
          <a:ext cx="0" cy="0"/>
          <a:chOff x="0" y="0"/>
          <a:chExt cx="0" cy="0"/>
        </a:xfrm>
      </p:grpSpPr>
      <p:sp>
        <p:nvSpPr>
          <p:cNvPr id="1048617" name="Title 1"/>
          <p:cNvSpPr>
            <a:spLocks noGrp="1"/>
          </p:cNvSpPr>
          <p:nvPr>
            <p:ph type="title"/>
          </p:nvPr>
        </p:nvSpPr>
        <p:spPr>
          <a:xfrm>
            <a:off x="755332" y="385444"/>
            <a:ext cx="10681335" cy="738664"/>
          </a:xfrm>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18" name="TextBox 2"/>
          <p:cNvSpPr txBox="1"/>
          <p:nvPr/>
        </p:nvSpPr>
        <p:spPr>
          <a:xfrm>
            <a:off x="1295400" y="990600"/>
            <a:ext cx="8610600" cy="3108543"/>
          </a:xfrm>
          <a:prstGeom prst="rect">
            <a:avLst/>
          </a:prstGeom>
          <a:noFill/>
        </p:spPr>
        <p:txBody>
          <a:bodyPr wrap="square" rtlCol="0" anchor="t">
            <a:spAutoFit/>
          </a:bodyPr>
          <a:lstStyle/>
          <a:p>
            <a:endParaRPr dirty="0"/>
          </a:p>
          <a:p>
            <a:endParaRPr lang="en-IN" dirty="0"/>
          </a:p>
          <a:p>
            <a:pPr marL="285750" indent="-285750" algn="l">
              <a:buFont typeface="Wingdings" panose="05000000000000000000" pitchFamily="2" charset="2"/>
              <a:buChar char="v"/>
            </a:pPr>
            <a:r>
              <a:rPr lang="en-US" dirty="0" smtClean="0"/>
              <a:t> </a:t>
            </a:r>
            <a:r>
              <a:rPr lang="en-US" sz="2000" dirty="0"/>
              <a:t>E</a:t>
            </a:r>
            <a:r>
              <a:rPr lang="en-US" sz="2000" dirty="0" smtClean="0"/>
              <a:t>mployee </a:t>
            </a:r>
            <a:r>
              <a:rPr lang="en-US" sz="2000" dirty="0"/>
              <a:t>performance analysis is essential for understanding workforce effectiveness and making informed HR decisions. Using the </a:t>
            </a:r>
            <a:r>
              <a:rPr lang="en-US" sz="2000" dirty="0" smtClean="0"/>
              <a:t> </a:t>
            </a:r>
            <a:r>
              <a:rPr lang="en-US" sz="2000" dirty="0"/>
              <a:t>dataset, we demonstrated various visualizations to analyze and present employee performance data. These visualizations, including histograms, boxplots, line charts, correlation matrices, and bar charts, provide valuable insights into performance distribution, departmental performance, trends over time, relationships between variables, and gender comparisons.</a:t>
            </a:r>
            <a:endParaRPr lang="en-IN" sz="2000" dirty="0"/>
          </a:p>
          <a:p>
            <a:pPr algn="l"/>
            <a:endParaRPr lang="en-IN" sz="2000" dirty="0"/>
          </a:p>
        </p:txBody>
      </p:sp>
      <p:sp>
        <p:nvSpPr>
          <p:cNvPr id="2" name="Rectangle 1"/>
          <p:cNvSpPr/>
          <p:nvPr/>
        </p:nvSpPr>
        <p:spPr>
          <a:xfrm>
            <a:off x="1268361" y="4191000"/>
            <a:ext cx="7848600" cy="1323439"/>
          </a:xfrm>
          <a:prstGeom prst="rect">
            <a:avLst/>
          </a:prstGeom>
        </p:spPr>
        <p:txBody>
          <a:bodyPr wrap="square">
            <a:spAutoFit/>
          </a:bodyPr>
          <a:lstStyle/>
          <a:p>
            <a:pPr marL="342900" indent="-342900">
              <a:buFont typeface="Wingdings" panose="05000000000000000000" pitchFamily="2" charset="2"/>
              <a:buChar char="v"/>
            </a:pPr>
            <a:r>
              <a:rPr lang="en-IN" sz="2000" dirty="0"/>
              <a:t>The performance analysis of female employees indicates strong overall productivity and effective teamwork, with notable leadership potential. However, there are opportunities to enhance support structures and address any gender-related disparities.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BBB7B6"/>
        </a:solidFill>
        <a:effectLst/>
      </p:bgPr>
    </p:bg>
    <p:spTree>
      <p:nvGrpSpPr>
        <p:cNvPr id="1" name=""/>
        <p:cNvGrpSpPr/>
        <p:nvPr/>
      </p:nvGrpSpPr>
      <p:grpSpPr>
        <a:xfrm>
          <a:off x="0" y="0"/>
          <a:ext cx="0" cy="0"/>
          <a:chOff x="0" y="0"/>
          <a:chExt cx="0" cy="0"/>
        </a:xfrm>
      </p:grpSpPr>
      <p:sp>
        <p:nvSpPr>
          <p:cNvPr id="1048637" name="object 2"/>
          <p:cNvSpPr/>
          <p:nvPr/>
        </p:nvSpPr>
        <p:spPr>
          <a:xfrm>
            <a:off x="-20871" y="9832"/>
            <a:ext cx="12233741"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C0C0C0"/>
          </a:solidFill>
        </p:spPr>
        <p:txBody>
          <a:bodyPr wrap="square" lIns="0" tIns="0" rIns="0" bIns="0" rtlCol="0"/>
          <a:lstStyle/>
          <a:p>
            <a:endParaRPr dirty="0">
              <a:solidFill>
                <a:srgbClr val="36363D"/>
              </a:solidFill>
              <a:latin typeface="Times New Roman" panose="02020603050405020304" pitchFamily="18" charset="0"/>
              <a:cs typeface="Times New Roman" panose="02020603050405020304" pitchFamily="18" charset="0"/>
            </a:endParaRPr>
          </a:p>
        </p:txBody>
      </p:sp>
      <p:sp>
        <p:nvSpPr>
          <p:cNvPr id="104863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2"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1048643"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4" name="TextBox 22"/>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a:t>
            </a:r>
            <a:r>
              <a:rPr lang="en-US" sz="4400" b="1" dirty="0">
                <a:solidFill>
                  <a:srgbClr val="0F0F0F"/>
                </a:solidFill>
                <a:latin typeface="Times New Roman" panose="02020603050405020304" pitchFamily="18" charset="0"/>
                <a:cs typeface="Times New Roman" panose="02020603050405020304" pitchFamily="18" charset="0"/>
              </a:rPr>
              <a:t>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1048645" name="TextBox 1048644"/>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BBB7B6"/>
        </a:solidFill>
        <a:effectLst/>
      </p:bgPr>
    </p:bg>
    <p:spTree>
      <p:nvGrpSpPr>
        <p:cNvPr id="1" name=""/>
        <p:cNvGrpSpPr/>
        <p:nvPr/>
      </p:nvGrpSpPr>
      <p:grpSpPr>
        <a:xfrm>
          <a:off x="0" y="0"/>
          <a:ext cx="0" cy="0"/>
          <a:chOff x="0" y="0"/>
          <a:chExt cx="0" cy="0"/>
        </a:xfrm>
      </p:grpSpPr>
      <p:sp>
        <p:nvSpPr>
          <p:cNvPr id="1048646" name="object 2"/>
          <p:cNvSpPr/>
          <p:nvPr/>
        </p:nvSpPr>
        <p:spPr>
          <a:xfrm>
            <a:off x="-256829" y="29497"/>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C0C0C0"/>
          </a:solidFill>
        </p:spPr>
        <p:txBody>
          <a:bodyPr wrap="square" lIns="0" tIns="0" rIns="0" bIns="0" rtlCol="0"/>
          <a:lstStyle/>
          <a:p>
            <a:endParaRPr dirty="0"/>
          </a:p>
        </p:txBody>
      </p:sp>
      <p:grpSp>
        <p:nvGrpSpPr>
          <p:cNvPr id="35" name="object 3"/>
          <p:cNvGrpSpPr/>
          <p:nvPr/>
        </p:nvGrpSpPr>
        <p:grpSpPr>
          <a:xfrm>
            <a:off x="8531608" y="0"/>
            <a:ext cx="3665216" cy="6863080"/>
            <a:chOff x="7443849" y="0"/>
            <a:chExt cx="4752975" cy="6863080"/>
          </a:xfrm>
        </p:grpSpPr>
        <p:sp>
          <p:nvSpPr>
            <p:cNvPr id="104864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5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60" name="object 17"/>
          <p:cNvPicPr>
            <a:picLocks/>
          </p:cNvPicPr>
          <p:nvPr/>
        </p:nvPicPr>
        <p:blipFill>
          <a:blip r:embed="rId2" cstate="print"/>
          <a:stretch>
            <a:fillRect/>
          </a:stretch>
        </p:blipFill>
        <p:spPr>
          <a:xfrm>
            <a:off x="10687050" y="6134100"/>
            <a:ext cx="247650" cy="247650"/>
          </a:xfrm>
          <a:prstGeom prst="rect">
            <a:avLst/>
          </a:prstGeom>
        </p:spPr>
      </p:pic>
      <p:sp>
        <p:nvSpPr>
          <p:cNvPr id="1048660"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1"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2"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grpSp>
        <p:nvGrpSpPr>
          <p:cNvPr id="27" name="object 18"/>
          <p:cNvGrpSpPr/>
          <p:nvPr/>
        </p:nvGrpSpPr>
        <p:grpSpPr>
          <a:xfrm>
            <a:off x="-250344" y="3877597"/>
            <a:ext cx="4524029" cy="3009900"/>
            <a:chOff x="47625" y="3819523"/>
            <a:chExt cx="4124325" cy="3009900"/>
          </a:xfrm>
        </p:grpSpPr>
        <p:pic>
          <p:nvPicPr>
            <p:cNvPr id="28" name="object 19"/>
            <p:cNvPicPr/>
            <p:nvPr/>
          </p:nvPicPr>
          <p:blipFill>
            <a:blip r:embed="rId3" cstate="print"/>
            <a:stretch>
              <a:fillRect/>
            </a:stretch>
          </p:blipFill>
          <p:spPr>
            <a:xfrm>
              <a:off x="466725" y="6410325"/>
              <a:ext cx="3705225" cy="295275"/>
            </a:xfrm>
            <a:prstGeom prst="rect">
              <a:avLst/>
            </a:prstGeom>
          </p:spPr>
        </p:pic>
        <p:pic>
          <p:nvPicPr>
            <p:cNvPr id="29" name="object 20"/>
            <p:cNvPicPr/>
            <p:nvPr/>
          </p:nvPicPr>
          <p:blipFill>
            <a:blip r:embed="rId4" cstate="print"/>
            <a:stretch>
              <a:fillRect/>
            </a:stretch>
          </p:blipFill>
          <p:spPr>
            <a:xfrm>
              <a:off x="47625" y="3819523"/>
              <a:ext cx="1733550" cy="3009898"/>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BB7B6"/>
        </a:solidFill>
        <a:effectLst/>
      </p:bgPr>
    </p:bg>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7"/>
          <p:cNvSpPr txBox="1">
            <a:spLocks noGrp="1"/>
          </p:cNvSpPr>
          <p:nvPr>
            <p:ph type="title"/>
          </p:nvPr>
        </p:nvSpPr>
        <p:spPr>
          <a:xfrm>
            <a:off x="834072" y="575055"/>
            <a:ext cx="5636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4866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8" name="TextBox 8"/>
          <p:cNvSpPr txBox="1"/>
          <p:nvPr/>
        </p:nvSpPr>
        <p:spPr>
          <a:xfrm>
            <a:off x="1600200" y="3595687"/>
            <a:ext cx="5410200" cy="358141"/>
          </a:xfrm>
          <a:prstGeom prst="rect">
            <a:avLst/>
          </a:prstGeom>
          <a:noFill/>
        </p:spPr>
        <p:txBody>
          <a:bodyPr wrap="square" rtlCol="0">
            <a:spAutoFit/>
          </a:bodyPr>
          <a:lstStyle/>
          <a:p>
            <a:endParaRPr lang="en-IN" dirty="0"/>
          </a:p>
        </p:txBody>
      </p:sp>
      <p:sp>
        <p:nvSpPr>
          <p:cNvPr id="1048669" name="Rectangle 1"/>
          <p:cNvSpPr>
            <a:spLocks noChangeArrowheads="1"/>
          </p:cNvSpPr>
          <p:nvPr/>
        </p:nvSpPr>
        <p:spPr bwMode="auto">
          <a:xfrm>
            <a:off x="676275" y="2434603"/>
            <a:ext cx="7172325" cy="221599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lvl="0" indent="-285750" eaLnBrk="0" fontAlgn="base" hangingPunct="0">
              <a:spcBef>
                <a:spcPct val="0"/>
              </a:spcBef>
              <a:spcAft>
                <a:spcPct val="0"/>
              </a:spcAft>
              <a:buFont typeface="Wingdings" panose="05000000000000000000" pitchFamily="2" charset="2"/>
              <a:buChar char="v"/>
            </a:pPr>
            <a:r>
              <a:rPr lang="en-US" altLang="en-US" sz="2000" dirty="0">
                <a:latin typeface="+mj-lt"/>
              </a:rPr>
              <a:t>Evaluate the performance of female employees to identify strengths and areas for improvement, ensuring equitable opportunities for growth, development, and recognition, while addressing any potential biases or systemic barriers affecting their career advancement</a:t>
            </a:r>
            <a:r>
              <a:rPr lang="en-US" altLang="en-US" sz="2000" dirty="0" smtClean="0">
                <a:latin typeface="+mj-lt"/>
              </a:rPr>
              <a:t>.</a:t>
            </a:r>
            <a:endParaRPr lang="en-US" altLang="en-US" sz="2000" dirty="0">
              <a:latin typeface="+mj-lt"/>
            </a:endParaRPr>
          </a:p>
          <a:p>
            <a:pPr marL="0" marR="0" lvl="0" indent="0" algn="l" defTabSz="914400" rtl="0" eaLnBrk="0" fontAlgn="base" latinLnBrk="0" hangingPunct="0">
              <a:lnSpc>
                <a:spcPct val="100000"/>
              </a:lnSpc>
              <a:spcBef>
                <a:spcPct val="0"/>
              </a:spcBef>
              <a:spcAft>
                <a:spcPct val="0"/>
              </a:spcAft>
              <a:buClrTx/>
              <a:buSzTx/>
            </a:pPr>
            <a:endParaRPr lang="en-US" altLang="en-US" sz="2000" dirty="0" smtClean="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BB7B6"/>
        </a:solidFill>
        <a:effectLst/>
      </p:bgPr>
    </p:bg>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1025236" y="2709067"/>
            <a:ext cx="7924800" cy="2923877"/>
          </a:xfrm>
          <a:prstGeom prst="rect">
            <a:avLst/>
          </a:prstGeom>
          <a:noFill/>
        </p:spPr>
        <p:txBody>
          <a:bodyPr wrap="square" rtlCol="0">
            <a:spAutoFit/>
          </a:bodyPr>
          <a:lstStyle/>
          <a:p>
            <a:pPr marL="342900" indent="-342900">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project focuses on analyzing female </a:t>
            </a:r>
            <a:r>
              <a:rPr lang="en-US" sz="2000" dirty="0" smtClean="0">
                <a:latin typeface="Times New Roman" panose="02020603050405020304" pitchFamily="18" charset="0"/>
                <a:cs typeface="Times New Roman" panose="02020603050405020304" pitchFamily="18" charset="0"/>
              </a:rPr>
              <a:t>employees performance </a:t>
            </a:r>
            <a:r>
              <a:rPr lang="en-US" sz="2000" dirty="0">
                <a:latin typeface="Times New Roman" panose="02020603050405020304" pitchFamily="18" charset="0"/>
                <a:cs typeface="Times New Roman" panose="02020603050405020304" pitchFamily="18" charset="0"/>
              </a:rPr>
              <a:t>through detailed </a:t>
            </a:r>
            <a:r>
              <a:rPr lang="en-US" sz="2000" dirty="0" smtClean="0">
                <a:latin typeface="Times New Roman" panose="02020603050405020304" pitchFamily="18" charset="0"/>
                <a:cs typeface="Times New Roman" panose="02020603050405020304" pitchFamily="18" charset="0"/>
              </a:rPr>
              <a:t>metrics, performance level, female employees types and status .</a:t>
            </a:r>
          </a:p>
          <a:p>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aims to </a:t>
            </a:r>
            <a:r>
              <a:rPr lang="en-US" sz="2000" dirty="0" smtClean="0">
                <a:latin typeface="Times New Roman" panose="02020603050405020304" pitchFamily="18" charset="0"/>
                <a:cs typeface="Times New Roman" panose="02020603050405020304" pitchFamily="18" charset="0"/>
              </a:rPr>
              <a:t>identify trends, patterns of different categories of female employees like high, medium, low, </a:t>
            </a:r>
            <a:r>
              <a:rPr lang="en-US" sz="2000" dirty="0">
                <a:latin typeface="Times New Roman" panose="02020603050405020304" pitchFamily="18" charset="0"/>
                <a:cs typeface="Times New Roman" panose="02020603050405020304" pitchFamily="18" charset="0"/>
              </a:rPr>
              <a:t>development needs, and potential biases, with the objective of improving career advancement opportunities, ensuring fair treatment, and promoting equitable growth in the workplace</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BB7B6"/>
        </a:solidFill>
        <a:effectLst/>
      </p:bgPr>
    </p:bg>
    <p:spTree>
      <p:nvGrpSpPr>
        <p:cNvPr id="1" name=""/>
        <p:cNvGrpSpPr/>
        <p:nvPr/>
      </p:nvGrpSpPr>
      <p:grpSpPr>
        <a:xfrm>
          <a:off x="0" y="0"/>
          <a:ext cx="0" cy="0"/>
          <a:chOff x="0" y="0"/>
          <a:chExt cx="0" cy="0"/>
        </a:xfrm>
      </p:grpSpPr>
      <p:sp>
        <p:nvSpPr>
          <p:cNvPr id="104867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4868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1" name="TextBox 8"/>
          <p:cNvSpPr txBox="1"/>
          <p:nvPr/>
        </p:nvSpPr>
        <p:spPr>
          <a:xfrm>
            <a:off x="1524000" y="2438400"/>
            <a:ext cx="6100916" cy="1631216"/>
          </a:xfrm>
          <a:prstGeom prst="rect">
            <a:avLst/>
          </a:prstGeom>
          <a:noFill/>
        </p:spPr>
        <p:txBody>
          <a:bodyPr wrap="square">
            <a:spAutoFit/>
          </a:bodyPr>
          <a:lstStyle/>
          <a:p>
            <a:pPr marL="342900" indent="-342900">
              <a:buFont typeface="Wingdings" panose="05000000000000000000" pitchFamily="2" charset="2"/>
              <a:buChar char="v"/>
            </a:pPr>
            <a:r>
              <a:rPr lang="en-IN" sz="2000" dirty="0" smtClean="0"/>
              <a:t>Female Employees</a:t>
            </a:r>
          </a:p>
          <a:p>
            <a:endParaRPr lang="en-IN" sz="2000" dirty="0"/>
          </a:p>
          <a:p>
            <a:pPr marL="342900" indent="-342900">
              <a:buFont typeface="Wingdings" panose="05000000000000000000" pitchFamily="2" charset="2"/>
              <a:buChar char="v"/>
            </a:pPr>
            <a:r>
              <a:rPr lang="en-IN" sz="2000" dirty="0" smtClean="0"/>
              <a:t>Diversity and Inclusion Committees</a:t>
            </a:r>
          </a:p>
          <a:p>
            <a:endParaRPr lang="en-IN" sz="2000" dirty="0"/>
          </a:p>
          <a:p>
            <a:pPr marL="342900" indent="-342900">
              <a:buFont typeface="Wingdings" panose="05000000000000000000" pitchFamily="2" charset="2"/>
              <a:buChar char="v"/>
            </a:pPr>
            <a:r>
              <a:rPr lang="en-IN" sz="2000" dirty="0"/>
              <a:t>Human resource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BB7B6"/>
        </a:solidFill>
        <a:effectLst/>
      </p:bgPr>
    </p:bg>
    <p:spTree>
      <p:nvGrpSpPr>
        <p:cNvPr id="1" name=""/>
        <p:cNvGrpSpPr/>
        <p:nvPr/>
      </p:nvGrpSpPr>
      <p:grpSpPr>
        <a:xfrm>
          <a:off x="0" y="0"/>
          <a:ext cx="0" cy="0"/>
          <a:chOff x="0" y="0"/>
          <a:chExt cx="0" cy="0"/>
        </a:xfrm>
      </p:grpSpPr>
      <p:pic>
        <p:nvPicPr>
          <p:cNvPr id="2097155" name="object 2"/>
          <p:cNvPicPr>
            <a:picLocks/>
          </p:cNvPicPr>
          <p:nvPr/>
        </p:nvPicPr>
        <p:blipFill>
          <a:blip r:embed="rId2" cstate="print"/>
          <a:stretch>
            <a:fillRect/>
          </a:stretch>
        </p:blipFill>
        <p:spPr>
          <a:xfrm>
            <a:off x="0" y="1973520"/>
            <a:ext cx="2695574" cy="3248025"/>
          </a:xfrm>
          <a:prstGeom prst="rect">
            <a:avLst/>
          </a:prstGeom>
        </p:spPr>
      </p:pic>
      <p:sp>
        <p:nvSpPr>
          <p:cNvPr id="104862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2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26" name="TextBox 7"/>
          <p:cNvSpPr txBox="1"/>
          <p:nvPr/>
        </p:nvSpPr>
        <p:spPr>
          <a:xfrm>
            <a:off x="3505200" y="2667000"/>
            <a:ext cx="4953000" cy="2554545"/>
          </a:xfrm>
          <a:prstGeom prst="rect">
            <a:avLst/>
          </a:prstGeom>
          <a:noFill/>
        </p:spPr>
        <p:txBody>
          <a:bodyPr wrap="square" rtlCol="0">
            <a:spAutoFit/>
          </a:bodyPr>
          <a:lstStyle/>
          <a:p>
            <a:pPr marL="342900" indent="-342900">
              <a:buFont typeface="Wingdings" panose="05000000000000000000" pitchFamily="2" charset="2"/>
              <a:buChar char="v"/>
            </a:pPr>
            <a:r>
              <a:rPr lang="en-IN" sz="2000" dirty="0"/>
              <a:t>Conditional Formatting- To highlight the missing values</a:t>
            </a:r>
          </a:p>
          <a:p>
            <a:pPr marL="342900" indent="-342900">
              <a:buFont typeface="Wingdings" panose="05000000000000000000" pitchFamily="2" charset="2"/>
              <a:buChar char="v"/>
            </a:pPr>
            <a:r>
              <a:rPr lang="en-IN" sz="2000" dirty="0"/>
              <a:t>Filter- To remove blanks</a:t>
            </a:r>
          </a:p>
          <a:p>
            <a:pPr marL="342900" indent="-342900">
              <a:buFont typeface="Wingdings" panose="05000000000000000000" pitchFamily="2" charset="2"/>
              <a:buChar char="v"/>
            </a:pPr>
            <a:r>
              <a:rPr lang="en-IN" sz="2000" dirty="0"/>
              <a:t>Formula- To calculate the employee performance level</a:t>
            </a:r>
          </a:p>
          <a:p>
            <a:pPr marL="342900" indent="-342900">
              <a:buFont typeface="Wingdings" panose="05000000000000000000" pitchFamily="2" charset="2"/>
              <a:buChar char="v"/>
            </a:pPr>
            <a:r>
              <a:rPr lang="en-IN" sz="2000" dirty="0"/>
              <a:t>Pivot table- To summarize the data</a:t>
            </a:r>
          </a:p>
          <a:p>
            <a:pPr marL="342900" indent="-342900">
              <a:buFont typeface="Wingdings" panose="05000000000000000000" pitchFamily="2" charset="2"/>
              <a:buChar char="v"/>
            </a:pPr>
            <a:r>
              <a:rPr lang="en-IN" sz="2000" dirty="0"/>
              <a:t>Graph- To visualize the data</a:t>
            </a:r>
          </a:p>
          <a:p>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BB7B6"/>
        </a:solidFill>
        <a:effectLst/>
      </p:bgPr>
    </p:bg>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38664"/>
          </a:xfrm>
        </p:spPr>
        <p:txBody>
          <a:bodyPr/>
          <a:lstStyle/>
          <a:p>
            <a:r>
              <a:rPr lang="en-IN" dirty="0" smtClean="0"/>
              <a:t>DATASET DESCRIPTION</a:t>
            </a:r>
            <a:endParaRPr lang="en-IN" dirty="0"/>
          </a:p>
        </p:txBody>
      </p:sp>
      <p:sp>
        <p:nvSpPr>
          <p:cNvPr id="1048620" name="TextBox 2"/>
          <p:cNvSpPr txBox="1"/>
          <p:nvPr/>
        </p:nvSpPr>
        <p:spPr>
          <a:xfrm>
            <a:off x="1676400" y="1828800"/>
            <a:ext cx="7010400" cy="3477875"/>
          </a:xfrm>
          <a:prstGeom prst="rect">
            <a:avLst/>
          </a:prstGeom>
          <a:noFill/>
        </p:spPr>
        <p:txBody>
          <a:bodyPr wrap="square" rtlCol="0">
            <a:spAutoFit/>
          </a:bodyPr>
          <a:lstStyle/>
          <a:p>
            <a:r>
              <a:rPr lang="en-IN" sz="2000" dirty="0"/>
              <a:t>Employee dataset </a:t>
            </a:r>
            <a:endParaRPr lang="en-IN" sz="2000" dirty="0" smtClean="0"/>
          </a:p>
          <a:p>
            <a:r>
              <a:rPr lang="en-IN" sz="2000" dirty="0"/>
              <a:t> </a:t>
            </a:r>
            <a:r>
              <a:rPr lang="en-IN" sz="2000" dirty="0" smtClean="0"/>
              <a:t>      The </a:t>
            </a:r>
            <a:r>
              <a:rPr lang="en-IN" sz="2000" dirty="0"/>
              <a:t>data consist of 26 features, here features used </a:t>
            </a:r>
            <a:r>
              <a:rPr lang="en-IN" sz="2000" dirty="0" smtClean="0"/>
              <a:t>are:</a:t>
            </a:r>
          </a:p>
          <a:p>
            <a:endParaRPr lang="en-IN" sz="2000" dirty="0"/>
          </a:p>
          <a:p>
            <a:pPr marL="342900" indent="-342900">
              <a:buFont typeface="Wingdings" panose="05000000000000000000" pitchFamily="2" charset="2"/>
              <a:buChar char="v"/>
            </a:pPr>
            <a:r>
              <a:rPr lang="en-IN" sz="2000" dirty="0"/>
              <a:t>Employee Id- which has numerical values</a:t>
            </a:r>
          </a:p>
          <a:p>
            <a:pPr marL="342900" indent="-342900">
              <a:buFont typeface="Wingdings" panose="05000000000000000000" pitchFamily="2" charset="2"/>
              <a:buChar char="v"/>
            </a:pPr>
            <a:r>
              <a:rPr lang="en-IN" sz="2000" dirty="0"/>
              <a:t>Employee Name -which contains text</a:t>
            </a:r>
          </a:p>
          <a:p>
            <a:pPr marL="342900" indent="-342900">
              <a:buFont typeface="Wingdings" panose="05000000000000000000" pitchFamily="2" charset="2"/>
              <a:buChar char="v"/>
            </a:pPr>
            <a:r>
              <a:rPr lang="en-IN" sz="2000" dirty="0"/>
              <a:t>Employee </a:t>
            </a:r>
            <a:r>
              <a:rPr lang="en-IN" sz="2000" dirty="0" smtClean="0"/>
              <a:t>Type</a:t>
            </a:r>
            <a:endParaRPr lang="en-IN" sz="2000" dirty="0"/>
          </a:p>
          <a:p>
            <a:pPr marL="342900" indent="-342900">
              <a:buFont typeface="Wingdings" panose="05000000000000000000" pitchFamily="2" charset="2"/>
              <a:buChar char="v"/>
            </a:pPr>
            <a:r>
              <a:rPr lang="en-IN" sz="2000" dirty="0"/>
              <a:t>Performance Level of the Employee  </a:t>
            </a:r>
          </a:p>
          <a:p>
            <a:pPr marL="342900" indent="-342900">
              <a:buFont typeface="Wingdings" panose="05000000000000000000" pitchFamily="2" charset="2"/>
              <a:buChar char="v"/>
            </a:pPr>
            <a:r>
              <a:rPr lang="en-IN" sz="2000" dirty="0"/>
              <a:t>Gender of the employee </a:t>
            </a:r>
          </a:p>
          <a:p>
            <a:pPr marL="342900" indent="-342900">
              <a:buFont typeface="Wingdings" panose="05000000000000000000" pitchFamily="2" charset="2"/>
              <a:buChar char="v"/>
            </a:pPr>
            <a:r>
              <a:rPr lang="en-IN" sz="2000" dirty="0"/>
              <a:t>Employee rating – which has numerical </a:t>
            </a:r>
            <a:r>
              <a:rPr lang="en-IN" sz="2000" dirty="0" smtClean="0"/>
              <a:t>values</a:t>
            </a:r>
          </a:p>
          <a:p>
            <a:pPr marL="342900" indent="-342900">
              <a:buFont typeface="Wingdings" panose="05000000000000000000" pitchFamily="2" charset="2"/>
              <a:buChar char="v"/>
            </a:pPr>
            <a:r>
              <a:rPr lang="en-IN" sz="2000" dirty="0" smtClean="0"/>
              <a:t>Business Unit</a:t>
            </a:r>
            <a:endParaRPr lang="en-IN" sz="2000" dirty="0"/>
          </a:p>
          <a:p>
            <a:pPr marL="342900" indent="-342900">
              <a:buAutoNum type="arabicPeriod"/>
            </a:pP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BB7B6"/>
        </a:solidFill>
        <a:effectLst/>
      </p:bgPr>
    </p:bg>
    <p:spTree>
      <p:nvGrpSpPr>
        <p:cNvPr id="1" name=""/>
        <p:cNvGrpSpPr/>
        <p:nvPr/>
      </p:nvGrpSpPr>
      <p:grpSpPr>
        <a:xfrm>
          <a:off x="0" y="0"/>
          <a:ext cx="0" cy="0"/>
          <a:chOff x="0" y="0"/>
          <a:chExt cx="0" cy="0"/>
        </a:xfrm>
      </p:grpSpPr>
      <p:sp>
        <p:nvSpPr>
          <p:cNvPr id="104861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6" name="TextBox 8"/>
          <p:cNvSpPr txBox="1"/>
          <p:nvPr/>
        </p:nvSpPr>
        <p:spPr>
          <a:xfrm>
            <a:off x="2940460" y="2063545"/>
            <a:ext cx="7803740" cy="1384995"/>
          </a:xfrm>
          <a:prstGeom prst="rect">
            <a:avLst/>
          </a:prstGeom>
          <a:noFill/>
        </p:spPr>
        <p:txBody>
          <a:bodyPr wrap="square" rtlCol="0">
            <a:spAutoFit/>
          </a:bodyPr>
          <a:lstStyle/>
          <a:p>
            <a:pPr marL="457200" indent="-457200">
              <a:buFont typeface="Wingdings" panose="05000000000000000000" pitchFamily="2" charset="2"/>
              <a:buChar char="v"/>
            </a:pPr>
            <a:r>
              <a:rPr lang="en-IN" sz="2800" dirty="0" smtClean="0">
                <a:latin typeface="Times New Roman" panose="02020603050405020304" pitchFamily="18" charset="0"/>
                <a:cs typeface="Times New Roman" panose="02020603050405020304" pitchFamily="18" charset="0"/>
              </a:rPr>
              <a:t>Performance </a:t>
            </a:r>
            <a:r>
              <a:rPr lang="en-IN" sz="2800" dirty="0">
                <a:latin typeface="Times New Roman" panose="02020603050405020304" pitchFamily="18" charset="0"/>
                <a:cs typeface="Times New Roman" panose="02020603050405020304" pitchFamily="18" charset="0"/>
              </a:rPr>
              <a:t>Level =IFS(Z8&gt;=5,”VERY HIGH”,Z8&gt;=4,”HIGH”, Z8&gt;=3, “MEDIUM”,TRUE,”LOW</a:t>
            </a:r>
            <a:r>
              <a:rPr lang="en-IN"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582</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宋体</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28</cp:revision>
  <dcterms:created xsi:type="dcterms:W3CDTF">2024-03-27T08:07:22Z</dcterms:created>
  <dcterms:modified xsi:type="dcterms:W3CDTF">2024-09-05T13:30:40Z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