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harts/chart1.xml" ContentType="application/vnd.openxmlformats-officedocument.drawingml.chart+xml"/>
  <Override PartName="/ppt/theme/themeOverride1.xml" ContentType="application/vnd.openxmlformats-officedocument.themeOverr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Slides/notesSlide2.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[GAYATHIRI.V (EXCEL).xlsx]Sheet2!PivotTable1</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barChart>
        <c:barDir val="col"/>
        <c:grouping val="clustered"/>
        <c:varyColors val="0"/>
        <c:ser>
          <c:idx val="0"/>
          <c:order val="0"/>
          <c:tx>
            <c:strRef>
              <c:f>Sheet2!$B$1</c:f>
              <c:strCache>
                <c:ptCount val="1"/>
                <c:pt idx="0">
                  <c:v>Count of Performance Score</c:v>
                </c:pt>
              </c:strCache>
            </c:strRef>
          </c:tx>
          <c:invertIfNegative val="0"/>
          <c:cat>
            <c:multiLvlStrRef>
              <c:f>Sheet2!$A$2:$A$62</c:f>
              <c:multiLvlStrCache>
                <c:ptCount val="30"/>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lvl>
              </c:multiLvlStrCache>
            </c:multiLvlStrRef>
          </c:cat>
          <c:val>
            <c:numRef>
              <c:f>Sheet2!$B$2:$B$62</c:f>
              <c:numCache>
                <c:formatCode>General</c:formatCode>
                <c:ptCount val="30"/>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7">
                  <c:v>1.0</c:v>
                </c:pt>
                <c:pt idx="18">
                  <c:v>1.0</c:v>
                </c:pt>
                <c:pt idx="19">
                  <c:v>1.0</c:v>
                </c:pt>
                <c:pt idx="20">
                  <c:v>1.0</c:v>
                </c:pt>
                <c:pt idx="21">
                  <c:v>1.0</c:v>
                </c:pt>
                <c:pt idx="22">
                  <c:v>1.0</c:v>
                </c:pt>
                <c:pt idx="23">
                  <c:v>1.0</c:v>
                </c:pt>
                <c:pt idx="24">
                  <c:v>1.0</c:v>
                </c:pt>
                <c:pt idx="25">
                  <c:v>1.0</c:v>
                </c:pt>
                <c:pt idx="26">
                  <c:v>1.0</c:v>
                </c:pt>
                <c:pt idx="27">
                  <c:v>1.0</c:v>
                </c:pt>
                <c:pt idx="28">
                  <c:v>1.0</c:v>
                </c:pt>
                <c:pt idx="29">
                  <c:v>1.0</c:v>
                </c:pt>
              </c:numCache>
            </c:numRef>
          </c:val>
        </c:ser>
        <c:ser>
          <c:idx val="1"/>
          <c:order val="1"/>
          <c:tx>
            <c:strRef>
              <c:f>Sheet2!$C$1</c:f>
              <c:strCache>
                <c:ptCount val="1"/>
                <c:pt idx="0">
                  <c:v>Sum of Current Employee Rating</c:v>
                </c:pt>
              </c:strCache>
            </c:strRef>
          </c:tx>
          <c:invertIfNegative val="0"/>
          <c:cat>
            <c:multiLvlStrRef>
              <c:f>Sheet2!$A$2:$A$62</c:f>
              <c:multiLvlStrCache>
                <c:ptCount val="30"/>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lvl>
              </c:multiLvlStrCache>
            </c:multiLvlStrRef>
          </c:cat>
          <c:val>
            <c:numRef>
              <c:f>Sheet2!$C$2:$C$62</c:f>
              <c:numCache>
                <c:formatCode>General</c:formatCode>
                <c:ptCount val="30"/>
                <c:pt idx="0">
                  <c:v>4.0</c:v>
                </c:pt>
                <c:pt idx="1">
                  <c:v>3.0</c:v>
                </c:pt>
                <c:pt idx="2">
                  <c:v>4.0</c:v>
                </c:pt>
                <c:pt idx="3">
                  <c:v>2.0</c:v>
                </c:pt>
                <c:pt idx="4">
                  <c:v>5.0</c:v>
                </c:pt>
                <c:pt idx="5">
                  <c:v>3.0</c:v>
                </c:pt>
                <c:pt idx="6">
                  <c:v>4.0</c:v>
                </c:pt>
                <c:pt idx="7">
                  <c:v>2.0</c:v>
                </c:pt>
                <c:pt idx="8">
                  <c:v>3.0</c:v>
                </c:pt>
                <c:pt idx="9">
                  <c:v>5.0</c:v>
                </c:pt>
                <c:pt idx="10">
                  <c:v>5.0</c:v>
                </c:pt>
                <c:pt idx="11">
                  <c:v>3.0</c:v>
                </c:pt>
                <c:pt idx="12">
                  <c:v>3.0</c:v>
                </c:pt>
                <c:pt idx="13">
                  <c:v>5.0</c:v>
                </c:pt>
                <c:pt idx="14">
                  <c:v>4.0</c:v>
                </c:pt>
                <c:pt idx="15">
                  <c:v>2.0</c:v>
                </c:pt>
                <c:pt idx="16">
                  <c:v>5.0</c:v>
                </c:pt>
                <c:pt idx="17">
                  <c:v>3.0</c:v>
                </c:pt>
                <c:pt idx="18">
                  <c:v>4.0</c:v>
                </c:pt>
                <c:pt idx="19">
                  <c:v>2.0</c:v>
                </c:pt>
                <c:pt idx="20">
                  <c:v>3.0</c:v>
                </c:pt>
                <c:pt idx="21">
                  <c:v>4.0</c:v>
                </c:pt>
                <c:pt idx="22">
                  <c:v>5.0</c:v>
                </c:pt>
                <c:pt idx="23">
                  <c:v>2.0</c:v>
                </c:pt>
                <c:pt idx="24">
                  <c:v>4.0</c:v>
                </c:pt>
                <c:pt idx="25">
                  <c:v>2.0</c:v>
                </c:pt>
                <c:pt idx="26">
                  <c:v>4.0</c:v>
                </c:pt>
                <c:pt idx="27">
                  <c:v>4.0</c:v>
                </c:pt>
                <c:pt idx="28">
                  <c:v>4.0</c:v>
                </c:pt>
                <c:pt idx="29">
                  <c:v>3.0</c:v>
                </c:pt>
              </c:numCache>
            </c:numRef>
          </c:val>
        </c:ser>
        <c:dLbls>
          <c:showLegendKey val="0"/>
          <c:showVal val="0"/>
          <c:showCatName val="0"/>
          <c:showSerName val="0"/>
          <c:showPercent val="0"/>
          <c:showBubbleSize val="0"/>
        </c:dLbls>
        <c:gapWidth val="150"/>
        <c:axId val="155519616"/>
        <c:axId val="155521408"/>
      </c:barChart>
      <c:catAx>
        <c:axId val="155519616"/>
        <c:scaling>
          <c:orientation val="minMax"/>
        </c:scaling>
        <c:delete val="0"/>
        <c:axPos val="b"/>
        <c:majorTickMark val="out"/>
        <c:minorTickMark val="none"/>
        <c:tickLblPos val="nextTo"/>
        <c:crossAx val="155521408"/>
        <c:crosses val="autoZero"/>
        <c:auto val="1"/>
        <c:lblAlgn val="ctr"/>
        <c:lblOffset val="100"/>
        <c:noMultiLvlLbl val="0"/>
      </c:catAx>
      <c:valAx>
        <c:axId val="155521408"/>
        <c:scaling>
          <c:orientation val="minMax"/>
        </c:scaling>
        <c:delete val="0"/>
        <c:axPos val="l"/>
        <c:majorGridlines/>
        <c:numFmt formatCode="General" sourceLinked="1"/>
        <c:majorTickMark val="out"/>
        <c:minorTickMark val="none"/>
        <c:tickLblPos val="nextTo"/>
        <c:crossAx val="155519616"/>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Slide Image Placeholder 1"/>
          <p:cNvSpPr>
            <a:spLocks noChangeAspect="1" noRot="1" noGrp="1"/>
          </p:cNvSpPr>
          <p:nvPr>
            <p:ph type="sldImg"/>
          </p:nvPr>
        </p:nvSpPr>
        <p:spPr/>
      </p:sp>
      <p:sp>
        <p:nvSpPr>
          <p:cNvPr id="1048693" name="Notes Placeholder 2"/>
          <p:cNvSpPr>
            <a:spLocks noGrp="1"/>
          </p:cNvSpPr>
          <p:nvPr>
            <p:ph type="body" idx="1"/>
          </p:nvPr>
        </p:nvSpPr>
        <p:spPr/>
        <p:txBody>
          <a:bodyPr/>
          <a:p>
            <a:endParaRPr dirty="0" lang="en-US"/>
          </a:p>
        </p:txBody>
      </p:sp>
      <p:sp>
        <p:nvSpPr>
          <p:cNvPr id="1048694" name="Slide Number Placeholder 3"/>
          <p:cNvSpPr>
            <a:spLocks noGrp="1"/>
          </p:cNvSpPr>
          <p:nvPr>
            <p:ph type="sldNum" sz="quarter" idx="10"/>
          </p:nvPr>
        </p:nvSpPr>
        <p:spPr/>
        <p:txBody>
          <a:bodyPr/>
          <a:p>
            <a:fld id="{F7F439ED-1E90-4106-847A-8EF19031FE2F}" type="slidenum">
              <a:rPr lang="en-IN" smtClean="0"/>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 Id="rId3"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728664" y="189069"/>
            <a:ext cx="10629901" cy="1001556"/>
          </a:xfrm>
          <a:prstGeom prst="rect"/>
        </p:spPr>
        <p:txBody>
          <a:bodyPr bIns="0" lIns="0" rIns="0" rtlCol="0" tIns="16510" vert="horz" wrap="square">
            <a:spAutoFit/>
          </a:bodyPr>
          <a:p>
            <a:pPr marL="3213735">
              <a:spcBef>
                <a:spcPts val="130"/>
              </a:spcBef>
            </a:pPr>
            <a:r>
              <a:rPr dirty="0" i="0" lang="en-US" smtClean="0">
                <a:solidFill>
                  <a:srgbClr val="0F0F0F"/>
                </a:solidFill>
                <a:effectLst/>
                <a:latin typeface="Times New Roman" panose="02020603050405020304" pitchFamily="18" charset="0"/>
                <a:cs typeface="Times New Roman" panose="02020603050405020304" pitchFamily="18" charset="0"/>
              </a:rPr>
              <a:t>Creating an Employee Performance </a:t>
            </a:r>
            <a:r>
              <a:rPr dirty="0" i="0" lang="en-US">
                <a:solidFill>
                  <a:srgbClr val="0F0F0F"/>
                </a:solidFill>
                <a:effectLst/>
                <a:latin typeface="Roboto" panose="020F0502020204030204" pitchFamily="2" charset="0"/>
              </a:rPr>
              <a:t/>
            </a:r>
            <a:br>
              <a:rPr dirty="0" i="0" lang="en-US">
                <a:solidFill>
                  <a:srgbClr val="0F0F0F"/>
                </a:solidFill>
                <a:effectLst/>
                <a:latin typeface="Roboto" panose="020F0502020204030204" pitchFamily="2" charset="0"/>
              </a:rPr>
            </a:br>
            <a:r>
              <a:rPr dirty="0" i="0" lang="en-US" smtClean="0">
                <a:solidFill>
                  <a:srgbClr val="0F0F0F"/>
                </a:solidFill>
                <a:effectLst/>
                <a:latin typeface="Roboto" panose="020F0502020204030204" pitchFamily="2" charset="0"/>
              </a:rPr>
              <a:t>        </a:t>
            </a:r>
            <a:r>
              <a:rPr dirty="0" lang="en-US" smtClean="0">
                <a:solidFill>
                  <a:srgbClr val="0F0F0F"/>
                </a:solidFill>
                <a:latin typeface="Roboto" panose="020F0502020204030204" pitchFamily="2" charset="0"/>
              </a:rPr>
              <a:t>Scorecard in Excel</a:t>
            </a: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dirty="0" sz="2400" lang="en-US"/>
              <a:t>STUDENT </a:t>
            </a:r>
            <a:r>
              <a:rPr dirty="0" sz="2400" lang="en-US" smtClean="0"/>
              <a:t>NAM</a:t>
            </a:r>
            <a:r>
              <a:rPr dirty="0" sz="2400" lang="en-US" smtClean="0"/>
              <a:t>E</a:t>
            </a:r>
            <a:r>
              <a:rPr dirty="0" sz="2400" lang="en-US" smtClean="0"/>
              <a:t>:</a:t>
            </a:r>
            <a:r>
              <a:rPr dirty="0" sz="2400" lang="en-US" smtClean="0"/>
              <a:t> </a:t>
            </a:r>
            <a:r>
              <a:rPr dirty="0" sz="2400" lang="en-US" smtClean="0"/>
              <a:t>R</a:t>
            </a:r>
            <a:r>
              <a:rPr dirty="0" sz="2400" lang="en-US" smtClean="0"/>
              <a:t>A</a:t>
            </a:r>
            <a:r>
              <a:rPr dirty="0" sz="2400" lang="en-US" smtClean="0"/>
              <a:t>D</a:t>
            </a:r>
            <a:r>
              <a:rPr dirty="0" sz="2400" lang="en-US" smtClean="0"/>
              <a:t>H</a:t>
            </a:r>
            <a:r>
              <a:rPr dirty="0" sz="2400" lang="en-US" smtClean="0"/>
              <a:t>I</a:t>
            </a:r>
            <a:r>
              <a:rPr dirty="0" sz="2400" lang="en-US" smtClean="0"/>
              <a:t>K</a:t>
            </a:r>
            <a:r>
              <a:rPr dirty="0" sz="2400" lang="en-US" smtClean="0"/>
              <a:t>A</a:t>
            </a:r>
            <a:r>
              <a:rPr dirty="0" sz="2400" lang="en-US" smtClean="0"/>
              <a:t>.</a:t>
            </a:r>
            <a:r>
              <a:rPr dirty="0" sz="2400" lang="en-US" smtClean="0"/>
              <a:t>V</a:t>
            </a:r>
            <a:endParaRPr dirty="0" sz="2400" lang="en-US"/>
          </a:p>
          <a:p>
            <a:r>
              <a:rPr dirty="0" sz="2400" lang="en-US"/>
              <a:t>REGISTER </a:t>
            </a:r>
            <a:r>
              <a:rPr dirty="0" sz="2400" lang="en-US" smtClean="0"/>
              <a:t>NO     : </a:t>
            </a:r>
            <a:r>
              <a:rPr dirty="0" sz="2400" lang="en-US" smtClean="0"/>
              <a:t>3122</a:t>
            </a:r>
            <a:r>
              <a:rPr dirty="0" sz="2400" lang="en-US" smtClean="0"/>
              <a:t>0</a:t>
            </a:r>
            <a:r>
              <a:rPr dirty="0" sz="2400" lang="en-US" smtClean="0"/>
              <a:t>4</a:t>
            </a:r>
            <a:r>
              <a:rPr dirty="0" sz="2400" lang="en-US" smtClean="0"/>
              <a:t>3</a:t>
            </a:r>
            <a:r>
              <a:rPr dirty="0" sz="2400" lang="en-US" smtClean="0"/>
              <a:t>7</a:t>
            </a:r>
            <a:r>
              <a:rPr dirty="0" sz="2400" lang="en-US" smtClean="0"/>
              <a:t>3</a:t>
            </a:r>
            <a:endParaRPr altLang="en-US" lang="zh-CN"/>
          </a:p>
          <a:p>
            <a:r>
              <a:rPr dirty="0" sz="2400" lang="en-US"/>
              <a:t>NM ID                  : </a:t>
            </a:r>
            <a:r>
              <a:rPr dirty="0" sz="2400" lang="en-US"/>
              <a:t>DC8DAF286EE9D2597724E45F68A27444</a:t>
            </a:r>
            <a:endParaRPr dirty="0" sz="2400" lang="en-US"/>
          </a:p>
          <a:p>
            <a:r>
              <a:rPr dirty="0" sz="2400" lang="en-US" smtClean="0"/>
              <a:t>DEPARTMENT    : B.COM (General)</a:t>
            </a:r>
            <a:endParaRPr dirty="0" sz="2400" lang="en-US"/>
          </a:p>
          <a:p>
            <a:r>
              <a:rPr dirty="0" sz="2400" lang="en-US" smtClean="0"/>
              <a:t>COLLEGE             :</a:t>
            </a:r>
            <a:r>
              <a:rPr dirty="0" sz="2400" lang="en-US" smtClean="0"/>
              <a:t> </a:t>
            </a:r>
            <a:r>
              <a:rPr dirty="0" sz="2400" lang="en-US" smtClean="0"/>
              <a:t>A</a:t>
            </a:r>
            <a:r>
              <a:rPr dirty="0" sz="2400" lang="en-US" smtClean="0"/>
              <a:t>n</a:t>
            </a:r>
            <a:r>
              <a:rPr dirty="0" sz="2400" lang="en-US" smtClean="0"/>
              <a:t>n</a:t>
            </a:r>
            <a:r>
              <a:rPr dirty="0" sz="2400" lang="en-US" smtClean="0"/>
              <a:t>a</a:t>
            </a:r>
            <a:r>
              <a:rPr dirty="0" sz="2400" lang="en-US" smtClean="0"/>
              <a:t>i</a:t>
            </a:r>
            <a:r>
              <a:rPr dirty="0" sz="2400" lang="en-US" smtClean="0"/>
              <a:t> </a:t>
            </a:r>
            <a:r>
              <a:rPr dirty="0" sz="2400" lang="en-US" smtClean="0"/>
              <a:t>v</a:t>
            </a:r>
            <a:r>
              <a:rPr dirty="0" sz="2400" lang="en-US" smtClean="0"/>
              <a:t>oliet</a:t>
            </a:r>
            <a:r>
              <a:rPr dirty="0" sz="2400" lang="en-US" smtClean="0"/>
              <a:t> </a:t>
            </a:r>
            <a:r>
              <a:rPr dirty="0" sz="2400" lang="en-US" smtClean="0"/>
              <a:t>a</a:t>
            </a:r>
            <a:r>
              <a:rPr dirty="0" sz="2400" lang="en-US" smtClean="0"/>
              <a:t>r</a:t>
            </a:r>
            <a:r>
              <a:rPr dirty="0" sz="2400" lang="en-US" smtClean="0"/>
              <a:t>t</a:t>
            </a:r>
            <a:r>
              <a:rPr dirty="0" sz="2400" lang="en-US" smtClean="0"/>
              <a:t> </a:t>
            </a:r>
            <a:r>
              <a:rPr dirty="0" sz="2400" lang="en-US" smtClean="0"/>
              <a:t>a</a:t>
            </a:r>
            <a:r>
              <a:rPr dirty="0" sz="2400" lang="en-US" smtClean="0"/>
              <a:t>n</a:t>
            </a:r>
            <a:r>
              <a:rPr dirty="0" sz="2400" lang="en-US" smtClean="0"/>
              <a:t>d</a:t>
            </a:r>
            <a:r>
              <a:rPr dirty="0" sz="2400" lang="en-US" smtClean="0"/>
              <a:t> </a:t>
            </a:r>
            <a:r>
              <a:rPr dirty="0" sz="2400" lang="en-US" smtClean="0"/>
              <a:t>s</a:t>
            </a:r>
            <a:r>
              <a:rPr dirty="0" sz="2400" lang="en-US" smtClean="0"/>
              <a:t>cience</a:t>
            </a:r>
            <a:r>
              <a:rPr dirty="0" sz="2400" lang="en-US" smtClean="0"/>
              <a:t> </a:t>
            </a:r>
            <a:r>
              <a:rPr dirty="0" sz="2400" lang="en-US" smtClean="0"/>
              <a:t>c</a:t>
            </a:r>
            <a:r>
              <a:rPr dirty="0" sz="2400" lang="en-US" smtClean="0"/>
              <a:t>o</a:t>
            </a:r>
            <a:r>
              <a:rPr dirty="0" sz="2400" lang="en-US" smtClean="0"/>
              <a:t>l</a:t>
            </a:r>
            <a:r>
              <a:rPr dirty="0" sz="2400" lang="en-US" smtClean="0"/>
              <a:t>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1371600"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Rectangle 1"/>
          <p:cNvSpPr>
            <a:spLocks noChangeArrowheads="1"/>
          </p:cNvSpPr>
          <p:nvPr/>
        </p:nvSpPr>
        <p:spPr bwMode="auto">
          <a:xfrm>
            <a:off x="1143000" y="1371600"/>
            <a:ext cx="8001000" cy="4370427"/>
          </a:xfrm>
          <a:prstGeom prst="rect"/>
          <a:noFill/>
          <a:ln>
            <a:noFill/>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1" cap="none" dirty="0" sz="1300" i="0" kumimoji="0" lang="en-US" normalizeH="0" strike="noStrike" u="none" smtClean="0">
                <a:ln>
                  <a:noFill/>
                </a:ln>
                <a:solidFill>
                  <a:schemeClr val="tx1"/>
                </a:solidFill>
                <a:effectLst/>
                <a:latin typeface="Arial" pitchFamily="34" charset="0"/>
                <a:cs typeface="Arial" pitchFamily="34" charset="0"/>
              </a:rPr>
              <a:t>1. Define Objectives and Metrics</a:t>
            </a:r>
          </a:p>
          <a:p>
            <a:pPr algn="l" defTabSz="914400" eaLnBrk="0" fontAlgn="base" hangingPunct="0" indent="0" latinLnBrk="0" lvl="0" marL="0" marR="0" rtl="0">
              <a:lnSpc>
                <a:spcPct val="100000"/>
              </a:lnSpc>
              <a:spcBef>
                <a:spcPct val="0"/>
              </a:spcBef>
              <a:spcAft>
                <a:spcPct val="0"/>
              </a:spcAft>
              <a:buClrTx/>
              <a:buSzTx/>
              <a:buFontTx/>
              <a:buNone/>
            </a:pPr>
            <a:r>
              <a:rPr baseline="0" b="1" cap="none" dirty="0" sz="1100" i="0" kumimoji="0" lang="en-US" normalizeH="0" strike="noStrike" u="none" smtClean="0">
                <a:ln>
                  <a:noFill/>
                </a:ln>
                <a:solidFill>
                  <a:schemeClr val="tx1"/>
                </a:solidFill>
                <a:effectLst/>
                <a:latin typeface="Arial" pitchFamily="34" charset="0"/>
                <a:cs typeface="Arial" pitchFamily="34" charset="0"/>
              </a:rPr>
              <a:t>Objective</a:t>
            </a:r>
            <a:r>
              <a:rPr baseline="0" b="0" cap="none" dirty="0" sz="1800" i="0" kumimoji="0" lang="en-US" normalizeH="0" strike="noStrike" u="none" smtClean="0">
                <a:ln>
                  <a:noFill/>
                </a:ln>
                <a:solidFill>
                  <a:schemeClr val="tx1"/>
                </a:solidFill>
                <a:effectLst/>
                <a:latin typeface="Arial" pitchFamily="34" charset="0"/>
                <a:cs typeface="Arial" pitchFamily="34" charset="0"/>
              </a:rPr>
              <a:t>: Identify what you want to measure and achieve with the scorecard.</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Performance Objectives</a:t>
            </a:r>
            <a:r>
              <a:rPr baseline="0" b="0" cap="none" dirty="0" sz="1800" i="0" kumimoji="0" lang="en-US" normalizeH="0" strike="noStrike" u="none" smtClean="0">
                <a:ln>
                  <a:noFill/>
                </a:ln>
                <a:solidFill>
                  <a:schemeClr val="tx1"/>
                </a:solidFill>
                <a:effectLst/>
                <a:latin typeface="Arial" pitchFamily="34" charset="0"/>
                <a:cs typeface="Arial" pitchFamily="34" charset="0"/>
              </a:rPr>
              <a:t>: Determine key performance areas (KPAs) such as productivity, quality of work, teamwork, and attendance.</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Metrics</a:t>
            </a:r>
            <a:r>
              <a:rPr baseline="0" b="0" cap="none" dirty="0" sz="1800" i="0" kumimoji="0" lang="en-US" normalizeH="0" strike="noStrike" u="none" smtClean="0">
                <a:ln>
                  <a:noFill/>
                </a:ln>
                <a:solidFill>
                  <a:schemeClr val="tx1"/>
                </a:solidFill>
                <a:effectLst/>
                <a:latin typeface="Arial" pitchFamily="34" charset="0"/>
                <a:cs typeface="Arial" pitchFamily="34" charset="0"/>
              </a:rPr>
              <a:t>: Establish specific, measurable metrics for each KPA (e.g., project completion rate, error rates, peer reviews).</a:t>
            </a:r>
          </a:p>
          <a:p>
            <a:pPr algn="l" defTabSz="914400" eaLnBrk="0" fontAlgn="base" hangingPunct="0" indent="0" latinLnBrk="0" lvl="0" marL="0" marR="0" rtl="0">
              <a:lnSpc>
                <a:spcPct val="100000"/>
              </a:lnSpc>
              <a:spcBef>
                <a:spcPct val="0"/>
              </a:spcBef>
              <a:spcAft>
                <a:spcPct val="0"/>
              </a:spcAft>
              <a:buClrTx/>
              <a:buSzTx/>
              <a:buFontTx/>
              <a:buNone/>
            </a:pPr>
            <a:r>
              <a:rPr baseline="0" b="1" cap="none" dirty="0" sz="1300" i="0" kumimoji="0" lang="en-US" normalizeH="0" strike="noStrike" u="none" smtClean="0">
                <a:ln>
                  <a:noFill/>
                </a:ln>
                <a:solidFill>
                  <a:schemeClr val="tx1"/>
                </a:solidFill>
                <a:effectLst/>
                <a:latin typeface="Arial" pitchFamily="34" charset="0"/>
                <a:cs typeface="Arial" pitchFamily="34" charset="0"/>
              </a:rPr>
              <a:t>2. Design the Scorecard Layout</a:t>
            </a:r>
          </a:p>
          <a:p>
            <a:pPr algn="l" defTabSz="914400" eaLnBrk="0" fontAlgn="base" hangingPunct="0" indent="0" latinLnBrk="0" lvl="0" marL="0" marR="0" rtl="0">
              <a:lnSpc>
                <a:spcPct val="100000"/>
              </a:lnSpc>
              <a:spcBef>
                <a:spcPct val="0"/>
              </a:spcBef>
              <a:spcAft>
                <a:spcPct val="0"/>
              </a:spcAft>
              <a:buClrTx/>
              <a:buSzTx/>
              <a:buFontTx/>
              <a:buNone/>
            </a:pPr>
            <a:r>
              <a:rPr baseline="0" b="1" cap="none" dirty="0" sz="1100" i="0" kumimoji="0" lang="en-US" normalizeH="0" strike="noStrike" u="none" smtClean="0">
                <a:ln>
                  <a:noFill/>
                </a:ln>
                <a:solidFill>
                  <a:schemeClr val="tx1"/>
                </a:solidFill>
                <a:effectLst/>
                <a:latin typeface="Arial" pitchFamily="34" charset="0"/>
                <a:cs typeface="Arial" pitchFamily="34" charset="0"/>
              </a:rPr>
              <a:t>Objective</a:t>
            </a:r>
            <a:r>
              <a:rPr baseline="0" b="0" cap="none" dirty="0" sz="1800" i="0" kumimoji="0" lang="en-US" normalizeH="0" strike="noStrike" u="none" smtClean="0">
                <a:ln>
                  <a:noFill/>
                </a:ln>
                <a:solidFill>
                  <a:schemeClr val="tx1"/>
                </a:solidFill>
                <a:effectLst/>
                <a:latin typeface="Arial" pitchFamily="34" charset="0"/>
                <a:cs typeface="Arial" pitchFamily="34" charset="0"/>
              </a:rPr>
              <a:t>: Create a clear, organized layout that displays performance data effectively.</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Header Section</a:t>
            </a:r>
            <a:r>
              <a:rPr baseline="0" b="0" cap="none" dirty="0" sz="1800" i="0" kumimoji="0" lang="en-US" normalizeH="0" strike="noStrike" u="none" smtClean="0">
                <a:ln>
                  <a:noFill/>
                </a:ln>
                <a:solidFill>
                  <a:schemeClr val="tx1"/>
                </a:solidFill>
                <a:effectLst/>
                <a:latin typeface="Arial" pitchFamily="34" charset="0"/>
                <a:cs typeface="Arial" pitchFamily="34" charset="0"/>
              </a:rPr>
              <a:t>: Include employee information such as name, department, job title, and review period.</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Metrics Table</a:t>
            </a:r>
            <a:r>
              <a:rPr baseline="0" b="0" cap="none" dirty="0" sz="1800" i="0" kumimoji="0" lang="en-US" normalizeH="0" strike="noStrike" u="none" smtClean="0">
                <a:ln>
                  <a:noFill/>
                </a:ln>
                <a:solidFill>
                  <a:schemeClr val="tx1"/>
                </a:solidFill>
                <a:effectLst/>
                <a:latin typeface="Arial" pitchFamily="34" charset="0"/>
                <a:cs typeface="Arial" pitchFamily="34" charset="0"/>
              </a:rPr>
              <a:t>: Create a table with columns for each performance metric. Include rows for each employee.</a:t>
            </a:r>
          </a:p>
          <a:p>
            <a:pPr algn="l" defTabSz="914400" eaLnBrk="0" fontAlgn="base" hangingPunct="0" indent="0" latinLnBrk="0" lvl="1" marL="45720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Columns</a:t>
            </a:r>
            <a:r>
              <a:rPr baseline="0" b="0" cap="none" dirty="0" sz="1800" i="0" kumimoji="0" lang="en-US" normalizeH="0" strike="noStrike" u="none" smtClean="0">
                <a:ln>
                  <a:noFill/>
                </a:ln>
                <a:solidFill>
                  <a:schemeClr val="tx1"/>
                </a:solidFill>
                <a:effectLst/>
                <a:latin typeface="Arial" pitchFamily="34" charset="0"/>
                <a:cs typeface="Arial" pitchFamily="34" charset="0"/>
              </a:rPr>
              <a:t>: Metric, Weight (importance of each metric), Target (expected performance), Actual (employee’s performance), Score (calculated score), Comments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0" name="Rectangle 1"/>
          <p:cNvSpPr>
            <a:spLocks noChangeArrowheads="1"/>
          </p:cNvSpPr>
          <p:nvPr/>
        </p:nvSpPr>
        <p:spPr bwMode="auto">
          <a:xfrm>
            <a:off x="824901" y="1371600"/>
            <a:ext cx="9053166" cy="4847481"/>
          </a:xfrm>
          <a:prstGeom prst="rect"/>
          <a:noFill/>
          <a:ln>
            <a:noFill/>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1" cap="none" dirty="0" sz="1300" i="0" kumimoji="0" lang="en-US" normalizeH="0" strike="noStrike" u="none" smtClean="0">
                <a:ln>
                  <a:noFill/>
                </a:ln>
                <a:solidFill>
                  <a:schemeClr val="tx1"/>
                </a:solidFill>
                <a:effectLst/>
                <a:latin typeface="Arial" pitchFamily="34" charset="0"/>
                <a:cs typeface="Arial" pitchFamily="34" charset="0"/>
              </a:rPr>
              <a:t>1. Enhanced Performance Tracking</a:t>
            </a:r>
          </a:p>
          <a:p>
            <a:pPr algn="l" defTabSz="914400" eaLnBrk="0" fontAlgn="base" hangingPunct="0" indent="0" latinLnBrk="0" lvl="0" marL="0" marR="0" rtl="0">
              <a:lnSpc>
                <a:spcPct val="100000"/>
              </a:lnSpc>
              <a:spcBef>
                <a:spcPct val="0"/>
              </a:spcBef>
              <a:spcAft>
                <a:spcPct val="0"/>
              </a:spcAft>
              <a:buClrTx/>
              <a:buSzTx/>
              <a:buFontTx/>
              <a:buNone/>
            </a:pPr>
            <a:r>
              <a:rPr baseline="0" b="1" cap="none" dirty="0" sz="1100" i="0" kumimoji="0" lang="en-US" normalizeH="0" strike="noStrike" u="none" smtClean="0">
                <a:ln>
                  <a:noFill/>
                </a:ln>
                <a:solidFill>
                  <a:schemeClr val="tx1"/>
                </a:solidFill>
                <a:effectLst/>
                <a:latin typeface="Arial" pitchFamily="34" charset="0"/>
                <a:cs typeface="Arial" pitchFamily="34" charset="0"/>
              </a:rPr>
              <a:t>Objective</a:t>
            </a:r>
            <a:r>
              <a:rPr baseline="0" b="0" cap="none" dirty="0" sz="1800" i="0" kumimoji="0" lang="en-US" normalizeH="0" strike="noStrike" u="none" smtClean="0">
                <a:ln>
                  <a:noFill/>
                </a:ln>
                <a:solidFill>
                  <a:schemeClr val="tx1"/>
                </a:solidFill>
                <a:effectLst/>
                <a:latin typeface="Arial" pitchFamily="34" charset="0"/>
                <a:cs typeface="Arial" pitchFamily="34" charset="0"/>
              </a:rPr>
              <a:t>: To systematically track and evaluate employee performance.</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Clear Metrics</a:t>
            </a:r>
            <a:r>
              <a:rPr baseline="0" b="0" cap="none" dirty="0" sz="1800" i="0" kumimoji="0" lang="en-US" normalizeH="0" strike="noStrike" u="none" smtClean="0">
                <a:ln>
                  <a:noFill/>
                </a:ln>
                <a:solidFill>
                  <a:schemeClr val="tx1"/>
                </a:solidFill>
                <a:effectLst/>
                <a:latin typeface="Arial" pitchFamily="34" charset="0"/>
                <a:cs typeface="Arial" pitchFamily="34" charset="0"/>
              </a:rPr>
              <a:t>: Employees are evaluated against specific, measurable metrics. This leads to a clearer understanding of performance expectations.</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Data Integration</a:t>
            </a:r>
            <a:r>
              <a:rPr baseline="0" b="0" cap="none" dirty="0" sz="1800" i="0" kumimoji="0" lang="en-US" normalizeH="0" strike="noStrike" u="none" smtClean="0">
                <a:ln>
                  <a:noFill/>
                </a:ln>
                <a:solidFill>
                  <a:schemeClr val="tx1"/>
                </a:solidFill>
                <a:effectLst/>
                <a:latin typeface="Arial" pitchFamily="34" charset="0"/>
                <a:cs typeface="Arial" pitchFamily="34" charset="0"/>
              </a:rPr>
              <a:t>: Consolidation of performance data into one scorecard makes it easier to track progress over time.</a:t>
            </a:r>
          </a:p>
          <a:p>
            <a:pPr algn="l" defTabSz="914400" eaLnBrk="0" fontAlgn="base" hangingPunct="0" indent="0" latinLnBrk="0" lvl="0" marL="0" marR="0" rtl="0">
              <a:lnSpc>
                <a:spcPct val="100000"/>
              </a:lnSpc>
              <a:spcBef>
                <a:spcPct val="0"/>
              </a:spcBef>
              <a:spcAft>
                <a:spcPct val="0"/>
              </a:spcAft>
              <a:buClrTx/>
              <a:buSzTx/>
              <a:buFontTx/>
              <a:buNone/>
            </a:pPr>
            <a:r>
              <a:rPr baseline="0" b="1" cap="none" dirty="0" sz="1300" i="0" kumimoji="0" lang="en-US" normalizeH="0" strike="noStrike" u="none" smtClean="0">
                <a:ln>
                  <a:noFill/>
                </a:ln>
                <a:solidFill>
                  <a:schemeClr val="tx1"/>
                </a:solidFill>
                <a:effectLst/>
                <a:latin typeface="Arial" pitchFamily="34" charset="0"/>
                <a:cs typeface="Arial" pitchFamily="34" charset="0"/>
              </a:rPr>
              <a:t>2. Improved Decision-Making</a:t>
            </a:r>
          </a:p>
          <a:p>
            <a:pPr algn="l" defTabSz="914400" eaLnBrk="0" fontAlgn="base" hangingPunct="0" indent="0" latinLnBrk="0" lvl="0" marL="0" marR="0" rtl="0">
              <a:lnSpc>
                <a:spcPct val="100000"/>
              </a:lnSpc>
              <a:spcBef>
                <a:spcPct val="0"/>
              </a:spcBef>
              <a:spcAft>
                <a:spcPct val="0"/>
              </a:spcAft>
              <a:buClrTx/>
              <a:buSzTx/>
              <a:buFontTx/>
              <a:buNone/>
            </a:pPr>
            <a:r>
              <a:rPr baseline="0" b="1" cap="none" dirty="0" sz="1100" i="0" kumimoji="0" lang="en-US" normalizeH="0" strike="noStrike" u="none" smtClean="0">
                <a:ln>
                  <a:noFill/>
                </a:ln>
                <a:solidFill>
                  <a:schemeClr val="tx1"/>
                </a:solidFill>
                <a:effectLst/>
                <a:latin typeface="Arial" pitchFamily="34" charset="0"/>
                <a:cs typeface="Arial" pitchFamily="34" charset="0"/>
              </a:rPr>
              <a:t>Objective</a:t>
            </a:r>
            <a:r>
              <a:rPr baseline="0" b="0" cap="none" dirty="0" sz="1800" i="0" kumimoji="0" lang="en-US" normalizeH="0" strike="noStrike" u="none" smtClean="0">
                <a:ln>
                  <a:noFill/>
                </a:ln>
                <a:solidFill>
                  <a:schemeClr val="tx1"/>
                </a:solidFill>
                <a:effectLst/>
                <a:latin typeface="Arial" pitchFamily="34" charset="0"/>
                <a:cs typeface="Arial" pitchFamily="34" charset="0"/>
              </a:rPr>
              <a:t>: To use data-driven insights for informed decision-making.</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Performance Insights</a:t>
            </a:r>
            <a:r>
              <a:rPr baseline="0" b="0" cap="none" dirty="0" sz="1800" i="0" kumimoji="0" lang="en-US" normalizeH="0" strike="noStrike" u="none" smtClean="0">
                <a:ln>
                  <a:noFill/>
                </a:ln>
                <a:solidFill>
                  <a:schemeClr val="tx1"/>
                </a:solidFill>
                <a:effectLst/>
                <a:latin typeface="Arial" pitchFamily="34" charset="0"/>
                <a:cs typeface="Arial" pitchFamily="34" charset="0"/>
              </a:rPr>
              <a:t>: Identify high performers and areas needing improvement. This allows for targeted interventions, such as additional training or rewards.</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Trend Analysis</a:t>
            </a:r>
            <a:r>
              <a:rPr baseline="0" b="0" cap="none" dirty="0" sz="1800" i="0" kumimoji="0" lang="en-US" normalizeH="0" strike="noStrike" u="none" smtClean="0">
                <a:ln>
                  <a:noFill/>
                </a:ln>
                <a:solidFill>
                  <a:schemeClr val="tx1"/>
                </a:solidFill>
                <a:effectLst/>
                <a:latin typeface="Arial" pitchFamily="34" charset="0"/>
                <a:cs typeface="Arial" pitchFamily="34" charset="0"/>
              </a:rPr>
              <a:t>: Analyze performance trends to make strategic decisions about promotions, raises, and team restructuring.</a:t>
            </a:r>
          </a:p>
          <a:p>
            <a:pPr algn="l" defTabSz="914400" eaLnBrk="0" fontAlgn="base" hangingPunct="0" indent="0" latinLnBrk="0" lvl="0" marL="0" marR="0" rtl="0">
              <a:lnSpc>
                <a:spcPct val="100000"/>
              </a:lnSpc>
              <a:spcBef>
                <a:spcPct val="0"/>
              </a:spcBef>
              <a:spcAft>
                <a:spcPct val="0"/>
              </a:spcAft>
              <a:buClrTx/>
              <a:buSzTx/>
              <a:buFontTx/>
              <a:buNone/>
            </a:pPr>
            <a:r>
              <a:rPr baseline="0" b="1" cap="none" dirty="0" sz="1300" i="0" kumimoji="0" lang="en-US" normalizeH="0" strike="noStrike" u="none" smtClean="0">
                <a:ln>
                  <a:noFill/>
                </a:ln>
                <a:solidFill>
                  <a:schemeClr val="tx1"/>
                </a:solidFill>
                <a:effectLst/>
                <a:latin typeface="Arial" pitchFamily="34" charset="0"/>
                <a:cs typeface="Arial" pitchFamily="34" charset="0"/>
              </a:rPr>
              <a:t>3. Increased Employee Engagement</a:t>
            </a:r>
          </a:p>
          <a:p>
            <a:pPr algn="l" defTabSz="914400" eaLnBrk="0" fontAlgn="base" hangingPunct="0" indent="0" latinLnBrk="0" lvl="0" marL="0" marR="0" rtl="0">
              <a:lnSpc>
                <a:spcPct val="100000"/>
              </a:lnSpc>
              <a:spcBef>
                <a:spcPct val="0"/>
              </a:spcBef>
              <a:spcAft>
                <a:spcPct val="0"/>
              </a:spcAft>
              <a:buClrTx/>
              <a:buSzTx/>
              <a:buFontTx/>
              <a:buNone/>
            </a:pPr>
            <a:r>
              <a:rPr baseline="0" b="1" cap="none" dirty="0" sz="1100" i="0" kumimoji="0" lang="en-US" normalizeH="0" strike="noStrike" u="none" smtClean="0">
                <a:ln>
                  <a:noFill/>
                </a:ln>
                <a:solidFill>
                  <a:schemeClr val="tx1"/>
                </a:solidFill>
                <a:effectLst/>
                <a:latin typeface="Arial" pitchFamily="34" charset="0"/>
                <a:cs typeface="Arial" pitchFamily="34" charset="0"/>
              </a:rPr>
              <a:t>Objective</a:t>
            </a:r>
            <a:r>
              <a:rPr baseline="0" b="0" cap="none" dirty="0" sz="1800" i="0" kumimoji="0" lang="en-US" normalizeH="0" strike="noStrike" u="none" smtClean="0">
                <a:ln>
                  <a:noFill/>
                </a:ln>
                <a:solidFill>
                  <a:schemeClr val="tx1"/>
                </a:solidFill>
                <a:effectLst/>
                <a:latin typeface="Arial" pitchFamily="34" charset="0"/>
                <a:cs typeface="Arial" pitchFamily="34" charset="0"/>
              </a:rPr>
              <a:t>: To boost morale and motivation through transparent performance evaluation.</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Transparent Criteria</a:t>
            </a:r>
            <a:r>
              <a:rPr baseline="0" b="0" cap="none" dirty="0" sz="1800" i="0" kumimoji="0" lang="en-US" normalizeH="0" strike="noStrike" u="none" smtClean="0">
                <a:ln>
                  <a:noFill/>
                </a:ln>
                <a:solidFill>
                  <a:schemeClr val="tx1"/>
                </a:solidFill>
                <a:effectLst/>
                <a:latin typeface="Arial" pitchFamily="34" charset="0"/>
                <a:cs typeface="Arial" pitchFamily="34" charset="0"/>
              </a:rPr>
              <a:t>: Employees understand how their performance is being measured, which can enhance motivation and accountability.</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Feedback Loop</a:t>
            </a:r>
            <a:r>
              <a:rPr baseline="0" b="0" cap="none" dirty="0" sz="1800" i="0" kumimoji="0" lang="en-US" normalizeH="0" strike="noStrike" u="none" smtClean="0">
                <a:ln>
                  <a:noFill/>
                </a:ln>
                <a:solidFill>
                  <a:schemeClr val="tx1"/>
                </a:solidFill>
                <a:effectLst/>
                <a:latin typeface="Arial" pitchFamily="34" charset="0"/>
                <a:cs typeface="Arial" pitchFamily="34" charset="0"/>
              </a:rPr>
              <a:t>: Regular updates and feedback help employees stay focused on their goals and development areas.</a:t>
            </a:r>
          </a:p>
        </p:txBody>
      </p:sp>
      <p:sp>
        <p:nvSpPr>
          <p:cNvPr id="1048691" name="Control 2"/>
          <p:cNvSpPr>
            <a:spLocks noChangeArrowheads="1" noChangeShapeType="1"/>
          </p:cNvSpPr>
          <p:nvPr/>
        </p:nvSpPr>
        <p:spPr bwMode="auto">
          <a:xfrm>
            <a:off x="0" y="0"/>
            <a:ext cx="914400" cy="914400"/>
          </a:xfrm>
          <a:prstGeom prst="rect"/>
          <a:noFill/>
          <a:ln w="9525">
            <a:miter lim="800000"/>
            <a:headEnd/>
            <a:tailEnd/>
          </a:ln>
          <a:effectLst/>
        </p:spPr>
        <p:txBody>
          <a:bodyPr anchor="t" anchorCtr="0" bIns="45720" compatLnSpc="1" lIns="91440" numCol="1" rIns="91440" tIns="45720" vert="horz" wrap="square">
            <a:prstTxWarp prst="textNoShape"/>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5"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1"/>
          <p:cNvSpPr>
            <a:spLocks noChangeArrowheads="1"/>
          </p:cNvSpPr>
          <p:nvPr/>
        </p:nvSpPr>
        <p:spPr bwMode="auto">
          <a:xfrm>
            <a:off x="396658" y="1066800"/>
            <a:ext cx="11201400" cy="5632311"/>
          </a:xfrm>
          <a:prstGeom prst="rect"/>
          <a:noFill/>
          <a:ln>
            <a:noFill/>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0" cap="none" dirty="0" sz="1800" i="0" kumimoji="0" lang="en-US" normalizeH="0" strike="noStrike" u="none" smtClean="0">
                <a:ln>
                  <a:noFill/>
                </a:ln>
                <a:solidFill>
                  <a:schemeClr val="tx1"/>
                </a:solidFill>
                <a:effectLst/>
                <a:latin typeface="Arial" pitchFamily="34" charset="0"/>
                <a:cs typeface="Arial" pitchFamily="34" charset="0"/>
              </a:rPr>
              <a:t>**1. </a:t>
            </a:r>
            <a:r>
              <a:rPr baseline="0" b="1" cap="none" dirty="0" sz="1800" i="0" kumimoji="0" lang="en-US" normalizeH="0" strike="noStrike" u="none" smtClean="0">
                <a:ln>
                  <a:noFill/>
                </a:ln>
                <a:solidFill>
                  <a:schemeClr val="tx1"/>
                </a:solidFill>
                <a:effectLst/>
                <a:latin typeface="Arial" pitchFamily="34" charset="0"/>
                <a:cs typeface="Arial" pitchFamily="34" charset="0"/>
              </a:rPr>
              <a:t>Customizable and Flexible</a:t>
            </a:r>
            <a:r>
              <a:rPr baseline="0" b="0" cap="none" dirty="0" sz="1800" i="0" kumimoji="0" lang="en-US" normalizeH="0" strike="noStrike" u="none" smtClean="0">
                <a:ln>
                  <a:noFill/>
                </a:ln>
                <a:solidFill>
                  <a:schemeClr val="tx1"/>
                </a:solidFill>
                <a:effectLst/>
                <a:latin typeface="Arial" pitchFamily="34" charset="0"/>
                <a:cs typeface="Arial"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Tailored Design</a:t>
            </a:r>
            <a:r>
              <a:rPr baseline="0" b="0" cap="none" dirty="0" sz="1800" i="0" kumimoji="0" lang="en-US" normalizeH="0" strike="noStrike" u="none" smtClean="0">
                <a:ln>
                  <a:noFill/>
                </a:ln>
                <a:solidFill>
                  <a:schemeClr val="tx1"/>
                </a:solidFill>
                <a:effectLst/>
                <a:latin typeface="Arial" pitchFamily="34" charset="0"/>
                <a:cs typeface="Arial" pitchFamily="34" charset="0"/>
              </a:rPr>
              <a:t>: The ability to customize the scorecard to fit specific organizational needs ensures that it aligns with unique performance metrics and goals.</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Scalable Solution</a:t>
            </a:r>
            <a:r>
              <a:rPr baseline="0" b="0" cap="none" dirty="0" sz="1800" i="0" kumimoji="0" lang="en-US" normalizeH="0" strike="noStrike" u="none" smtClean="0">
                <a:ln>
                  <a:noFill/>
                </a:ln>
                <a:solidFill>
                  <a:schemeClr val="tx1"/>
                </a:solidFill>
                <a:effectLst/>
                <a:latin typeface="Arial" pitchFamily="34" charset="0"/>
                <a:cs typeface="Arial" pitchFamily="34" charset="0"/>
              </a:rPr>
              <a:t>: It can easily scale with organizational growth, adapting to changes in team size or performance criteria.</a:t>
            </a: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800" i="0" kumimoji="0" lang="en-US" normalizeH="0" strike="noStrike" u="none" smtClean="0">
                <a:ln>
                  <a:noFill/>
                </a:ln>
                <a:solidFill>
                  <a:schemeClr val="tx1"/>
                </a:solidFill>
                <a:effectLst/>
                <a:latin typeface="Arial" pitchFamily="34" charset="0"/>
                <a:cs typeface="Arial" pitchFamily="34" charset="0"/>
              </a:rPr>
              <a:t>**2. </a:t>
            </a:r>
            <a:r>
              <a:rPr baseline="0" b="1" cap="none" dirty="0" sz="1800" i="0" kumimoji="0" lang="en-US" normalizeH="0" strike="noStrike" u="none" smtClean="0">
                <a:ln>
                  <a:noFill/>
                </a:ln>
                <a:solidFill>
                  <a:schemeClr val="tx1"/>
                </a:solidFill>
                <a:effectLst/>
                <a:latin typeface="Arial" pitchFamily="34" charset="0"/>
                <a:cs typeface="Arial" pitchFamily="34" charset="0"/>
              </a:rPr>
              <a:t>Cost-Effective</a:t>
            </a:r>
            <a:r>
              <a:rPr baseline="0" b="0" cap="none" dirty="0" sz="1800" i="0" kumimoji="0" lang="en-US" normalizeH="0" strike="noStrike" u="none" smtClean="0">
                <a:ln>
                  <a:noFill/>
                </a:ln>
                <a:solidFill>
                  <a:schemeClr val="tx1"/>
                </a:solidFill>
                <a:effectLst/>
                <a:latin typeface="Arial" pitchFamily="34" charset="0"/>
                <a:cs typeface="Arial"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Leverages Existing Resources</a:t>
            </a:r>
            <a:r>
              <a:rPr baseline="0" b="0" cap="none" dirty="0" sz="1800" i="0" kumimoji="0" lang="en-US" normalizeH="0" strike="noStrike" u="none" smtClean="0">
                <a:ln>
                  <a:noFill/>
                </a:ln>
                <a:solidFill>
                  <a:schemeClr val="tx1"/>
                </a:solidFill>
                <a:effectLst/>
                <a:latin typeface="Arial" pitchFamily="34" charset="0"/>
                <a:cs typeface="Arial" pitchFamily="34" charset="0"/>
              </a:rPr>
              <a:t>: Utilizing Excel minimizes additional costs associated with specialized performance management software, making it a budget-friendly choice.</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Resource Efficiency</a:t>
            </a:r>
            <a:r>
              <a:rPr baseline="0" b="0" cap="none" dirty="0" sz="1800" i="0" kumimoji="0" lang="en-US" normalizeH="0" strike="noStrike" u="none" smtClean="0">
                <a:ln>
                  <a:noFill/>
                </a:ln>
                <a:solidFill>
                  <a:schemeClr val="tx1"/>
                </a:solidFill>
                <a:effectLst/>
                <a:latin typeface="Arial" pitchFamily="34" charset="0"/>
                <a:cs typeface="Arial" pitchFamily="34" charset="0"/>
              </a:rPr>
              <a:t>: Efficiently manages performance data without requiring significant additional resources.</a:t>
            </a: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800" i="0" kumimoji="0" lang="en-US" normalizeH="0" strike="noStrike" u="none" smtClean="0">
                <a:ln>
                  <a:noFill/>
                </a:ln>
                <a:solidFill>
                  <a:schemeClr val="tx1"/>
                </a:solidFill>
                <a:effectLst/>
                <a:latin typeface="Arial" pitchFamily="34" charset="0"/>
                <a:cs typeface="Arial" pitchFamily="34" charset="0"/>
              </a:rPr>
              <a:t>**3. </a:t>
            </a:r>
            <a:r>
              <a:rPr baseline="0" b="1" cap="none" dirty="0" sz="1800" i="0" kumimoji="0" lang="en-US" normalizeH="0" strike="noStrike" u="none" smtClean="0">
                <a:ln>
                  <a:noFill/>
                </a:ln>
                <a:solidFill>
                  <a:schemeClr val="tx1"/>
                </a:solidFill>
                <a:effectLst/>
                <a:latin typeface="Arial" pitchFamily="34" charset="0"/>
                <a:cs typeface="Arial" pitchFamily="34" charset="0"/>
              </a:rPr>
              <a:t>Enhanced Performance Tracking</a:t>
            </a:r>
            <a:r>
              <a:rPr baseline="0" b="0" cap="none" dirty="0" sz="1800" i="0" kumimoji="0" lang="en-US" normalizeH="0" strike="noStrike" u="none" smtClean="0">
                <a:ln>
                  <a:noFill/>
                </a:ln>
                <a:solidFill>
                  <a:schemeClr val="tx1"/>
                </a:solidFill>
                <a:effectLst/>
                <a:latin typeface="Arial" pitchFamily="34" charset="0"/>
                <a:cs typeface="Arial"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Clear Metrics</a:t>
            </a:r>
            <a:r>
              <a:rPr baseline="0" b="0" cap="none" dirty="0" sz="1800" i="0" kumimoji="0" lang="en-US" normalizeH="0" strike="noStrike" u="none" smtClean="0">
                <a:ln>
                  <a:noFill/>
                </a:ln>
                <a:solidFill>
                  <a:schemeClr val="tx1"/>
                </a:solidFill>
                <a:effectLst/>
                <a:latin typeface="Arial" pitchFamily="34" charset="0"/>
                <a:cs typeface="Arial" pitchFamily="34" charset="0"/>
              </a:rPr>
              <a:t>: Provides a structured and transparent way to measure and track employee performance against well-defined metrics.</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Comprehensive Data Integration</a:t>
            </a:r>
            <a:r>
              <a:rPr baseline="0" b="0" cap="none" dirty="0" sz="1800" i="0" kumimoji="0" lang="en-US" normalizeH="0" strike="noStrike" u="none" smtClean="0">
                <a:ln>
                  <a:noFill/>
                </a:ln>
                <a:solidFill>
                  <a:schemeClr val="tx1"/>
                </a:solidFill>
                <a:effectLst/>
                <a:latin typeface="Arial" pitchFamily="34" charset="0"/>
                <a:cs typeface="Arial" pitchFamily="34" charset="0"/>
              </a:rPr>
              <a:t>: Consolidates performance data in one place, simplifying tracking and reporting.</a:t>
            </a: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800" i="0" kumimoji="0" lang="en-US" normalizeH="0" strike="noStrike" u="none" smtClean="0">
                <a:ln>
                  <a:noFill/>
                </a:ln>
                <a:solidFill>
                  <a:schemeClr val="tx1"/>
                </a:solidFill>
                <a:effectLst/>
                <a:latin typeface="Arial" pitchFamily="34" charset="0"/>
                <a:cs typeface="Arial" pitchFamily="34" charset="0"/>
              </a:rPr>
              <a:t>**4. </a:t>
            </a:r>
            <a:r>
              <a:rPr baseline="0" b="1" cap="none" dirty="0" sz="1800" i="0" kumimoji="0" lang="en-US" normalizeH="0" strike="noStrike" u="none" smtClean="0">
                <a:ln>
                  <a:noFill/>
                </a:ln>
                <a:solidFill>
                  <a:schemeClr val="tx1"/>
                </a:solidFill>
                <a:effectLst/>
                <a:latin typeface="Arial" pitchFamily="34" charset="0"/>
                <a:cs typeface="Arial" pitchFamily="34" charset="0"/>
              </a:rPr>
              <a:t>Improved Decision-Making and Accountability</a:t>
            </a:r>
            <a:r>
              <a:rPr baseline="0" b="0" cap="none" dirty="0" sz="1800" i="0" kumimoji="0" lang="en-US" normalizeH="0" strike="noStrike" u="none" smtClean="0">
                <a:ln>
                  <a:noFill/>
                </a:ln>
                <a:solidFill>
                  <a:schemeClr val="tx1"/>
                </a:solidFill>
                <a:effectLst/>
                <a:latin typeface="Arial" pitchFamily="34" charset="0"/>
                <a:cs typeface="Arial"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Data-Driven Insights</a:t>
            </a:r>
            <a:r>
              <a:rPr baseline="0" b="0" cap="none" dirty="0" sz="1800" i="0" kumimoji="0" lang="en-US" normalizeH="0" strike="noStrike" u="none" smtClean="0">
                <a:ln>
                  <a:noFill/>
                </a:ln>
                <a:solidFill>
                  <a:schemeClr val="tx1"/>
                </a:solidFill>
                <a:effectLst/>
                <a:latin typeface="Arial" pitchFamily="34" charset="0"/>
                <a:cs typeface="Arial" pitchFamily="34" charset="0"/>
              </a:rPr>
              <a:t>: Facilitates informed decision-making by offering detailed performance analysis and trends.</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Objective Evaluation</a:t>
            </a:r>
            <a:r>
              <a:rPr baseline="0" b="0" cap="none" dirty="0" sz="1800" i="0" kumimoji="0" lang="en-US" normalizeH="0" strike="noStrike" u="none" smtClean="0">
                <a:ln>
                  <a:noFill/>
                </a:ln>
                <a:solidFill>
                  <a:schemeClr val="tx1"/>
                </a:solidFill>
                <a:effectLst/>
                <a:latin typeface="Arial" pitchFamily="34" charset="0"/>
                <a:cs typeface="Arial" pitchFamily="34" charset="0"/>
              </a:rPr>
              <a:t>: Reduces subjectivity in performance reviews, fostering a fair and transparent evaluation process.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smtClean="0">
                <a:solidFill>
                  <a:srgbClr val="0F0F0F"/>
                </a:solidFill>
                <a:latin typeface="Times New Roman" panose="02020603050405020304" pitchFamily="18" charset="0"/>
                <a:cs typeface="Times New Roman" panose="02020603050405020304" pitchFamily="18" charset="0"/>
              </a:rPr>
              <a:t>Creating an Employee Performance Scorecard in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8"/>
          <p:cNvSpPr/>
          <p:nvPr/>
        </p:nvSpPr>
        <p:spPr>
          <a:xfrm>
            <a:off x="657486" y="1891182"/>
            <a:ext cx="7477127" cy="3647441"/>
          </a:xfrm>
          <a:prstGeom prst="rect"/>
        </p:spPr>
        <p:txBody>
          <a:bodyPr wrap="square">
            <a:spAutoFit/>
          </a:bodyPr>
          <a:p>
            <a:r>
              <a:rPr dirty="0" sz="2400" lang="en-US"/>
              <a:t>The employee scorecard was invented in the 1990s to solve a problem that most businesses struggle with – keeping employees engaged, motivated, happy, and productive in alignment with the company’s goals and mission and having a tangible way to measure employees’ progress. Many organizations report that using tailored employee scorecards has helped employees understand their role in meeting business goals and how they’re performing, as well as boosted performance rates and lowered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Rectangle 8"/>
          <p:cNvSpPr/>
          <p:nvPr/>
        </p:nvSpPr>
        <p:spPr>
          <a:xfrm>
            <a:off x="990600" y="1715538"/>
            <a:ext cx="7829550" cy="4980940"/>
          </a:xfrm>
          <a:prstGeom prst="rect"/>
        </p:spPr>
        <p:txBody>
          <a:bodyPr wrap="square">
            <a:spAutoFit/>
          </a:bodyPr>
          <a:p>
            <a:r>
              <a:rPr dirty="0" sz="2400" lang="en-US"/>
              <a:t>Do you want to learn how to create a scorecard in Excel to track your performance?</a:t>
            </a:r>
          </a:p>
          <a:p>
            <a:r>
              <a:rPr dirty="0" sz="2400" lang="en-US" smtClean="0"/>
              <a:t>Excel </a:t>
            </a:r>
            <a:r>
              <a:rPr dirty="0" sz="2400" lang="en-US"/>
              <a:t>scorecards will help you track your progress and make informed decisions. You will see where you're thriving and determine areas for improvement. </a:t>
            </a:r>
          </a:p>
          <a:p>
            <a:r>
              <a:rPr dirty="0" sz="2400" lang="en-US" smtClean="0"/>
              <a:t>This </a:t>
            </a:r>
            <a:r>
              <a:rPr dirty="0" sz="2400" lang="en-US"/>
              <a:t>blog post will tell you what you need to know about making a scorecard in Excel. </a:t>
            </a:r>
          </a:p>
          <a:p>
            <a:r>
              <a:rPr dirty="0" sz="2400" lang="en-US" smtClean="0"/>
              <a:t>Read </a:t>
            </a:r>
            <a:r>
              <a:rPr dirty="0" sz="2400" lang="en-US"/>
              <a:t>on as we cover the following:</a:t>
            </a:r>
          </a:p>
          <a:p>
            <a:r>
              <a:rPr dirty="0" sz="2400" lang="en-US" smtClean="0"/>
              <a:t>What </a:t>
            </a:r>
            <a:r>
              <a:rPr dirty="0" sz="2400" lang="en-US"/>
              <a:t>Is an Excel Scorecard?</a:t>
            </a:r>
          </a:p>
          <a:p>
            <a:r>
              <a:rPr dirty="0" sz="2400" lang="en-US" smtClean="0"/>
              <a:t>Excel </a:t>
            </a:r>
            <a:r>
              <a:rPr dirty="0" sz="2400" lang="en-US"/>
              <a:t>Guide: How to Create a Scorecard</a:t>
            </a:r>
          </a:p>
          <a:p>
            <a:r>
              <a:rPr dirty="0" sz="2400" lang="en-US" smtClean="0"/>
              <a:t>Final </a:t>
            </a:r>
            <a:r>
              <a:rPr dirty="0" sz="2400" lang="en-US"/>
              <a:t>Thoughts on How to Create A Scorecard in Excel</a:t>
            </a:r>
          </a:p>
          <a:p>
            <a:r>
              <a:rPr dirty="0" sz="2400" lang="en-US" smtClean="0"/>
              <a:t>Frequently </a:t>
            </a:r>
            <a:r>
              <a:rPr dirty="0" sz="2400" lang="en-US"/>
              <a:t>Asked Questions on How to Create a Scorecard in Excel</a:t>
            </a:r>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6"/>
          <p:cNvSpPr/>
          <p:nvPr/>
        </p:nvSpPr>
        <p:spPr>
          <a:xfrm>
            <a:off x="723900" y="1695449"/>
            <a:ext cx="6096000" cy="4701540"/>
          </a:xfrm>
          <a:prstGeom prst="rect"/>
        </p:spPr>
        <p:txBody>
          <a:bodyPr>
            <a:spAutoFit/>
          </a:bodyPr>
          <a:p>
            <a:r>
              <a:rPr dirty="0" sz="2800" lang="en-US"/>
              <a:t>Managers, team leads, and other supervising positions within a company may use employee scorecards to review an employee's performance. These digital records can help motivate employees to improve their production by outlining their role in the company, key responsibilities, daily tasks, required skills, and qualities. </a:t>
            </a:r>
          </a:p>
          <a:p>
            <a:endParaRPr dirty="0" sz="28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1214437" y="508957"/>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3"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1"/>
          <p:cNvSpPr>
            <a:spLocks noChangeArrowheads="1"/>
          </p:cNvSpPr>
          <p:nvPr/>
        </p:nvSpPr>
        <p:spPr bwMode="auto">
          <a:xfrm>
            <a:off x="533400" y="1143000"/>
            <a:ext cx="10446309" cy="6678751"/>
          </a:xfrm>
          <a:prstGeom prst="rect"/>
          <a:noFill/>
          <a:ln>
            <a:noFill/>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0" cap="none" dirty="0" sz="1600" i="0" kumimoji="0" lang="en-US" normalizeH="0" strike="noStrike" u="none" smtClean="0">
                <a:ln>
                  <a:noFill/>
                </a:ln>
                <a:solidFill>
                  <a:schemeClr val="tx1"/>
                </a:solidFill>
                <a:effectLst/>
                <a:latin typeface="Arial" charset="0"/>
                <a:cs typeface="Arial" charset="0"/>
              </a:rPr>
              <a:t>*1. </a:t>
            </a:r>
            <a:r>
              <a:rPr baseline="0" b="1" cap="none" dirty="0" sz="1600" i="0" kumimoji="0" lang="en-US" normalizeH="0" strike="noStrike" u="none" smtClean="0">
                <a:ln>
                  <a:noFill/>
                </a:ln>
                <a:solidFill>
                  <a:schemeClr val="tx1"/>
                </a:solidFill>
                <a:effectLst/>
                <a:latin typeface="Arial" charset="0"/>
                <a:cs typeface="Arial" charset="0"/>
              </a:rPr>
              <a:t>Tailored Customization</a:t>
            </a:r>
            <a:endParaRPr baseline="0" b="0" cap="none" dirty="0" sz="16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Personalization</a:t>
            </a:r>
            <a:r>
              <a:rPr baseline="0" b="0" cap="none" dirty="0" sz="1600" i="0" kumimoji="0" lang="en-US" normalizeH="0" strike="noStrike" u="none" smtClean="0">
                <a:ln>
                  <a:noFill/>
                </a:ln>
                <a:solidFill>
                  <a:schemeClr val="tx1"/>
                </a:solidFill>
                <a:effectLst/>
                <a:latin typeface="Arial" charset="0"/>
                <a:cs typeface="Arial" charset="0"/>
              </a:rPr>
              <a:t>: Excel allows for the creation of a highly customized scorecard tailored to specific organizational needs, roles, and performance metrics.</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Flexibility</a:t>
            </a:r>
            <a:r>
              <a:rPr baseline="0" b="0" cap="none" dirty="0" sz="1600" i="0" kumimoji="0" lang="en-US" normalizeH="0" strike="noStrike" u="none" smtClean="0">
                <a:ln>
                  <a:noFill/>
                </a:ln>
                <a:solidFill>
                  <a:schemeClr val="tx1"/>
                </a:solidFill>
                <a:effectLst/>
                <a:latin typeface="Arial" charset="0"/>
                <a:cs typeface="Arial" charset="0"/>
              </a:rPr>
              <a:t>: Adjust criteria, weightings, and data inputs to reflect company goals, departmental objectives, or individual performance targets.</a:t>
            </a: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600" i="0" kumimoji="0" lang="en-US" normalizeH="0" strike="noStrike" u="none" smtClean="0">
                <a:ln>
                  <a:noFill/>
                </a:ln>
                <a:solidFill>
                  <a:schemeClr val="tx1"/>
                </a:solidFill>
                <a:effectLst/>
                <a:latin typeface="Arial" charset="0"/>
                <a:cs typeface="Arial" charset="0"/>
              </a:rPr>
              <a:t>**2. </a:t>
            </a:r>
            <a:r>
              <a:rPr baseline="0" b="1" cap="none" dirty="0" sz="1600" i="0" kumimoji="0" lang="en-US" normalizeH="0" strike="noStrike" u="none" smtClean="0">
                <a:ln>
                  <a:noFill/>
                </a:ln>
                <a:solidFill>
                  <a:schemeClr val="tx1"/>
                </a:solidFill>
                <a:effectLst/>
                <a:latin typeface="Arial" charset="0"/>
                <a:cs typeface="Arial" charset="0"/>
              </a:rPr>
              <a:t>Cost-Effective Solution</a:t>
            </a:r>
            <a:endParaRPr baseline="0" b="0" cap="none" dirty="0" sz="16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Low Cost</a:t>
            </a:r>
            <a:r>
              <a:rPr baseline="0" b="0" cap="none" dirty="0" sz="1600" i="0" kumimoji="0" lang="en-US" normalizeH="0" strike="noStrike" u="none" smtClean="0">
                <a:ln>
                  <a:noFill/>
                </a:ln>
                <a:solidFill>
                  <a:schemeClr val="tx1"/>
                </a:solidFill>
                <a:effectLst/>
                <a:latin typeface="Arial" charset="0"/>
                <a:cs typeface="Arial" charset="0"/>
              </a:rPr>
              <a:t>: Utilizing Excel for performance tracking leverages existing software and avoids the need for expensive specialized performance management tools.</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No Additional Licensing</a:t>
            </a:r>
            <a:r>
              <a:rPr baseline="0" b="0" cap="none" dirty="0" sz="1600" i="0" kumimoji="0" lang="en-US" normalizeH="0" strike="noStrike" u="none" smtClean="0">
                <a:ln>
                  <a:noFill/>
                </a:ln>
                <a:solidFill>
                  <a:schemeClr val="tx1"/>
                </a:solidFill>
                <a:effectLst/>
                <a:latin typeface="Arial" charset="0"/>
                <a:cs typeface="Arial" charset="0"/>
              </a:rPr>
              <a:t>: If your organization already uses Microsoft Office, there’s no extra cost for additional software.</a:t>
            </a: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600" i="0" kumimoji="0" lang="en-US" normalizeH="0" strike="noStrike" u="none" smtClean="0">
                <a:ln>
                  <a:noFill/>
                </a:ln>
                <a:solidFill>
                  <a:schemeClr val="tx1"/>
                </a:solidFill>
                <a:effectLst/>
                <a:latin typeface="Arial" charset="0"/>
                <a:cs typeface="Arial" charset="0"/>
              </a:rPr>
              <a:t>**3. </a:t>
            </a:r>
            <a:r>
              <a:rPr baseline="0" b="1" cap="none" dirty="0" sz="1600" i="0" kumimoji="0" lang="en-US" normalizeH="0" strike="noStrike" u="none" smtClean="0">
                <a:ln>
                  <a:noFill/>
                </a:ln>
                <a:solidFill>
                  <a:schemeClr val="tx1"/>
                </a:solidFill>
                <a:effectLst/>
                <a:latin typeface="Arial" charset="0"/>
                <a:cs typeface="Arial" charset="0"/>
              </a:rPr>
              <a:t>Ease of Use</a:t>
            </a:r>
            <a:endParaRPr baseline="0" b="0" cap="none" dirty="0" sz="16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User-Friendly Interface</a:t>
            </a:r>
            <a:r>
              <a:rPr baseline="0" b="0" cap="none" dirty="0" sz="1600" i="0" kumimoji="0" lang="en-US" normalizeH="0" strike="noStrike" u="none" smtClean="0">
                <a:ln>
                  <a:noFill/>
                </a:ln>
                <a:solidFill>
                  <a:schemeClr val="tx1"/>
                </a:solidFill>
                <a:effectLst/>
                <a:latin typeface="Arial" charset="0"/>
                <a:cs typeface="Arial" charset="0"/>
              </a:rPr>
              <a:t>: Excel's familiar interface makes it accessible for employees and managers, reducing the learning curve and easing adoption.</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Templates and Formulas</a:t>
            </a:r>
            <a:r>
              <a:rPr baseline="0" b="0" cap="none" dirty="0" sz="1600" i="0" kumimoji="0" lang="en-US" normalizeH="0" strike="noStrike" u="none" smtClean="0">
                <a:ln>
                  <a:noFill/>
                </a:ln>
                <a:solidFill>
                  <a:schemeClr val="tx1"/>
                </a:solidFill>
                <a:effectLst/>
                <a:latin typeface="Arial" charset="0"/>
                <a:cs typeface="Arial" charset="0"/>
              </a:rPr>
              <a:t>: Leverage built-in Excel functions, templates, and formulas to automate calculations and streamline data entry.</a:t>
            </a: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600" i="0" kumimoji="0" lang="en-US" normalizeH="0" strike="noStrike" u="none" smtClean="0">
                <a:ln>
                  <a:noFill/>
                </a:ln>
                <a:solidFill>
                  <a:schemeClr val="tx1"/>
                </a:solidFill>
                <a:effectLst/>
                <a:latin typeface="Arial" charset="0"/>
                <a:cs typeface="Arial" charset="0"/>
              </a:rPr>
              <a:t>**4. </a:t>
            </a:r>
            <a:r>
              <a:rPr baseline="0" b="1" cap="none" dirty="0" sz="1600" i="0" kumimoji="0" lang="en-US" normalizeH="0" strike="noStrike" u="none" smtClean="0">
                <a:ln>
                  <a:noFill/>
                </a:ln>
                <a:solidFill>
                  <a:schemeClr val="tx1"/>
                </a:solidFill>
                <a:effectLst/>
                <a:latin typeface="Arial" charset="0"/>
                <a:cs typeface="Arial" charset="0"/>
              </a:rPr>
              <a:t>Data Integration and Analysis</a:t>
            </a:r>
            <a:endParaRPr baseline="0" b="0" cap="none" dirty="0" sz="16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Centralized Data</a:t>
            </a:r>
            <a:r>
              <a:rPr baseline="0" b="0" cap="none" dirty="0" sz="1600" i="0" kumimoji="0" lang="en-US" normalizeH="0" strike="noStrike" u="none" smtClean="0">
                <a:ln>
                  <a:noFill/>
                </a:ln>
                <a:solidFill>
                  <a:schemeClr val="tx1"/>
                </a:solidFill>
                <a:effectLst/>
                <a:latin typeface="Arial" charset="0"/>
                <a:cs typeface="Arial" charset="0"/>
              </a:rPr>
              <a:t>: Combine performance metrics, KPIs, and feedback in a single, integrated document for easier tracking and management.</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Advanced Analytics</a:t>
            </a:r>
            <a:r>
              <a:rPr baseline="0" b="0" cap="none" dirty="0" sz="1600" i="0" kumimoji="0" lang="en-US" normalizeH="0" strike="noStrike" u="none" smtClean="0">
                <a:ln>
                  <a:noFill/>
                </a:ln>
                <a:solidFill>
                  <a:schemeClr val="tx1"/>
                </a:solidFill>
                <a:effectLst/>
                <a:latin typeface="Arial" charset="0"/>
                <a:cs typeface="Arial" charset="0"/>
              </a:rPr>
              <a:t>: Utilize Excel’s powerful data analysis tools, such as pivot tables, charts, and graphs, to gain insights and visualize performance trends.</a:t>
            </a: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600" i="0" kumimoji="0" lang="en-US" normalizeH="0" strike="noStrike" u="none" smtClean="0">
                <a:ln>
                  <a:noFill/>
                </a:ln>
                <a:solidFill>
                  <a:schemeClr val="tx1"/>
                </a:solidFill>
                <a:effectLst/>
                <a:latin typeface="Arial" charset="0"/>
                <a:cs typeface="Arial" charset="0"/>
              </a:rPr>
              <a:t>**5. </a:t>
            </a:r>
            <a:r>
              <a:rPr baseline="0" b="1" cap="none" dirty="0" sz="1600" i="0" kumimoji="0" lang="en-US" normalizeH="0" strike="noStrike" u="none" smtClean="0">
                <a:ln>
                  <a:noFill/>
                </a:ln>
                <a:solidFill>
                  <a:schemeClr val="tx1"/>
                </a:solidFill>
                <a:effectLst/>
                <a:latin typeface="Arial" charset="0"/>
                <a:cs typeface="Arial" charset="0"/>
              </a:rPr>
              <a:t>Enhanced Performance Management</a:t>
            </a:r>
            <a:endParaRPr baseline="0" b="0" cap="none" dirty="0" sz="16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Clear Metrics</a:t>
            </a:r>
            <a:r>
              <a:rPr baseline="0" b="0" cap="none" dirty="0" sz="1600" i="0" kumimoji="0" lang="en-US" normalizeH="0" strike="noStrike" u="none" smtClean="0">
                <a:ln>
                  <a:noFill/>
                </a:ln>
                <a:solidFill>
                  <a:schemeClr val="tx1"/>
                </a:solidFill>
                <a:effectLst/>
                <a:latin typeface="Arial" charset="0"/>
                <a:cs typeface="Arial" charset="0"/>
              </a:rPr>
              <a:t>: Define and track clear performance indicators to align employee goals with organizational objectives.</a:t>
            </a:r>
          </a:p>
          <a:p>
            <a:pPr algn="l" defTabSz="914400" eaLnBrk="0" fontAlgn="base" hangingPunct="0" indent="0" latinLnBrk="0" lvl="0" marL="0" marR="0" rtl="0">
              <a:lnSpc>
                <a:spcPct val="100000"/>
              </a:lnSpc>
              <a:spcBef>
                <a:spcPct val="0"/>
              </a:spcBef>
              <a:spcAft>
                <a:spcPct val="0"/>
              </a:spcAft>
              <a:buClrTx/>
              <a:buSzTx/>
            </a:pPr>
            <a:r>
              <a:rPr baseline="0" b="0" cap="none" dirty="0" sz="2800" i="0" kumimoji="0" lang="en-US" normalizeH="0" strike="noStrike" u="none" smtClean="0">
                <a:ln>
                  <a:noFill/>
                </a:ln>
                <a:solidFill>
                  <a:schemeClr val="tx1"/>
                </a:solidFill>
                <a:effectLst/>
                <a:latin typeface="Arial" charset="0"/>
                <a:cs typeface="Arial" charset="0"/>
              </a:rPr>
              <a:t>.</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18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1800" i="0" kumimoji="0" lang="en-US" normalizeH="0" strike="noStrike" u="none" smtClean="0">
              <a:ln>
                <a:noFill/>
              </a:ln>
              <a:solidFill>
                <a:schemeClr val="tx1"/>
              </a:solidFill>
              <a:effectLst/>
              <a:latin typeface="Arial" charset="0"/>
              <a:cs typeface="Arial" charset="0"/>
            </a:endParaRPr>
          </a:p>
        </p:txBody>
      </p:sp>
      <p:sp>
        <p:nvSpPr>
          <p:cNvPr id="1048669" name="Rectangle 2"/>
          <p:cNvSpPr>
            <a:spLocks noChangeArrowheads="1"/>
          </p:cNvSpPr>
          <p:nvPr/>
        </p:nvSpPr>
        <p:spPr bwMode="auto">
          <a:xfrm>
            <a:off x="0" y="457200"/>
            <a:ext cx="12192000" cy="15875"/>
          </a:xfrm>
          <a:prstGeom prst="rect"/>
          <a:solidFill>
            <a:srgbClr val="000000"/>
          </a:solidFill>
          <a:ln w="9525">
            <a:solidFill>
              <a:schemeClr val="tx1"/>
            </a:solidFill>
            <a:prstDash val="solid"/>
            <a:miter lim="800000"/>
            <a:headEnd/>
            <a:tailEnd/>
          </a:ln>
          <a:effectLst/>
        </p:spPr>
        <p:txBody>
          <a:bodyPr anchor="ctr" anchorCtr="0" bIns="45720" compatLnSpc="1" lIns="91440" numCol="1" rIns="91440" tIns="45720" vert="horz" wrap="none">
            <a:prstTxWarp prst="textNoShape"/>
            <a:spAutoFit/>
          </a:bodyPr>
          <a:p>
            <a:endParaRPr lang="en-US"/>
          </a:p>
        </p:txBody>
      </p:sp>
      <p:sp>
        <p:nvSpPr>
          <p:cNvPr id="1048670" name="Rectangle 3"/>
          <p:cNvSpPr>
            <a:spLocks noChangeArrowheads="1"/>
          </p:cNvSpPr>
          <p:nvPr/>
        </p:nvSpPr>
        <p:spPr bwMode="auto">
          <a:xfrm>
            <a:off x="0" y="378509"/>
            <a:ext cx="184731" cy="646331"/>
          </a:xfrm>
          <a:prstGeom prst="rect"/>
          <a:noFill/>
          <a:ln>
            <a:noFill/>
          </a:ln>
          <a:effectLst/>
        </p:spPr>
        <p:txBody>
          <a:bodyPr anchor="ctr" anchorCtr="0" bIns="45720" compatLnSpc="1" lIns="91440" numCol="1" rIns="91440" tIns="45720" vert="horz" wrap="non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endParaRPr baseline="0" b="0" cap="none" dirty="0" sz="18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1800" i="0" kumimoji="0" lang="en-US" normalizeH="0" strike="noStrike" u="none" smtClean="0">
              <a:ln>
                <a:noFill/>
              </a:ln>
              <a:solidFill>
                <a:schemeClr val="tx1"/>
              </a:solidFill>
              <a:effectLst/>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p:txBody>
          <a:bodyPr/>
          <a:p>
            <a:r>
              <a:rPr dirty="0" lang="en-IN"/>
              <a:t>Dataset Description</a:t>
            </a:r>
          </a:p>
        </p:txBody>
      </p:sp>
      <p:graphicFrame>
        <p:nvGraphicFramePr>
          <p:cNvPr id="4194304" name="Chart 2"/>
          <p:cNvGraphicFramePr>
            <a:graphicFrameLocks/>
          </p:cNvGraphicFramePr>
          <p:nvPr/>
        </p:nvGraphicFramePr>
        <p:xfrm>
          <a:off x="1295400" y="1752600"/>
          <a:ext cx="6400800" cy="35052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Rectangle 1"/>
          <p:cNvSpPr>
            <a:spLocks noChangeArrowheads="1"/>
          </p:cNvSpPr>
          <p:nvPr/>
        </p:nvSpPr>
        <p:spPr bwMode="auto">
          <a:xfrm>
            <a:off x="304800" y="1358650"/>
            <a:ext cx="10822226" cy="5293757"/>
          </a:xfrm>
          <a:prstGeom prst="rect"/>
          <a:noFill/>
          <a:ln>
            <a:noFill/>
          </a:ln>
          <a:effectLst/>
        </p:spPr>
        <p:txBody>
          <a:bodyPr anchor="ctr" anchorCtr="0" bIns="45720" compatLnSpc="1" lIns="91440" numCol="1" rIns="91440" tIns="45720" vert="horz" wrap="square">
            <a:prstTxWarp prst="textNoShape"/>
            <a:spAutoFit/>
          </a:bodyPr>
          <a:p>
            <a:pPr fontAlgn="base" lvl="6">
              <a:spcBef>
                <a:spcPct val="0"/>
              </a:spcBef>
              <a:spcAft>
                <a:spcPct val="0"/>
              </a:spcAft>
              <a:buFontTx/>
              <a:buChar char="•"/>
            </a:pPr>
            <a:r>
              <a:rPr baseline="0" b="1" cap="none" dirty="0" i="0" kumimoji="0" lang="en-US" normalizeH="0" strike="noStrike" u="none" smtClean="0">
                <a:ln>
                  <a:noFill/>
                </a:ln>
                <a:solidFill>
                  <a:schemeClr val="tx1"/>
                </a:solidFill>
                <a:effectLst/>
                <a:latin typeface="Arial" charset="0"/>
                <a:cs typeface="Arial" charset="0"/>
              </a:rPr>
              <a:t>Seamless Integration with Organizational Goals</a:t>
            </a:r>
            <a:endParaRPr baseline="0" b="0" cap="none" dirty="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Tailored Metrics</a:t>
            </a:r>
            <a:r>
              <a:rPr baseline="0" b="0" cap="none" dirty="0" sz="1600" i="0" kumimoji="0" lang="en-US" normalizeH="0" strike="noStrike" u="none" smtClean="0">
                <a:ln>
                  <a:noFill/>
                </a:ln>
                <a:solidFill>
                  <a:schemeClr val="tx1"/>
                </a:solidFill>
                <a:effectLst/>
                <a:latin typeface="Arial" charset="0"/>
                <a:cs typeface="Arial" charset="0"/>
              </a:rPr>
              <a:t>: Easily align scorecard criteria with specific company goals and department objectives. This ensures that each employee’s performance is measured in the context of what matters most to the organization.</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Dynamic Updates</a:t>
            </a:r>
            <a:r>
              <a:rPr baseline="0" b="0" cap="none" dirty="0" sz="1600" i="0" kumimoji="0" lang="en-US" normalizeH="0" strike="noStrike" u="none" smtClean="0">
                <a:ln>
                  <a:noFill/>
                </a:ln>
                <a:solidFill>
                  <a:schemeClr val="tx1"/>
                </a:solidFill>
                <a:effectLst/>
                <a:latin typeface="Arial" charset="0"/>
                <a:cs typeface="Arial" charset="0"/>
              </a:rPr>
              <a:t>: Quickly adapt the scorecard to changing business needs, allowing for real-time alignment with shifting priorities and strategic objectives.</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User-Friendly Experience</a:t>
            </a:r>
            <a:endParaRPr baseline="0" b="0" cap="none" dirty="0" sz="16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Intuitive Design</a:t>
            </a:r>
            <a:r>
              <a:rPr baseline="0" b="0" cap="none" dirty="0" sz="1600" i="0" kumimoji="0" lang="en-US" normalizeH="0" strike="noStrike" u="none" smtClean="0">
                <a:ln>
                  <a:noFill/>
                </a:ln>
                <a:solidFill>
                  <a:schemeClr val="tx1"/>
                </a:solidFill>
                <a:effectLst/>
                <a:latin typeface="Arial" charset="0"/>
                <a:cs typeface="Arial" charset="0"/>
              </a:rPr>
              <a:t>: Leverage Excel’s familiar interface to create a scorecard that is both accessible and easy to use. No need for extensive training or specialized software.</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Interactive Features</a:t>
            </a:r>
            <a:r>
              <a:rPr baseline="0" b="0" cap="none" dirty="0" sz="1600" i="0" kumimoji="0" lang="en-US" normalizeH="0" strike="noStrike" u="none" smtClean="0">
                <a:ln>
                  <a:noFill/>
                </a:ln>
                <a:solidFill>
                  <a:schemeClr val="tx1"/>
                </a:solidFill>
                <a:effectLst/>
                <a:latin typeface="Arial" charset="0"/>
                <a:cs typeface="Arial" charset="0"/>
              </a:rPr>
              <a:t>: Incorporate interactive elements like dropdown menus, conditional formatting, and dashboards to enhance usability and make performance data more engaging.</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Powerful Data Visualization</a:t>
            </a:r>
            <a:endParaRPr baseline="0" b="0" cap="none" dirty="0" sz="16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Interactive Dashboards</a:t>
            </a:r>
            <a:r>
              <a:rPr baseline="0" b="0" cap="none" dirty="0" sz="1600" i="0" kumimoji="0" lang="en-US" normalizeH="0" strike="noStrike" u="none" smtClean="0">
                <a:ln>
                  <a:noFill/>
                </a:ln>
                <a:solidFill>
                  <a:schemeClr val="tx1"/>
                </a:solidFill>
                <a:effectLst/>
                <a:latin typeface="Arial" charset="0"/>
                <a:cs typeface="Arial" charset="0"/>
              </a:rPr>
              <a:t>: Create visually appealing dashboards with charts and graphs that provide a clear and immediate view of performance trends and key metrics.</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Automated Insights</a:t>
            </a:r>
            <a:r>
              <a:rPr baseline="0" b="0" cap="none" dirty="0" sz="1600" i="0" kumimoji="0" lang="en-US" normalizeH="0" strike="noStrike" u="none" smtClean="0">
                <a:ln>
                  <a:noFill/>
                </a:ln>
                <a:solidFill>
                  <a:schemeClr val="tx1"/>
                </a:solidFill>
                <a:effectLst/>
                <a:latin typeface="Arial" charset="0"/>
                <a:cs typeface="Arial" charset="0"/>
              </a:rPr>
              <a:t>: Use Excel’s advanced features to automatically generate insights and visualizations, making complex data more understandable at a glance.</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Cost-Effective Innovation</a:t>
            </a:r>
            <a:endParaRPr baseline="0" b="0" cap="none" dirty="0" sz="16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No Additional Costs</a:t>
            </a:r>
            <a:r>
              <a:rPr baseline="0" b="0" cap="none" dirty="0" sz="1600" i="0" kumimoji="0" lang="en-US" normalizeH="0" strike="noStrike" u="none" smtClean="0">
                <a:ln>
                  <a:noFill/>
                </a:ln>
                <a:solidFill>
                  <a:schemeClr val="tx1"/>
                </a:solidFill>
                <a:effectLst/>
                <a:latin typeface="Arial" charset="0"/>
                <a:cs typeface="Arial" charset="0"/>
              </a:rPr>
              <a:t>: Utilize existing Excel capabilities without the need for additional investments in software or tools, maximizing ROI while minimizing costs.</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Scalable Solution</a:t>
            </a:r>
            <a:r>
              <a:rPr baseline="0" b="0" cap="none" dirty="0" sz="1600" i="0" kumimoji="0" lang="en-US" normalizeH="0" strike="noStrike" u="none" smtClean="0">
                <a:ln>
                  <a:noFill/>
                </a:ln>
                <a:solidFill>
                  <a:schemeClr val="tx1"/>
                </a:solidFill>
                <a:effectLst/>
                <a:latin typeface="Arial" charset="0"/>
                <a:cs typeface="Arial" charset="0"/>
              </a:rPr>
              <a:t>: Adapt the scorecard to any size of organization, from small teams to large enterprises, without significant additional expense.</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Comprehensive Data Management</a:t>
            </a:r>
            <a:endParaRPr baseline="0" b="0" cap="none" dirty="0" sz="1600" i="0" kumimoji="0" lang="en-US" normalizeH="0" strike="noStrike" u="none" smtClean="0">
              <a:ln>
                <a:noFill/>
              </a:ln>
              <a:solidFill>
                <a:schemeClr val="tx1"/>
              </a:solidFill>
              <a:effectLst/>
              <a:latin typeface="Arial" charset="0"/>
              <a:cs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bs01</cp:lastModifiedBy>
  <dcterms:created xsi:type="dcterms:W3CDTF">2024-03-29T04:07:22Z</dcterms:created>
  <dcterms:modified xsi:type="dcterms:W3CDTF">2024-09-16T04:31:38Z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8922253b204c4e47adaaeb438fbe23fb</vt:lpwstr>
  </property>
</Properties>
</file>