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259" r:id="rId4"/>
    <p:sldId id="326" r:id="rId5"/>
    <p:sldId id="343" r:id="rId6"/>
    <p:sldId id="333" r:id="rId7"/>
    <p:sldId id="346" r:id="rId8"/>
    <p:sldId id="276" r:id="rId9"/>
    <p:sldId id="347" r:id="rId10"/>
    <p:sldId id="296" r:id="rId11"/>
    <p:sldId id="317" r:id="rId12"/>
    <p:sldId id="303" r:id="rId13"/>
    <p:sldId id="299" r:id="rId14"/>
    <p:sldId id="301" r:id="rId15"/>
    <p:sldId id="304" r:id="rId16"/>
    <p:sldId id="316" r:id="rId17"/>
    <p:sldId id="305" r:id="rId18"/>
    <p:sldId id="318" r:id="rId19"/>
    <p:sldId id="275" r:id="rId20"/>
    <p:sldId id="334" r:id="rId21"/>
    <p:sldId id="270" r:id="rId22"/>
    <p:sldId id="320" r:id="rId23"/>
    <p:sldId id="321" r:id="rId24"/>
    <p:sldId id="339" r:id="rId25"/>
    <p:sldId id="322" r:id="rId26"/>
    <p:sldId id="337" r:id="rId27"/>
    <p:sldId id="338" r:id="rId28"/>
    <p:sldId id="348" r:id="rId29"/>
    <p:sldId id="349" r:id="rId30"/>
    <p:sldId id="341" r:id="rId31"/>
    <p:sldId id="342" r:id="rId32"/>
    <p:sldId id="319" r:id="rId33"/>
    <p:sldId id="281" r:id="rId34"/>
    <p:sldId id="283" r:id="rId35"/>
    <p:sldId id="282" r:id="rId36"/>
    <p:sldId id="284" r:id="rId37"/>
    <p:sldId id="285" r:id="rId38"/>
    <p:sldId id="292" r:id="rId39"/>
    <p:sldId id="293" r:id="rId40"/>
    <p:sldId id="294" r:id="rId41"/>
    <p:sldId id="295" r:id="rId42"/>
    <p:sldId id="35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3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98F2A-9D3B-4398-8124-6A1396E9FBC5}" type="datetimeFigureOut">
              <a:rPr lang="en-US" smtClean="0"/>
              <a:pPr/>
              <a:t>1/18/2019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B9D42-FD8C-454F-9DB6-68B31206C120}" type="slidenum">
              <a:rPr lang="en-IN" smtClean="0"/>
              <a:pPr/>
              <a:t>‹#›</a:t>
            </a:fld>
            <a:endParaRPr lang="en-IN"/>
          </a:p>
        </p:txBody>
      </p:sp>
    </p:spTree>
    <p:extLst>
      <p:ext uri="{BB962C8B-B14F-4D97-AF65-F5344CB8AC3E}">
        <p14:creationId xmlns:p14="http://schemas.microsoft.com/office/powerpoint/2010/main" val="330792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58A45BA-88F6-4077-ABB9-30924F5CEC5C}" type="datetime9">
              <a:rPr lang="en-US"/>
              <a:pPr/>
              <a:t>1/18/2019 2:15:00 PM</a:t>
            </a:fld>
            <a:endParaRPr lang="en-US"/>
          </a:p>
        </p:txBody>
      </p:sp>
      <p:sp>
        <p:nvSpPr>
          <p:cNvPr id="5" name="Rectangle 7"/>
          <p:cNvSpPr>
            <a:spLocks noGrp="1" noChangeArrowheads="1"/>
          </p:cNvSpPr>
          <p:nvPr>
            <p:ph type="sldNum" sz="quarter" idx="5"/>
          </p:nvPr>
        </p:nvSpPr>
        <p:spPr>
          <a:ln/>
        </p:spPr>
        <p:txBody>
          <a:bodyPr/>
          <a:lstStyle/>
          <a:p>
            <a:fld id="{2950F7DD-78D2-4183-8067-05CDF6976B97}" type="slidenum">
              <a:rPr lang="en-US"/>
              <a:pPr/>
              <a:t>12</a:t>
            </a:fld>
            <a:endParaRPr lang="en-US"/>
          </a:p>
        </p:txBody>
      </p:sp>
      <p:sp>
        <p:nvSpPr>
          <p:cNvPr id="823298" name="Rectangle 2"/>
          <p:cNvSpPr>
            <a:spLocks noGrp="1" noRot="1" noChangeAspect="1" noChangeArrowheads="1"/>
          </p:cNvSpPr>
          <p:nvPr>
            <p:ph type="sldImg"/>
          </p:nvPr>
        </p:nvSpPr>
        <p:spPr bwMode="auto">
          <a:xfrm>
            <a:off x="1638300" y="609600"/>
            <a:ext cx="3581400" cy="2686050"/>
          </a:xfrm>
          <a:prstGeom prst="rect">
            <a:avLst/>
          </a:prstGeom>
          <a:solidFill>
            <a:srgbClr val="FFFFFF"/>
          </a:solidFill>
          <a:ln>
            <a:solidFill>
              <a:srgbClr val="000000"/>
            </a:solidFill>
            <a:miter lim="800000"/>
            <a:headEnd/>
            <a:tailEnd/>
          </a:ln>
        </p:spPr>
      </p:sp>
      <p:sp>
        <p:nvSpPr>
          <p:cNvPr id="823299" name="Rectangle 3"/>
          <p:cNvSpPr>
            <a:spLocks noGrp="1" noChangeArrowheads="1"/>
          </p:cNvSpPr>
          <p:nvPr>
            <p:ph type="body" idx="1"/>
          </p:nvPr>
        </p:nvSpPr>
        <p:spPr bwMode="auto">
          <a:xfrm>
            <a:off x="381000" y="3429000"/>
            <a:ext cx="6172200" cy="5029200"/>
          </a:xfrm>
          <a:prstGeom prst="rect">
            <a:avLst/>
          </a:prstGeom>
          <a:solidFill>
            <a:srgbClr val="FFFFFF"/>
          </a:solidFill>
          <a:ln>
            <a:solidFill>
              <a:srgbClr val="000000"/>
            </a:solidFill>
            <a:miter lim="800000"/>
            <a:headEnd/>
            <a:tailEnd/>
          </a:ln>
        </p:spPr>
        <p:txBody>
          <a:bodyPr/>
          <a:lstStyle/>
          <a:p>
            <a:r>
              <a:rPr lang="en-US"/>
              <a:t>How do we synthesize these in the lab?</a:t>
            </a:r>
          </a:p>
          <a:p>
            <a:r>
              <a:rPr lang="en-US"/>
              <a:t>Bruce Merrifield Nobel Prize</a:t>
            </a:r>
          </a:p>
          <a:p>
            <a:r>
              <a:rPr lang="en-US"/>
              <a:t>Solid phase synthesis</a:t>
            </a:r>
          </a:p>
          <a:p>
            <a:r>
              <a:rPr lang="en-US"/>
              <a:t>DISTRIBUTE BEADS</a:t>
            </a:r>
          </a:p>
          <a:p>
            <a:r>
              <a:rPr lang="en-US"/>
              <a:t>couple amino acids</a:t>
            </a:r>
          </a:p>
          <a:p>
            <a:r>
              <a:rPr lang="en-US"/>
              <a:t>can wash off all of the side products</a:t>
            </a:r>
          </a:p>
          <a:p>
            <a:r>
              <a:rPr lang="en-US"/>
              <a:t>cleave final product</a:t>
            </a:r>
          </a:p>
          <a:p>
            <a:r>
              <a:rPr lang="en-US"/>
              <a:t>one purification</a:t>
            </a:r>
          </a:p>
          <a:p>
            <a:endParaRPr lang="en-US"/>
          </a:p>
          <a:p>
            <a:r>
              <a:rPr lang="en-US"/>
              <a:t>automated - when we send out for peptides, done with a machine now</a:t>
            </a:r>
          </a:p>
        </p:txBody>
      </p:sp>
    </p:spTree>
    <p:extLst>
      <p:ext uri="{BB962C8B-B14F-4D97-AF65-F5344CB8AC3E}">
        <p14:creationId xmlns:p14="http://schemas.microsoft.com/office/powerpoint/2010/main" val="132962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2C69C69-1995-4609-9DD8-C78B47866043}" type="datetime9">
              <a:rPr lang="en-US"/>
              <a:pPr/>
              <a:t>1/18/2019 2:15:00 PM</a:t>
            </a:fld>
            <a:endParaRPr lang="en-US"/>
          </a:p>
        </p:txBody>
      </p:sp>
      <p:sp>
        <p:nvSpPr>
          <p:cNvPr id="5" name="Rectangle 7"/>
          <p:cNvSpPr>
            <a:spLocks noGrp="1" noChangeArrowheads="1"/>
          </p:cNvSpPr>
          <p:nvPr>
            <p:ph type="sldNum" sz="quarter" idx="5"/>
          </p:nvPr>
        </p:nvSpPr>
        <p:spPr>
          <a:ln/>
        </p:spPr>
        <p:txBody>
          <a:bodyPr/>
          <a:lstStyle/>
          <a:p>
            <a:fld id="{2C376155-B55F-47B0-806B-3FF19652C132}" type="slidenum">
              <a:rPr lang="en-US"/>
              <a:pPr/>
              <a:t>13</a:t>
            </a:fld>
            <a:endParaRPr lang="en-US"/>
          </a:p>
        </p:txBody>
      </p:sp>
      <p:sp>
        <p:nvSpPr>
          <p:cNvPr id="866306" name="Rectangle 2"/>
          <p:cNvSpPr>
            <a:spLocks noGrp="1" noRot="1" noChangeAspect="1" noChangeArrowheads="1"/>
          </p:cNvSpPr>
          <p:nvPr>
            <p:ph type="sldImg"/>
          </p:nvPr>
        </p:nvSpPr>
        <p:spPr bwMode="auto">
          <a:xfrm>
            <a:off x="1711325" y="609600"/>
            <a:ext cx="3429000" cy="2571750"/>
          </a:xfrm>
          <a:prstGeom prst="rect">
            <a:avLst/>
          </a:prstGeom>
          <a:solidFill>
            <a:srgbClr val="FFFFFF"/>
          </a:solidFill>
          <a:ln>
            <a:solidFill>
              <a:srgbClr val="000000"/>
            </a:solidFill>
            <a:miter lim="800000"/>
            <a:headEnd/>
            <a:tailEnd/>
          </a:ln>
        </p:spPr>
      </p:sp>
      <p:sp>
        <p:nvSpPr>
          <p:cNvPr id="866307" name="Rectangle 3"/>
          <p:cNvSpPr>
            <a:spLocks noGrp="1" noChangeArrowheads="1"/>
          </p:cNvSpPr>
          <p:nvPr>
            <p:ph type="body" idx="1"/>
          </p:nvPr>
        </p:nvSpPr>
        <p:spPr bwMode="auto">
          <a:xfrm>
            <a:off x="533400" y="3352800"/>
            <a:ext cx="5943600" cy="5410200"/>
          </a:xfrm>
          <a:prstGeom prst="rect">
            <a:avLst/>
          </a:prstGeom>
          <a:solidFill>
            <a:srgbClr val="FFFFFF"/>
          </a:solidFill>
          <a:ln>
            <a:solidFill>
              <a:schemeClr val="tx1"/>
            </a:solidFill>
            <a:miter lim="800000"/>
            <a:headEnd/>
            <a:tailEnd/>
          </a:ln>
        </p:spPr>
        <p:txBody>
          <a:bodyPr/>
          <a:lstStyle/>
          <a:p>
            <a:pPr marL="228600" indent="-228600">
              <a:lnSpc>
                <a:spcPct val="90000"/>
              </a:lnSpc>
              <a:spcBef>
                <a:spcPct val="50000"/>
              </a:spcBef>
            </a:pPr>
            <a:r>
              <a:rPr lang="en-US"/>
              <a:t>Combinatorial chemistry</a:t>
            </a:r>
          </a:p>
          <a:p>
            <a:pPr marL="228600" indent="-228600">
              <a:lnSpc>
                <a:spcPct val="90000"/>
              </a:lnSpc>
              <a:spcBef>
                <a:spcPct val="50000"/>
              </a:spcBef>
            </a:pPr>
            <a:r>
              <a:rPr lang="en-US"/>
              <a:t>Many different possible peptides</a:t>
            </a:r>
          </a:p>
          <a:p>
            <a:pPr marL="228600" indent="-228600">
              <a:lnSpc>
                <a:spcPct val="90000"/>
              </a:lnSpc>
              <a:spcBef>
                <a:spcPct val="50000"/>
              </a:spcBef>
            </a:pPr>
            <a:r>
              <a:rPr lang="en-US"/>
              <a:t>Combinatorial library involves making all of them</a:t>
            </a:r>
          </a:p>
          <a:p>
            <a:pPr marL="228600" indent="-228600">
              <a:lnSpc>
                <a:spcPct val="90000"/>
              </a:lnSpc>
              <a:spcBef>
                <a:spcPct val="50000"/>
              </a:spcBef>
            </a:pPr>
            <a:r>
              <a:rPr lang="en-US"/>
              <a:t>Other molecules - I made 2 million compounds in grad school</a:t>
            </a:r>
          </a:p>
          <a:p>
            <a:pPr marL="228600" indent="-228600">
              <a:lnSpc>
                <a:spcPct val="90000"/>
              </a:lnSpc>
              <a:spcBef>
                <a:spcPct val="50000"/>
              </a:spcBef>
            </a:pPr>
            <a:r>
              <a:rPr lang="en-US"/>
              <a:t>We can do this EFFICIENTLY</a:t>
            </a:r>
          </a:p>
          <a:p>
            <a:pPr marL="228600" indent="-228600">
              <a:lnSpc>
                <a:spcPct val="90000"/>
              </a:lnSpc>
              <a:spcBef>
                <a:spcPct val="50000"/>
              </a:spcBef>
            </a:pPr>
            <a:r>
              <a:rPr lang="en-US"/>
              <a:t>Ages 5 and up can do combinatorial chemistry</a:t>
            </a:r>
          </a:p>
          <a:p>
            <a:pPr marL="228600" indent="-228600">
              <a:lnSpc>
                <a:spcPct val="90000"/>
              </a:lnSpc>
              <a:spcBef>
                <a:spcPct val="50000"/>
              </a:spcBef>
            </a:pPr>
            <a:endParaRPr lang="en-US"/>
          </a:p>
        </p:txBody>
      </p:sp>
    </p:spTree>
    <p:extLst>
      <p:ext uri="{BB962C8B-B14F-4D97-AF65-F5344CB8AC3E}">
        <p14:creationId xmlns:p14="http://schemas.microsoft.com/office/powerpoint/2010/main" val="145449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B721E94-FAAE-4B00-AF59-433B80023A84}" type="datetime9">
              <a:rPr lang="en-US"/>
              <a:pPr/>
              <a:t>1/18/2019 2:15:00 PM</a:t>
            </a:fld>
            <a:endParaRPr lang="en-US"/>
          </a:p>
        </p:txBody>
      </p:sp>
      <p:sp>
        <p:nvSpPr>
          <p:cNvPr id="5" name="Rectangle 7"/>
          <p:cNvSpPr>
            <a:spLocks noGrp="1" noChangeArrowheads="1"/>
          </p:cNvSpPr>
          <p:nvPr>
            <p:ph type="sldNum" sz="quarter" idx="5"/>
          </p:nvPr>
        </p:nvSpPr>
        <p:spPr>
          <a:ln/>
        </p:spPr>
        <p:txBody>
          <a:bodyPr/>
          <a:lstStyle/>
          <a:p>
            <a:fld id="{9C39309E-0A90-49C1-AE44-42C17E566908}" type="slidenum">
              <a:rPr lang="en-US"/>
              <a:pPr/>
              <a:t>14</a:t>
            </a:fld>
            <a:endParaRPr lang="en-US"/>
          </a:p>
        </p:txBody>
      </p:sp>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a:ln>
            <a:tailEnd/>
          </a:ln>
        </p:spPr>
        <p:txBody>
          <a:bodyPr/>
          <a:lstStyle/>
          <a:p>
            <a:endParaRPr lang="en-US"/>
          </a:p>
        </p:txBody>
      </p:sp>
    </p:spTree>
    <p:extLst>
      <p:ext uri="{BB962C8B-B14F-4D97-AF65-F5344CB8AC3E}">
        <p14:creationId xmlns:p14="http://schemas.microsoft.com/office/powerpoint/2010/main" val="13845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E1FBD51-7BA2-47BD-A772-D428C53071BC}" type="datetime9">
              <a:rPr lang="en-US"/>
              <a:pPr/>
              <a:t>1/18/2019 2:15:00 PM</a:t>
            </a:fld>
            <a:endParaRPr lang="en-US"/>
          </a:p>
        </p:txBody>
      </p:sp>
      <p:sp>
        <p:nvSpPr>
          <p:cNvPr id="5" name="Rectangle 7"/>
          <p:cNvSpPr>
            <a:spLocks noGrp="1" noChangeArrowheads="1"/>
          </p:cNvSpPr>
          <p:nvPr>
            <p:ph type="sldNum" sz="quarter" idx="5"/>
          </p:nvPr>
        </p:nvSpPr>
        <p:spPr>
          <a:ln/>
        </p:spPr>
        <p:txBody>
          <a:bodyPr/>
          <a:lstStyle/>
          <a:p>
            <a:fld id="{207444C0-2ECA-43C6-907B-104A5C74370A}" type="slidenum">
              <a:rPr lang="en-US"/>
              <a:pPr/>
              <a:t>15</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a:ln>
            <a:tailEnd/>
          </a:ln>
        </p:spPr>
        <p:txBody>
          <a:bodyPr/>
          <a:lstStyle/>
          <a:p>
            <a:endParaRPr lang="en-US" dirty="0"/>
          </a:p>
        </p:txBody>
      </p:sp>
    </p:spTree>
    <p:extLst>
      <p:ext uri="{BB962C8B-B14F-4D97-AF65-F5344CB8AC3E}">
        <p14:creationId xmlns:p14="http://schemas.microsoft.com/office/powerpoint/2010/main" val="350796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6254F50-7175-4922-9310-0AAB425C928A}" type="datetime9">
              <a:rPr lang="en-US"/>
              <a:pPr/>
              <a:t>1/18/2019 2:15:00 PM</a:t>
            </a:fld>
            <a:endParaRPr lang="en-US"/>
          </a:p>
        </p:txBody>
      </p:sp>
      <p:sp>
        <p:nvSpPr>
          <p:cNvPr id="5" name="Rectangle 7"/>
          <p:cNvSpPr>
            <a:spLocks noGrp="1" noChangeArrowheads="1"/>
          </p:cNvSpPr>
          <p:nvPr>
            <p:ph type="sldNum" sz="quarter" idx="5"/>
          </p:nvPr>
        </p:nvSpPr>
        <p:spPr>
          <a:ln/>
        </p:spPr>
        <p:txBody>
          <a:bodyPr/>
          <a:lstStyle/>
          <a:p>
            <a:fld id="{426406E0-AAE4-474B-95C0-4C868A91060C}" type="slidenum">
              <a:rPr lang="en-US"/>
              <a:pPr/>
              <a:t>17</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a:ln>
            <a:tailEnd/>
          </a:ln>
        </p:spPr>
        <p:txBody>
          <a:bodyPr/>
          <a:lstStyle/>
          <a:p>
            <a:endParaRPr lang="en-US"/>
          </a:p>
        </p:txBody>
      </p:sp>
    </p:spTree>
    <p:extLst>
      <p:ext uri="{BB962C8B-B14F-4D97-AF65-F5344CB8AC3E}">
        <p14:creationId xmlns:p14="http://schemas.microsoft.com/office/powerpoint/2010/main" val="63015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E4A70F-5FF6-4300-8A9A-C390148548AB}"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E4A70F-5FF6-4300-8A9A-C390148548AB}"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E4A70F-5FF6-4300-8A9A-C390148548AB}"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E4A70F-5FF6-4300-8A9A-C390148548AB}"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E4A70F-5FF6-4300-8A9A-C390148548AB}" type="datetimeFigureOut">
              <a:rPr lang="en-US" smtClean="0"/>
              <a:pPr/>
              <a:t>1/18/2019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E4A70F-5FF6-4300-8A9A-C390148548AB}" type="datetimeFigureOut">
              <a:rPr lang="en-US" smtClean="0"/>
              <a:pPr/>
              <a:t>1/18/2019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E4A70F-5FF6-4300-8A9A-C390148548AB}" type="datetimeFigureOut">
              <a:rPr lang="en-US" smtClean="0"/>
              <a:pPr/>
              <a:t>1/18/2019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E4A70F-5FF6-4300-8A9A-C390148548AB}" type="datetimeFigureOut">
              <a:rPr lang="en-US" smtClean="0"/>
              <a:pPr/>
              <a:t>1/18/2019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4A70F-5FF6-4300-8A9A-C390148548AB}" type="datetimeFigureOut">
              <a:rPr lang="en-US" smtClean="0"/>
              <a:pPr/>
              <a:t>1/18/2019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4A70F-5FF6-4300-8A9A-C390148548AB}" type="datetimeFigureOut">
              <a:rPr lang="en-US" smtClean="0"/>
              <a:pPr/>
              <a:t>1/18/2019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4A70F-5FF6-4300-8A9A-C390148548AB}" type="datetimeFigureOut">
              <a:rPr lang="en-US" smtClean="0"/>
              <a:pPr/>
              <a:t>1/18/2019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75FCB2-5EDB-4635-9EB7-69B00029583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4A70F-5FF6-4300-8A9A-C390148548AB}" type="datetimeFigureOut">
              <a:rPr lang="en-US" smtClean="0"/>
              <a:pPr/>
              <a:t>1/18/2019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FCB2-5EDB-4635-9EB7-69B00029583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ead_optimization" TargetMode="External"/><Relationship Id="rId2" Type="http://schemas.openxmlformats.org/officeDocument/2006/relationships/hyperlink" Target="http://en.wikipedia.org/wiki/High-throughput_scree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Protein" TargetMode="External"/><Relationship Id="rId2" Type="http://schemas.openxmlformats.org/officeDocument/2006/relationships/hyperlink" Target="http://en.wikipedia.org/wiki/Assay" TargetMode="External"/><Relationship Id="rId1" Type="http://schemas.openxmlformats.org/officeDocument/2006/relationships/slideLayout" Target="../slideLayouts/slideLayout2.xml"/><Relationship Id="rId5" Type="http://schemas.openxmlformats.org/officeDocument/2006/relationships/hyperlink" Target="http://en.wikipedia.org/wiki/Embryo" TargetMode="External"/><Relationship Id="rId4" Type="http://schemas.openxmlformats.org/officeDocument/2006/relationships/hyperlink" Target="http://en.wikipedia.org/wiki/Cell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Colony_Picker"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en.wikipedia.org/wiki/Serum_albumin" TargetMode="External"/><Relationship Id="rId3" Type="http://schemas.openxmlformats.org/officeDocument/2006/relationships/hyperlink" Target="http://en.wikipedia.org/wiki/Ligand_efficiency" TargetMode="External"/><Relationship Id="rId7" Type="http://schemas.openxmlformats.org/officeDocument/2006/relationships/hyperlink" Target="http://en.wikipedia.org/wiki/P-glycoproteins" TargetMode="External"/><Relationship Id="rId2" Type="http://schemas.openxmlformats.org/officeDocument/2006/relationships/hyperlink" Target="http://en.wikipedia.org/wiki/Lipophilicity" TargetMode="External"/><Relationship Id="rId1" Type="http://schemas.openxmlformats.org/officeDocument/2006/relationships/slideLayout" Target="../slideLayouts/slideLayout2.xml"/><Relationship Id="rId6" Type="http://schemas.openxmlformats.org/officeDocument/2006/relationships/hyperlink" Target="http://en.wikipedia.org/wiki/P450" TargetMode="External"/><Relationship Id="rId5" Type="http://schemas.openxmlformats.org/officeDocument/2006/relationships/hyperlink" Target="http://en.wikipedia.org/wiki/Druglikeness" TargetMode="External"/><Relationship Id="rId4" Type="http://schemas.openxmlformats.org/officeDocument/2006/relationships/hyperlink" Target="http://en.wikipedia.org/wiki/Lipophilic_efficienc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Cytotoxicity" TargetMode="External"/><Relationship Id="rId2" Type="http://schemas.openxmlformats.org/officeDocument/2006/relationships/hyperlink" Target="http://en.wikipedia.org/wiki/Drugliken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rdchemicals.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Chemical_compound" TargetMode="External"/><Relationship Id="rId2" Type="http://schemas.openxmlformats.org/officeDocument/2006/relationships/hyperlink" Target="http://en.wikipedia.org/wiki/Concentration" TargetMode="External"/><Relationship Id="rId1" Type="http://schemas.openxmlformats.org/officeDocument/2006/relationships/slideLayout" Target="../slideLayouts/slideLayout2.xml"/><Relationship Id="rId6" Type="http://schemas.openxmlformats.org/officeDocument/2006/relationships/hyperlink" Target="http://en.wikipedia.org/wiki/Partition_equilibrium" TargetMode="External"/><Relationship Id="rId5" Type="http://schemas.openxmlformats.org/officeDocument/2006/relationships/hyperlink" Target="http://en.wikipedia.org/wiki/Phase_(matter)" TargetMode="External"/><Relationship Id="rId4" Type="http://schemas.openxmlformats.org/officeDocument/2006/relationships/hyperlink" Target="http://en.wikipedia.org/wiki/Immiscible"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ncbi.nlm.nih.gov/guide/chemicals-bioassay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Compound_library" TargetMode="External"/><Relationship Id="rId2" Type="http://schemas.openxmlformats.org/officeDocument/2006/relationships/hyperlink" Target="http://en.wikipedia.org/wiki/Chemical_synthesis" TargetMode="External"/><Relationship Id="rId1" Type="http://schemas.openxmlformats.org/officeDocument/2006/relationships/slideLayout" Target="../slideLayouts/slideLayout2.xml"/><Relationship Id="rId4" Type="http://schemas.openxmlformats.org/officeDocument/2006/relationships/hyperlink" Target="http://en.wikipedia.org/wiki/In_sili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chemiformatics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Combi </a:t>
            </a:r>
            <a:r>
              <a:rPr lang="en-IN" dirty="0" err="1" smtClean="0"/>
              <a:t>Chem</a:t>
            </a:r>
            <a:r>
              <a:rPr lang="en-IN" dirty="0" smtClean="0"/>
              <a:t> is used to synthesize large number of chemical compounds by combining sets of building blocks. Each newly synthesized compound's composition is slightly different from the previous one. A traditional chemist can synthesize 100-200 compounds per year. A combinatorial robotic system can produce in a year thousands or millions compounds which can be tested for potential drug candidates in a high-throughput screening process.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2131A4D6-FAF0-4053-BB20-6A4A5B50DDD7}" type="slidenum">
              <a:rPr lang="nl-NL"/>
              <a:pPr/>
              <a:t>11</a:t>
            </a:fld>
            <a:endParaRPr lang="en-GB"/>
          </a:p>
        </p:txBody>
      </p:sp>
      <p:pic>
        <p:nvPicPr>
          <p:cNvPr id="176133" name="Picture 5" descr="F:\2DS01\combichemsynth.gif"/>
          <p:cNvPicPr>
            <a:picLocks noChangeAspect="1" noChangeArrowheads="1"/>
          </p:cNvPicPr>
          <p:nvPr/>
        </p:nvPicPr>
        <p:blipFill>
          <a:blip r:embed="rId2"/>
          <a:srcRect/>
          <a:stretch>
            <a:fillRect/>
          </a:stretch>
        </p:blipFill>
        <p:spPr bwMode="auto">
          <a:xfrm>
            <a:off x="1219200" y="2917825"/>
            <a:ext cx="7108825" cy="3178175"/>
          </a:xfrm>
          <a:prstGeom prst="rect">
            <a:avLst/>
          </a:prstGeom>
          <a:noFill/>
        </p:spPr>
      </p:pic>
      <p:pic>
        <p:nvPicPr>
          <p:cNvPr id="176132" name="Picture 4" descr="F:\2DS01\clasynth.jpg"/>
          <p:cNvPicPr>
            <a:picLocks noChangeAspect="1" noChangeArrowheads="1"/>
          </p:cNvPicPr>
          <p:nvPr/>
        </p:nvPicPr>
        <p:blipFill>
          <a:blip r:embed="rId3"/>
          <a:srcRect/>
          <a:stretch>
            <a:fillRect/>
          </a:stretch>
        </p:blipFill>
        <p:spPr bwMode="auto">
          <a:xfrm>
            <a:off x="1219200" y="838200"/>
            <a:ext cx="6400800" cy="2438400"/>
          </a:xfrm>
          <a:prstGeom prst="rect">
            <a:avLst/>
          </a:prstGeom>
          <a:noFill/>
        </p:spPr>
      </p:pic>
      <p:sp>
        <p:nvSpPr>
          <p:cNvPr id="176134" name="Text Box 6"/>
          <p:cNvSpPr txBox="1">
            <a:spLocks noChangeArrowheads="1"/>
          </p:cNvSpPr>
          <p:nvPr/>
        </p:nvSpPr>
        <p:spPr bwMode="auto">
          <a:xfrm>
            <a:off x="1981200" y="3581400"/>
            <a:ext cx="4876800" cy="457200"/>
          </a:xfrm>
          <a:prstGeom prst="rect">
            <a:avLst/>
          </a:prstGeom>
          <a:noFill/>
          <a:ln w="25400">
            <a:noFill/>
            <a:miter lim="800000"/>
            <a:headEnd/>
            <a:tailEnd/>
          </a:ln>
          <a:effectLst/>
        </p:spPr>
        <p:txBody>
          <a:bodyPr lIns="90000" tIns="46800" rIns="90000" bIns="46800">
            <a:spAutoFit/>
          </a:bodyPr>
          <a:lstStyle/>
          <a:p>
            <a:pPr>
              <a:spcBef>
                <a:spcPct val="50000"/>
              </a:spcBef>
            </a:pPr>
            <a:r>
              <a:rPr lang="en-GB"/>
              <a:t>combinatorial synthesis approach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4"/>
          <p:cNvSpPr>
            <a:spLocks noGrp="1"/>
          </p:cNvSpPr>
          <p:nvPr>
            <p:ph type="sldNum" sz="quarter" idx="12"/>
          </p:nvPr>
        </p:nvSpPr>
        <p:spPr/>
        <p:txBody>
          <a:bodyPr/>
          <a:lstStyle/>
          <a:p>
            <a:fld id="{14C2F168-52A6-41E4-89F6-6DCDE7B04CC1}" type="slidenum">
              <a:rPr lang="en-US"/>
              <a:pPr/>
              <a:t>12</a:t>
            </a:fld>
            <a:endParaRPr lang="en-US"/>
          </a:p>
        </p:txBody>
      </p:sp>
      <p:grpSp>
        <p:nvGrpSpPr>
          <p:cNvPr id="2" name="Group 2"/>
          <p:cNvGrpSpPr>
            <a:grpSpLocks/>
          </p:cNvGrpSpPr>
          <p:nvPr/>
        </p:nvGrpSpPr>
        <p:grpSpPr bwMode="auto">
          <a:xfrm>
            <a:off x="8220075" y="2828925"/>
            <a:ext cx="603250" cy="439738"/>
            <a:chOff x="5047" y="3447"/>
            <a:chExt cx="380" cy="277"/>
          </a:xfrm>
        </p:grpSpPr>
        <p:sp>
          <p:nvSpPr>
            <p:cNvPr id="822275" name="Line 3"/>
            <p:cNvSpPr>
              <a:spLocks noChangeShapeType="1"/>
            </p:cNvSpPr>
            <p:nvPr/>
          </p:nvSpPr>
          <p:spPr bwMode="auto">
            <a:xfrm flipH="1">
              <a:off x="5047" y="358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276" name="Oval 4"/>
            <p:cNvSpPr>
              <a:spLocks noChangeAspect="1" noChangeArrowheads="1"/>
            </p:cNvSpPr>
            <p:nvPr/>
          </p:nvSpPr>
          <p:spPr bwMode="auto">
            <a:xfrm>
              <a:off x="5151" y="3447"/>
              <a:ext cx="276" cy="277"/>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22277" name="Rectangle 5"/>
          <p:cNvSpPr>
            <a:spLocks noGrp="1" noChangeArrowheads="1"/>
          </p:cNvSpPr>
          <p:nvPr>
            <p:ph type="title"/>
          </p:nvPr>
        </p:nvSpPr>
        <p:spPr>
          <a:xfrm>
            <a:off x="-1588" y="289802"/>
            <a:ext cx="9144000" cy="808038"/>
          </a:xfrm>
        </p:spPr>
        <p:txBody>
          <a:bodyPr>
            <a:normAutofit fontScale="90000"/>
          </a:bodyPr>
          <a:lstStyle/>
          <a:p>
            <a:r>
              <a:rPr lang="en-US" dirty="0"/>
              <a:t>Combinatorial Chemistry</a:t>
            </a:r>
            <a:br>
              <a:rPr lang="en-US" dirty="0"/>
            </a:br>
            <a:r>
              <a:rPr lang="en-US" dirty="0" smtClean="0"/>
              <a:t>method:  </a:t>
            </a:r>
            <a:r>
              <a:rPr lang="en-US" sz="2700" dirty="0" smtClean="0"/>
              <a:t>1)</a:t>
            </a:r>
            <a:r>
              <a:rPr lang="en-US" sz="2700" b="0" i="1" dirty="0" smtClean="0"/>
              <a:t>Solid </a:t>
            </a:r>
            <a:r>
              <a:rPr lang="en-US" sz="2700" b="0" i="1" dirty="0"/>
              <a:t>phase </a:t>
            </a:r>
            <a:r>
              <a:rPr lang="en-US" sz="2700" b="0" i="1" dirty="0" smtClean="0"/>
              <a:t>synthesis/parallel synthesis: </a:t>
            </a:r>
            <a:r>
              <a:rPr lang="en-US" sz="2700" b="0" i="1" dirty="0"/>
              <a:t>is rapid and efficient</a:t>
            </a:r>
          </a:p>
        </p:txBody>
      </p:sp>
      <p:grpSp>
        <p:nvGrpSpPr>
          <p:cNvPr id="3" name="Group 6"/>
          <p:cNvGrpSpPr>
            <a:grpSpLocks/>
          </p:cNvGrpSpPr>
          <p:nvPr/>
        </p:nvGrpSpPr>
        <p:grpSpPr bwMode="auto">
          <a:xfrm>
            <a:off x="2239963" y="1839913"/>
            <a:ext cx="534987" cy="238125"/>
            <a:chOff x="4461" y="1185"/>
            <a:chExt cx="337" cy="150"/>
          </a:xfrm>
        </p:grpSpPr>
        <p:sp>
          <p:nvSpPr>
            <p:cNvPr id="822279" name="Line 7"/>
            <p:cNvSpPr>
              <a:spLocks noChangeShapeType="1"/>
            </p:cNvSpPr>
            <p:nvPr/>
          </p:nvSpPr>
          <p:spPr bwMode="auto">
            <a:xfrm flipH="1">
              <a:off x="4673" y="126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280" name="AutoShape 8"/>
            <p:cNvSpPr>
              <a:spLocks noChangeArrowheads="1"/>
            </p:cNvSpPr>
            <p:nvPr/>
          </p:nvSpPr>
          <p:spPr bwMode="auto">
            <a:xfrm>
              <a:off x="4461" y="1185"/>
              <a:ext cx="228" cy="150"/>
            </a:xfrm>
            <a:prstGeom prst="roundRect">
              <a:avLst>
                <a:gd name="adj" fmla="val 16667"/>
              </a:avLst>
            </a:prstGeom>
            <a:solidFill>
              <a:schemeClr val="bg1"/>
            </a:solidFill>
            <a:ln w="12700">
              <a:solidFill>
                <a:srgbClr val="FF0000"/>
              </a:solidFill>
              <a:round/>
              <a:headEnd/>
              <a:tailEnd/>
            </a:ln>
            <a:effectLst/>
          </p:spPr>
          <p:txBody>
            <a:bodyPr wrap="none" anchor="ctr"/>
            <a:lstStyle/>
            <a:p>
              <a:r>
                <a:rPr lang="en-US">
                  <a:solidFill>
                    <a:srgbClr val="FF0000"/>
                  </a:solidFill>
                  <a:latin typeface="Arial" charset="0"/>
                </a:rPr>
                <a:t>AA</a:t>
              </a:r>
              <a:r>
                <a:rPr lang="en-US" baseline="30000">
                  <a:solidFill>
                    <a:srgbClr val="FF0000"/>
                  </a:solidFill>
                  <a:latin typeface="Arial" charset="0"/>
                </a:rPr>
                <a:t>3</a:t>
              </a:r>
              <a:endParaRPr lang="en-US">
                <a:solidFill>
                  <a:srgbClr val="FF0000"/>
                </a:solidFill>
                <a:latin typeface="Arial" charset="0"/>
              </a:endParaRPr>
            </a:p>
          </p:txBody>
        </p:sp>
      </p:grpSp>
      <p:sp>
        <p:nvSpPr>
          <p:cNvPr id="822281" name="Oval 9"/>
          <p:cNvSpPr>
            <a:spLocks noChangeAspect="1" noChangeArrowheads="1"/>
          </p:cNvSpPr>
          <p:nvPr/>
        </p:nvSpPr>
        <p:spPr bwMode="auto">
          <a:xfrm>
            <a:off x="2741613" y="1747838"/>
            <a:ext cx="438150" cy="439737"/>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nvGrpSpPr>
          <p:cNvPr id="4" name="Group 10"/>
          <p:cNvGrpSpPr>
            <a:grpSpLocks/>
          </p:cNvGrpSpPr>
          <p:nvPr/>
        </p:nvGrpSpPr>
        <p:grpSpPr bwMode="auto">
          <a:xfrm>
            <a:off x="4408488" y="1839913"/>
            <a:ext cx="506412" cy="238125"/>
            <a:chOff x="3428" y="1897"/>
            <a:chExt cx="319" cy="150"/>
          </a:xfrm>
        </p:grpSpPr>
        <p:sp>
          <p:nvSpPr>
            <p:cNvPr id="822283" name="Line 11"/>
            <p:cNvSpPr>
              <a:spLocks noChangeShapeType="1"/>
            </p:cNvSpPr>
            <p:nvPr/>
          </p:nvSpPr>
          <p:spPr bwMode="auto">
            <a:xfrm flipH="1">
              <a:off x="3622" y="197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284" name="AutoShape 12"/>
            <p:cNvSpPr>
              <a:spLocks noChangeArrowheads="1"/>
            </p:cNvSpPr>
            <p:nvPr/>
          </p:nvSpPr>
          <p:spPr bwMode="auto">
            <a:xfrm>
              <a:off x="3428" y="1897"/>
              <a:ext cx="228" cy="150"/>
            </a:xfrm>
            <a:prstGeom prst="roundRect">
              <a:avLst>
                <a:gd name="adj" fmla="val 16667"/>
              </a:avLst>
            </a:prstGeom>
            <a:solidFill>
              <a:schemeClr val="bg1"/>
            </a:solidFill>
            <a:ln w="12700">
              <a:solidFill>
                <a:srgbClr val="005B02"/>
              </a:solidFill>
              <a:round/>
              <a:headEnd/>
              <a:tailEnd/>
            </a:ln>
            <a:effectLst/>
          </p:spPr>
          <p:txBody>
            <a:bodyPr wrap="none" anchor="ctr"/>
            <a:lstStyle/>
            <a:p>
              <a:r>
                <a:rPr lang="en-US">
                  <a:solidFill>
                    <a:srgbClr val="005B02"/>
                  </a:solidFill>
                  <a:latin typeface="Arial" charset="0"/>
                </a:rPr>
                <a:t>AA</a:t>
              </a:r>
              <a:r>
                <a:rPr lang="en-US" baseline="30000">
                  <a:solidFill>
                    <a:srgbClr val="005B02"/>
                  </a:solidFill>
                  <a:latin typeface="Arial" charset="0"/>
                </a:rPr>
                <a:t>2</a:t>
              </a:r>
              <a:endParaRPr lang="en-US">
                <a:solidFill>
                  <a:srgbClr val="005B02"/>
                </a:solidFill>
                <a:latin typeface="Arial" charset="0"/>
              </a:endParaRPr>
            </a:p>
          </p:txBody>
        </p:sp>
      </p:grpSp>
      <p:grpSp>
        <p:nvGrpSpPr>
          <p:cNvPr id="5" name="Group 13"/>
          <p:cNvGrpSpPr>
            <a:grpSpLocks/>
          </p:cNvGrpSpPr>
          <p:nvPr/>
        </p:nvGrpSpPr>
        <p:grpSpPr bwMode="auto">
          <a:xfrm>
            <a:off x="4841875" y="1747838"/>
            <a:ext cx="939800" cy="439737"/>
            <a:chOff x="3701" y="1839"/>
            <a:chExt cx="592" cy="277"/>
          </a:xfrm>
        </p:grpSpPr>
        <p:sp>
          <p:nvSpPr>
            <p:cNvPr id="822286" name="Line 14"/>
            <p:cNvSpPr>
              <a:spLocks noChangeShapeType="1"/>
            </p:cNvSpPr>
            <p:nvPr/>
          </p:nvSpPr>
          <p:spPr bwMode="auto">
            <a:xfrm flipH="1">
              <a:off x="3913" y="197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287" name="AutoShape 15"/>
            <p:cNvSpPr>
              <a:spLocks noChangeArrowheads="1"/>
            </p:cNvSpPr>
            <p:nvPr/>
          </p:nvSpPr>
          <p:spPr bwMode="auto">
            <a:xfrm>
              <a:off x="3701" y="1897"/>
              <a:ext cx="228" cy="150"/>
            </a:xfrm>
            <a:prstGeom prst="roundRect">
              <a:avLst>
                <a:gd name="adj" fmla="val 16667"/>
              </a:avLst>
            </a:prstGeom>
            <a:solidFill>
              <a:schemeClr val="bg1"/>
            </a:solidFill>
            <a:ln w="12700">
              <a:solidFill>
                <a:srgbClr val="FF0000"/>
              </a:solidFill>
              <a:round/>
              <a:headEnd/>
              <a:tailEnd/>
            </a:ln>
            <a:effectLst/>
          </p:spPr>
          <p:txBody>
            <a:bodyPr wrap="none" anchor="ctr"/>
            <a:lstStyle/>
            <a:p>
              <a:r>
                <a:rPr lang="en-US">
                  <a:solidFill>
                    <a:srgbClr val="FF0000"/>
                  </a:solidFill>
                  <a:latin typeface="Arial" charset="0"/>
                </a:rPr>
                <a:t>AA</a:t>
              </a:r>
              <a:r>
                <a:rPr lang="en-US" baseline="30000">
                  <a:solidFill>
                    <a:srgbClr val="FF0000"/>
                  </a:solidFill>
                  <a:latin typeface="Arial" charset="0"/>
                </a:rPr>
                <a:t>3</a:t>
              </a:r>
              <a:endParaRPr lang="en-US">
                <a:solidFill>
                  <a:srgbClr val="FF0000"/>
                </a:solidFill>
                <a:latin typeface="Arial" charset="0"/>
              </a:endParaRPr>
            </a:p>
          </p:txBody>
        </p:sp>
        <p:sp>
          <p:nvSpPr>
            <p:cNvPr id="822288" name="Oval 16"/>
            <p:cNvSpPr>
              <a:spLocks noChangeAspect="1" noChangeArrowheads="1"/>
            </p:cNvSpPr>
            <p:nvPr/>
          </p:nvSpPr>
          <p:spPr bwMode="auto">
            <a:xfrm>
              <a:off x="4017" y="1839"/>
              <a:ext cx="276" cy="277"/>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grpSp>
        <p:nvGrpSpPr>
          <p:cNvPr id="6" name="Group 17"/>
          <p:cNvGrpSpPr>
            <a:grpSpLocks/>
          </p:cNvGrpSpPr>
          <p:nvPr/>
        </p:nvGrpSpPr>
        <p:grpSpPr bwMode="auto">
          <a:xfrm>
            <a:off x="7008813" y="1838325"/>
            <a:ext cx="501650" cy="238125"/>
            <a:chOff x="2614" y="2649"/>
            <a:chExt cx="316" cy="150"/>
          </a:xfrm>
        </p:grpSpPr>
        <p:sp>
          <p:nvSpPr>
            <p:cNvPr id="822290" name="Line 18"/>
            <p:cNvSpPr>
              <a:spLocks noChangeShapeType="1"/>
            </p:cNvSpPr>
            <p:nvPr/>
          </p:nvSpPr>
          <p:spPr bwMode="auto">
            <a:xfrm flipH="1">
              <a:off x="2805" y="2730"/>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291" name="AutoShape 19"/>
            <p:cNvSpPr>
              <a:spLocks noChangeArrowheads="1"/>
            </p:cNvSpPr>
            <p:nvPr/>
          </p:nvSpPr>
          <p:spPr bwMode="auto">
            <a:xfrm>
              <a:off x="2614" y="2649"/>
              <a:ext cx="228" cy="150"/>
            </a:xfrm>
            <a:prstGeom prst="roundRect">
              <a:avLst>
                <a:gd name="adj" fmla="val 16667"/>
              </a:avLst>
            </a:prstGeom>
            <a:solidFill>
              <a:schemeClr val="bg1"/>
            </a:solidFill>
            <a:ln w="12700">
              <a:solidFill>
                <a:srgbClr val="8000FF"/>
              </a:solidFill>
              <a:round/>
              <a:headEnd/>
              <a:tailEnd/>
            </a:ln>
            <a:effectLst/>
          </p:spPr>
          <p:txBody>
            <a:bodyPr wrap="none" anchor="ctr"/>
            <a:lstStyle/>
            <a:p>
              <a:r>
                <a:rPr lang="en-US">
                  <a:solidFill>
                    <a:srgbClr val="8000FF"/>
                  </a:solidFill>
                  <a:latin typeface="Arial" charset="0"/>
                </a:rPr>
                <a:t>AA</a:t>
              </a:r>
              <a:r>
                <a:rPr lang="en-US" baseline="30000">
                  <a:solidFill>
                    <a:srgbClr val="8000FF"/>
                  </a:solidFill>
                  <a:latin typeface="Arial" charset="0"/>
                </a:rPr>
                <a:t>1</a:t>
              </a:r>
              <a:endParaRPr lang="en-US">
                <a:solidFill>
                  <a:srgbClr val="8000FF"/>
                </a:solidFill>
                <a:latin typeface="Arial" charset="0"/>
              </a:endParaRPr>
            </a:p>
          </p:txBody>
        </p:sp>
      </p:grpSp>
      <p:grpSp>
        <p:nvGrpSpPr>
          <p:cNvPr id="7" name="Group 20"/>
          <p:cNvGrpSpPr>
            <a:grpSpLocks/>
          </p:cNvGrpSpPr>
          <p:nvPr/>
        </p:nvGrpSpPr>
        <p:grpSpPr bwMode="auto">
          <a:xfrm>
            <a:off x="7442200" y="1746250"/>
            <a:ext cx="1373188" cy="439738"/>
            <a:chOff x="2887" y="2591"/>
            <a:chExt cx="865" cy="277"/>
          </a:xfrm>
        </p:grpSpPr>
        <p:sp>
          <p:nvSpPr>
            <p:cNvPr id="822293" name="Line 21"/>
            <p:cNvSpPr>
              <a:spLocks noChangeShapeType="1"/>
            </p:cNvSpPr>
            <p:nvPr/>
          </p:nvSpPr>
          <p:spPr bwMode="auto">
            <a:xfrm flipH="1">
              <a:off x="3372" y="2730"/>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294" name="Line 22"/>
            <p:cNvSpPr>
              <a:spLocks noChangeShapeType="1"/>
            </p:cNvSpPr>
            <p:nvPr/>
          </p:nvSpPr>
          <p:spPr bwMode="auto">
            <a:xfrm flipH="1">
              <a:off x="3081" y="2730"/>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295" name="AutoShape 23"/>
            <p:cNvSpPr>
              <a:spLocks noChangeArrowheads="1"/>
            </p:cNvSpPr>
            <p:nvPr/>
          </p:nvSpPr>
          <p:spPr bwMode="auto">
            <a:xfrm>
              <a:off x="2887" y="2649"/>
              <a:ext cx="228" cy="150"/>
            </a:xfrm>
            <a:prstGeom prst="roundRect">
              <a:avLst>
                <a:gd name="adj" fmla="val 16667"/>
              </a:avLst>
            </a:prstGeom>
            <a:solidFill>
              <a:schemeClr val="bg1"/>
            </a:solidFill>
            <a:ln w="12700">
              <a:solidFill>
                <a:srgbClr val="005B02"/>
              </a:solidFill>
              <a:round/>
              <a:headEnd/>
              <a:tailEnd/>
            </a:ln>
            <a:effectLst/>
          </p:spPr>
          <p:txBody>
            <a:bodyPr wrap="none" anchor="ctr"/>
            <a:lstStyle/>
            <a:p>
              <a:r>
                <a:rPr lang="en-US">
                  <a:solidFill>
                    <a:srgbClr val="005B02"/>
                  </a:solidFill>
                  <a:latin typeface="Arial" charset="0"/>
                </a:rPr>
                <a:t>AA</a:t>
              </a:r>
              <a:r>
                <a:rPr lang="en-US" baseline="30000">
                  <a:solidFill>
                    <a:srgbClr val="005B02"/>
                  </a:solidFill>
                  <a:latin typeface="Arial" charset="0"/>
                </a:rPr>
                <a:t>2</a:t>
              </a:r>
              <a:endParaRPr lang="en-US">
                <a:solidFill>
                  <a:srgbClr val="005B02"/>
                </a:solidFill>
                <a:latin typeface="Arial" charset="0"/>
              </a:endParaRPr>
            </a:p>
          </p:txBody>
        </p:sp>
        <p:sp>
          <p:nvSpPr>
            <p:cNvPr id="822296" name="AutoShape 24"/>
            <p:cNvSpPr>
              <a:spLocks noChangeArrowheads="1"/>
            </p:cNvSpPr>
            <p:nvPr/>
          </p:nvSpPr>
          <p:spPr bwMode="auto">
            <a:xfrm>
              <a:off x="3160" y="2649"/>
              <a:ext cx="228" cy="150"/>
            </a:xfrm>
            <a:prstGeom prst="roundRect">
              <a:avLst>
                <a:gd name="adj" fmla="val 16667"/>
              </a:avLst>
            </a:prstGeom>
            <a:solidFill>
              <a:schemeClr val="bg1"/>
            </a:solidFill>
            <a:ln w="12700">
              <a:solidFill>
                <a:srgbClr val="FF0000"/>
              </a:solidFill>
              <a:round/>
              <a:headEnd/>
              <a:tailEnd/>
            </a:ln>
            <a:effectLst/>
          </p:spPr>
          <p:txBody>
            <a:bodyPr wrap="none" anchor="ctr"/>
            <a:lstStyle/>
            <a:p>
              <a:r>
                <a:rPr lang="en-US">
                  <a:solidFill>
                    <a:srgbClr val="FF0000"/>
                  </a:solidFill>
                  <a:latin typeface="Arial" charset="0"/>
                </a:rPr>
                <a:t>AA</a:t>
              </a:r>
              <a:r>
                <a:rPr lang="en-US" baseline="30000">
                  <a:solidFill>
                    <a:srgbClr val="FF0000"/>
                  </a:solidFill>
                  <a:latin typeface="Arial" charset="0"/>
                </a:rPr>
                <a:t>3</a:t>
              </a:r>
              <a:endParaRPr lang="en-US">
                <a:solidFill>
                  <a:srgbClr val="FF0000"/>
                </a:solidFill>
                <a:latin typeface="Arial" charset="0"/>
              </a:endParaRPr>
            </a:p>
          </p:txBody>
        </p:sp>
        <p:sp>
          <p:nvSpPr>
            <p:cNvPr id="822297" name="Oval 25"/>
            <p:cNvSpPr>
              <a:spLocks noChangeAspect="1" noChangeArrowheads="1"/>
            </p:cNvSpPr>
            <p:nvPr/>
          </p:nvSpPr>
          <p:spPr bwMode="auto">
            <a:xfrm>
              <a:off x="3476" y="2591"/>
              <a:ext cx="276" cy="277"/>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22298" name="Oval 26"/>
          <p:cNvSpPr>
            <a:spLocks noChangeAspect="1" noChangeArrowheads="1"/>
          </p:cNvSpPr>
          <p:nvPr/>
        </p:nvSpPr>
        <p:spPr bwMode="auto">
          <a:xfrm>
            <a:off x="500063" y="1755775"/>
            <a:ext cx="438150" cy="43973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22299" name="Rectangle 27"/>
          <p:cNvSpPr>
            <a:spLocks noChangeArrowheads="1"/>
          </p:cNvSpPr>
          <p:nvPr/>
        </p:nvSpPr>
        <p:spPr bwMode="auto">
          <a:xfrm>
            <a:off x="420688" y="5726113"/>
            <a:ext cx="3348037" cy="915987"/>
          </a:xfrm>
          <a:prstGeom prst="rect">
            <a:avLst/>
          </a:prstGeom>
          <a:noFill/>
          <a:ln w="12700">
            <a:noFill/>
            <a:miter lim="800000"/>
            <a:headEnd/>
            <a:tailEnd type="none" w="med" len="lg"/>
          </a:ln>
          <a:effectLst/>
        </p:spPr>
        <p:txBody>
          <a:bodyPr wrap="none">
            <a:spAutoFit/>
          </a:bodyPr>
          <a:lstStyle/>
          <a:p>
            <a:r>
              <a:rPr lang="en-US" sz="1800" b="1">
                <a:solidFill>
                  <a:srgbClr val="008000"/>
                </a:solidFill>
                <a:latin typeface="Arial" charset="0"/>
              </a:rPr>
              <a:t>Professor R. Bruce Merrifield</a:t>
            </a:r>
          </a:p>
          <a:p>
            <a:r>
              <a:rPr lang="en-US" sz="1800" b="1">
                <a:solidFill>
                  <a:srgbClr val="008000"/>
                </a:solidFill>
                <a:latin typeface="Arial" charset="0"/>
              </a:rPr>
              <a:t>The Rockefeller University</a:t>
            </a:r>
          </a:p>
          <a:p>
            <a:r>
              <a:rPr lang="en-US" sz="1800" b="1">
                <a:solidFill>
                  <a:srgbClr val="008000"/>
                </a:solidFill>
                <a:latin typeface="Arial" charset="0"/>
              </a:rPr>
              <a:t>Nobel Prize, 1984</a:t>
            </a:r>
          </a:p>
        </p:txBody>
      </p:sp>
      <p:sp>
        <p:nvSpPr>
          <p:cNvPr id="822300" name="Rectangle 28"/>
          <p:cNvSpPr>
            <a:spLocks noChangeArrowheads="1"/>
          </p:cNvSpPr>
          <p:nvPr/>
        </p:nvSpPr>
        <p:spPr bwMode="auto">
          <a:xfrm>
            <a:off x="-1588" y="2359025"/>
            <a:ext cx="1182688" cy="517525"/>
          </a:xfrm>
          <a:prstGeom prst="rect">
            <a:avLst/>
          </a:prstGeom>
          <a:noFill/>
          <a:ln w="12700">
            <a:noFill/>
            <a:miter lim="800000"/>
            <a:headEnd/>
            <a:tailEnd type="none" w="med" len="lg"/>
          </a:ln>
          <a:effectLst/>
        </p:spPr>
        <p:txBody>
          <a:bodyPr wrap="none">
            <a:spAutoFit/>
          </a:bodyPr>
          <a:lstStyle/>
          <a:p>
            <a:r>
              <a:rPr lang="en-US" sz="1400" b="1">
                <a:solidFill>
                  <a:srgbClr val="0000FF"/>
                </a:solidFill>
                <a:latin typeface="Arial" charset="0"/>
              </a:rPr>
              <a:t>polystyrene</a:t>
            </a:r>
          </a:p>
          <a:p>
            <a:r>
              <a:rPr lang="en-US" sz="1400" b="1">
                <a:solidFill>
                  <a:srgbClr val="0000FF"/>
                </a:solidFill>
                <a:latin typeface="Arial" charset="0"/>
              </a:rPr>
              <a:t>bead</a:t>
            </a:r>
          </a:p>
        </p:txBody>
      </p:sp>
      <p:pic>
        <p:nvPicPr>
          <p:cNvPr id="822301" name="Picture 29"/>
          <p:cNvPicPr>
            <a:picLocks noChangeAspect="1" noChangeArrowheads="1"/>
          </p:cNvPicPr>
          <p:nvPr/>
        </p:nvPicPr>
        <p:blipFill>
          <a:blip r:embed="rId3"/>
          <a:srcRect/>
          <a:stretch>
            <a:fillRect/>
          </a:stretch>
        </p:blipFill>
        <p:spPr bwMode="auto">
          <a:xfrm>
            <a:off x="1547664" y="3616874"/>
            <a:ext cx="1476524" cy="1969539"/>
          </a:xfrm>
          <a:prstGeom prst="rect">
            <a:avLst/>
          </a:prstGeom>
          <a:noFill/>
          <a:ln w="3175">
            <a:solidFill>
              <a:srgbClr val="000000"/>
            </a:solidFill>
            <a:miter lim="800000"/>
            <a:headEnd/>
            <a:tailEnd/>
          </a:ln>
          <a:effectLst>
            <a:outerShdw dist="35921" dir="2700000" algn="ctr" rotWithShape="0">
              <a:srgbClr val="808080"/>
            </a:outerShdw>
          </a:effectLst>
        </p:spPr>
      </p:pic>
      <p:pic>
        <p:nvPicPr>
          <p:cNvPr id="822302" name="Picture 30"/>
          <p:cNvPicPr>
            <a:picLocks noChangeAspect="1" noChangeArrowheads="1"/>
          </p:cNvPicPr>
          <p:nvPr/>
        </p:nvPicPr>
        <p:blipFill>
          <a:blip r:embed="rId4"/>
          <a:srcRect/>
          <a:stretch>
            <a:fillRect/>
          </a:stretch>
        </p:blipFill>
        <p:spPr bwMode="auto">
          <a:xfrm>
            <a:off x="5394325" y="5227638"/>
            <a:ext cx="2481263" cy="1497012"/>
          </a:xfrm>
          <a:prstGeom prst="rect">
            <a:avLst/>
          </a:prstGeom>
          <a:noFill/>
          <a:ln w="3175">
            <a:solidFill>
              <a:schemeClr val="tx1"/>
            </a:solidFill>
            <a:miter lim="800000"/>
            <a:headEnd/>
            <a:tailEnd/>
          </a:ln>
          <a:effectLst>
            <a:outerShdw dist="35921" dir="2700000" algn="ctr" rotWithShape="0">
              <a:srgbClr val="808080"/>
            </a:outerShdw>
          </a:effectLst>
        </p:spPr>
      </p:pic>
      <p:sp>
        <p:nvSpPr>
          <p:cNvPr id="822303" name="Rectangle 31"/>
          <p:cNvSpPr>
            <a:spLocks noChangeArrowheads="1"/>
          </p:cNvSpPr>
          <p:nvPr/>
        </p:nvSpPr>
        <p:spPr bwMode="auto">
          <a:xfrm>
            <a:off x="4395788" y="3560763"/>
            <a:ext cx="4479925" cy="1558925"/>
          </a:xfrm>
          <a:prstGeom prst="rect">
            <a:avLst/>
          </a:prstGeom>
          <a:noFill/>
          <a:ln w="12700">
            <a:noFill/>
            <a:miter lim="800000"/>
            <a:headEnd/>
            <a:tailEnd type="none" w="med" len="lg"/>
          </a:ln>
          <a:effectLst/>
        </p:spPr>
        <p:txBody>
          <a:bodyPr>
            <a:spAutoFit/>
          </a:bodyPr>
          <a:lstStyle/>
          <a:p>
            <a:pPr marL="230188" indent="-230188" algn="l"/>
            <a:r>
              <a:rPr lang="en-US" sz="1600">
                <a:latin typeface="Arial" charset="0"/>
              </a:rPr>
              <a:t>• Reactions can be driven to completion using excess reagents and multiple couplings</a:t>
            </a:r>
          </a:p>
          <a:p>
            <a:pPr marL="230188" indent="-230188" algn="l"/>
            <a:r>
              <a:rPr lang="en-US" sz="1600">
                <a:latin typeface="Arial" charset="0"/>
              </a:rPr>
              <a:t>• Intermediates do not need to be purified</a:t>
            </a:r>
          </a:p>
          <a:p>
            <a:pPr marL="230188" indent="-230188" algn="l"/>
            <a:r>
              <a:rPr lang="en-US" sz="1600">
                <a:latin typeface="Arial" charset="0"/>
              </a:rPr>
              <a:t>• Final compounds are cleaved from the beads and purified by HPLC as necessary</a:t>
            </a:r>
          </a:p>
          <a:p>
            <a:pPr marL="230188" indent="-230188" algn="l"/>
            <a:r>
              <a:rPr lang="en-US" sz="1600">
                <a:latin typeface="Arial" charset="0"/>
              </a:rPr>
              <a:t>• Some procedures can be machine automated</a:t>
            </a:r>
          </a:p>
        </p:txBody>
      </p:sp>
      <p:grpSp>
        <p:nvGrpSpPr>
          <p:cNvPr id="8" name="Group 32"/>
          <p:cNvGrpSpPr>
            <a:grpSpLocks/>
          </p:cNvGrpSpPr>
          <p:nvPr/>
        </p:nvGrpSpPr>
        <p:grpSpPr bwMode="auto">
          <a:xfrm>
            <a:off x="7016750" y="2921000"/>
            <a:ext cx="1228725" cy="238125"/>
            <a:chOff x="4112" y="1901"/>
            <a:chExt cx="774" cy="150"/>
          </a:xfrm>
        </p:grpSpPr>
        <p:sp>
          <p:nvSpPr>
            <p:cNvPr id="822305" name="Line 33"/>
            <p:cNvSpPr>
              <a:spLocks noChangeShapeType="1"/>
            </p:cNvSpPr>
            <p:nvPr/>
          </p:nvSpPr>
          <p:spPr bwMode="auto">
            <a:xfrm flipH="1">
              <a:off x="4579" y="1982"/>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306" name="Line 34"/>
            <p:cNvSpPr>
              <a:spLocks noChangeShapeType="1"/>
            </p:cNvSpPr>
            <p:nvPr/>
          </p:nvSpPr>
          <p:spPr bwMode="auto">
            <a:xfrm flipH="1">
              <a:off x="4303" y="1982"/>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22307" name="AutoShape 35"/>
            <p:cNvSpPr>
              <a:spLocks noChangeArrowheads="1"/>
            </p:cNvSpPr>
            <p:nvPr/>
          </p:nvSpPr>
          <p:spPr bwMode="auto">
            <a:xfrm>
              <a:off x="4112" y="1901"/>
              <a:ext cx="228" cy="150"/>
            </a:xfrm>
            <a:prstGeom prst="roundRect">
              <a:avLst>
                <a:gd name="adj" fmla="val 16667"/>
              </a:avLst>
            </a:prstGeom>
            <a:solidFill>
              <a:schemeClr val="bg1"/>
            </a:solidFill>
            <a:ln w="12700">
              <a:solidFill>
                <a:srgbClr val="8000FF"/>
              </a:solidFill>
              <a:round/>
              <a:headEnd/>
              <a:tailEnd/>
            </a:ln>
            <a:effectLst/>
          </p:spPr>
          <p:txBody>
            <a:bodyPr wrap="none" anchor="ctr"/>
            <a:lstStyle/>
            <a:p>
              <a:r>
                <a:rPr lang="en-US">
                  <a:solidFill>
                    <a:srgbClr val="8000FF"/>
                  </a:solidFill>
                  <a:latin typeface="Arial" charset="0"/>
                </a:rPr>
                <a:t>AA</a:t>
              </a:r>
              <a:r>
                <a:rPr lang="en-US" baseline="30000">
                  <a:solidFill>
                    <a:srgbClr val="8000FF"/>
                  </a:solidFill>
                  <a:latin typeface="Arial" charset="0"/>
                </a:rPr>
                <a:t>1</a:t>
              </a:r>
              <a:endParaRPr lang="en-US">
                <a:solidFill>
                  <a:srgbClr val="8000FF"/>
                </a:solidFill>
                <a:latin typeface="Arial" charset="0"/>
              </a:endParaRPr>
            </a:p>
          </p:txBody>
        </p:sp>
        <p:sp>
          <p:nvSpPr>
            <p:cNvPr id="822308" name="AutoShape 36"/>
            <p:cNvSpPr>
              <a:spLocks noChangeArrowheads="1"/>
            </p:cNvSpPr>
            <p:nvPr/>
          </p:nvSpPr>
          <p:spPr bwMode="auto">
            <a:xfrm>
              <a:off x="4385" y="1901"/>
              <a:ext cx="228" cy="150"/>
            </a:xfrm>
            <a:prstGeom prst="roundRect">
              <a:avLst>
                <a:gd name="adj" fmla="val 16667"/>
              </a:avLst>
            </a:prstGeom>
            <a:solidFill>
              <a:schemeClr val="bg1"/>
            </a:solidFill>
            <a:ln w="12700">
              <a:solidFill>
                <a:srgbClr val="005B02"/>
              </a:solidFill>
              <a:round/>
              <a:headEnd/>
              <a:tailEnd/>
            </a:ln>
            <a:effectLst/>
          </p:spPr>
          <p:txBody>
            <a:bodyPr wrap="none" anchor="ctr"/>
            <a:lstStyle/>
            <a:p>
              <a:r>
                <a:rPr lang="en-US">
                  <a:solidFill>
                    <a:srgbClr val="005B02"/>
                  </a:solidFill>
                  <a:latin typeface="Arial" charset="0"/>
                </a:rPr>
                <a:t>AA</a:t>
              </a:r>
              <a:r>
                <a:rPr lang="en-US" baseline="30000">
                  <a:solidFill>
                    <a:srgbClr val="005B02"/>
                  </a:solidFill>
                  <a:latin typeface="Arial" charset="0"/>
                </a:rPr>
                <a:t>2</a:t>
              </a:r>
              <a:endParaRPr lang="en-US">
                <a:solidFill>
                  <a:srgbClr val="005B02"/>
                </a:solidFill>
                <a:latin typeface="Arial" charset="0"/>
              </a:endParaRPr>
            </a:p>
          </p:txBody>
        </p:sp>
        <p:sp>
          <p:nvSpPr>
            <p:cNvPr id="822309" name="AutoShape 37"/>
            <p:cNvSpPr>
              <a:spLocks noChangeArrowheads="1"/>
            </p:cNvSpPr>
            <p:nvPr/>
          </p:nvSpPr>
          <p:spPr bwMode="auto">
            <a:xfrm>
              <a:off x="4658" y="1901"/>
              <a:ext cx="228" cy="150"/>
            </a:xfrm>
            <a:prstGeom prst="roundRect">
              <a:avLst>
                <a:gd name="adj" fmla="val 16667"/>
              </a:avLst>
            </a:prstGeom>
            <a:solidFill>
              <a:schemeClr val="bg1"/>
            </a:solidFill>
            <a:ln w="12700">
              <a:solidFill>
                <a:srgbClr val="FF0000"/>
              </a:solidFill>
              <a:round/>
              <a:headEnd/>
              <a:tailEnd/>
            </a:ln>
            <a:effectLst/>
          </p:spPr>
          <p:txBody>
            <a:bodyPr wrap="none" anchor="ctr"/>
            <a:lstStyle/>
            <a:p>
              <a:r>
                <a:rPr lang="en-US">
                  <a:solidFill>
                    <a:srgbClr val="FF0000"/>
                  </a:solidFill>
                  <a:latin typeface="Arial" charset="0"/>
                </a:rPr>
                <a:t>AA</a:t>
              </a:r>
              <a:r>
                <a:rPr lang="en-US" baseline="30000">
                  <a:solidFill>
                    <a:srgbClr val="FF0000"/>
                  </a:solidFill>
                  <a:latin typeface="Arial" charset="0"/>
                </a:rPr>
                <a:t>3</a:t>
              </a:r>
              <a:endParaRPr lang="en-US">
                <a:solidFill>
                  <a:srgbClr val="FF0000"/>
                </a:solidFill>
                <a:latin typeface="Arial" charset="0"/>
              </a:endParaRPr>
            </a:p>
          </p:txBody>
        </p:sp>
      </p:grpSp>
      <p:grpSp>
        <p:nvGrpSpPr>
          <p:cNvPr id="9" name="Group 38"/>
          <p:cNvGrpSpPr>
            <a:grpSpLocks/>
          </p:cNvGrpSpPr>
          <p:nvPr/>
        </p:nvGrpSpPr>
        <p:grpSpPr bwMode="auto">
          <a:xfrm>
            <a:off x="7650163" y="2259013"/>
            <a:ext cx="879475" cy="454025"/>
            <a:chOff x="4819" y="1397"/>
            <a:chExt cx="554" cy="286"/>
          </a:xfrm>
        </p:grpSpPr>
        <p:sp>
          <p:nvSpPr>
            <p:cNvPr id="822311" name="Line 39"/>
            <p:cNvSpPr>
              <a:spLocks noChangeShapeType="1"/>
            </p:cNvSpPr>
            <p:nvPr/>
          </p:nvSpPr>
          <p:spPr bwMode="auto">
            <a:xfrm rot="5400000">
              <a:off x="4676" y="1540"/>
              <a:ext cx="286" cy="0"/>
            </a:xfrm>
            <a:prstGeom prst="line">
              <a:avLst/>
            </a:prstGeom>
            <a:noFill/>
            <a:ln w="25400">
              <a:solidFill>
                <a:schemeClr val="tx1"/>
              </a:solidFill>
              <a:round/>
              <a:headEnd/>
              <a:tailEnd type="triangle" w="med" len="lg"/>
            </a:ln>
            <a:effectLst/>
          </p:spPr>
          <p:txBody>
            <a:bodyPr wrap="none" anchor="ctr"/>
            <a:lstStyle/>
            <a:p>
              <a:endParaRPr lang="en-IN"/>
            </a:p>
          </p:txBody>
        </p:sp>
        <p:sp>
          <p:nvSpPr>
            <p:cNvPr id="822312" name="Rectangle 40"/>
            <p:cNvSpPr>
              <a:spLocks noChangeArrowheads="1"/>
            </p:cNvSpPr>
            <p:nvPr/>
          </p:nvSpPr>
          <p:spPr bwMode="auto">
            <a:xfrm>
              <a:off x="4841" y="1424"/>
              <a:ext cx="532" cy="173"/>
            </a:xfrm>
            <a:prstGeom prst="rect">
              <a:avLst/>
            </a:prstGeom>
            <a:noFill/>
            <a:ln w="12700">
              <a:noFill/>
              <a:miter lim="800000"/>
              <a:headEnd/>
              <a:tailEnd type="none" w="med" len="lg"/>
            </a:ln>
            <a:effectLst/>
          </p:spPr>
          <p:txBody>
            <a:bodyPr wrap="none">
              <a:spAutoFit/>
            </a:bodyPr>
            <a:lstStyle/>
            <a:p>
              <a:r>
                <a:rPr lang="en-US" b="1" i="1">
                  <a:latin typeface="Arial" charset="0"/>
                </a:rPr>
                <a:t>cleavage</a:t>
              </a:r>
            </a:p>
          </p:txBody>
        </p:sp>
      </p:grpSp>
      <p:grpSp>
        <p:nvGrpSpPr>
          <p:cNvPr id="10" name="Group 41"/>
          <p:cNvGrpSpPr>
            <a:grpSpLocks/>
          </p:cNvGrpSpPr>
          <p:nvPr/>
        </p:nvGrpSpPr>
        <p:grpSpPr bwMode="auto">
          <a:xfrm>
            <a:off x="1022350" y="1631950"/>
            <a:ext cx="1098550" cy="809625"/>
            <a:chOff x="644" y="1028"/>
            <a:chExt cx="692" cy="510"/>
          </a:xfrm>
        </p:grpSpPr>
        <p:sp>
          <p:nvSpPr>
            <p:cNvPr id="822314" name="AutoShape 42"/>
            <p:cNvSpPr>
              <a:spLocks noChangeArrowheads="1"/>
            </p:cNvSpPr>
            <p:nvPr/>
          </p:nvSpPr>
          <p:spPr bwMode="auto">
            <a:xfrm>
              <a:off x="876" y="1028"/>
              <a:ext cx="228" cy="150"/>
            </a:xfrm>
            <a:prstGeom prst="roundRect">
              <a:avLst>
                <a:gd name="adj" fmla="val 16667"/>
              </a:avLst>
            </a:prstGeom>
            <a:solidFill>
              <a:schemeClr val="bg1"/>
            </a:solidFill>
            <a:ln w="12700">
              <a:solidFill>
                <a:srgbClr val="FF0000"/>
              </a:solidFill>
              <a:round/>
              <a:headEnd/>
              <a:tailEnd/>
            </a:ln>
            <a:effectLst/>
          </p:spPr>
          <p:txBody>
            <a:bodyPr wrap="none" anchor="ctr"/>
            <a:lstStyle/>
            <a:p>
              <a:r>
                <a:rPr lang="en-US">
                  <a:solidFill>
                    <a:srgbClr val="FF0000"/>
                  </a:solidFill>
                  <a:latin typeface="Arial" charset="0"/>
                </a:rPr>
                <a:t>AA</a:t>
              </a:r>
              <a:r>
                <a:rPr lang="en-US" baseline="30000">
                  <a:solidFill>
                    <a:srgbClr val="FF0000"/>
                  </a:solidFill>
                  <a:latin typeface="Arial" charset="0"/>
                </a:rPr>
                <a:t>3</a:t>
              </a:r>
              <a:endParaRPr lang="en-US">
                <a:solidFill>
                  <a:srgbClr val="FF0000"/>
                </a:solidFill>
                <a:latin typeface="Arial" charset="0"/>
              </a:endParaRPr>
            </a:p>
          </p:txBody>
        </p:sp>
        <p:sp>
          <p:nvSpPr>
            <p:cNvPr id="822315" name="Line 43"/>
            <p:cNvSpPr>
              <a:spLocks noChangeShapeType="1"/>
            </p:cNvSpPr>
            <p:nvPr/>
          </p:nvSpPr>
          <p:spPr bwMode="auto">
            <a:xfrm>
              <a:off x="705" y="1232"/>
              <a:ext cx="602" cy="0"/>
            </a:xfrm>
            <a:prstGeom prst="line">
              <a:avLst/>
            </a:prstGeom>
            <a:noFill/>
            <a:ln w="25400">
              <a:solidFill>
                <a:schemeClr val="tx1"/>
              </a:solidFill>
              <a:round/>
              <a:headEnd/>
              <a:tailEnd type="triangle" w="med" len="lg"/>
            </a:ln>
            <a:effectLst/>
          </p:spPr>
          <p:txBody>
            <a:bodyPr wrap="none" anchor="ctr"/>
            <a:lstStyle/>
            <a:p>
              <a:endParaRPr lang="en-IN"/>
            </a:p>
          </p:txBody>
        </p:sp>
        <p:sp>
          <p:nvSpPr>
            <p:cNvPr id="822316" name="Rectangle 44"/>
            <p:cNvSpPr>
              <a:spLocks noChangeArrowheads="1"/>
            </p:cNvSpPr>
            <p:nvPr/>
          </p:nvSpPr>
          <p:spPr bwMode="auto">
            <a:xfrm>
              <a:off x="644" y="1250"/>
              <a:ext cx="692" cy="288"/>
            </a:xfrm>
            <a:prstGeom prst="rect">
              <a:avLst/>
            </a:prstGeom>
            <a:noFill/>
            <a:ln w="12700">
              <a:noFill/>
              <a:miter lim="800000"/>
              <a:headEnd/>
              <a:tailEnd type="none" w="med" len="lg"/>
            </a:ln>
            <a:effectLst/>
          </p:spPr>
          <p:txBody>
            <a:bodyPr wrap="none">
              <a:spAutoFit/>
            </a:bodyPr>
            <a:lstStyle/>
            <a:p>
              <a:r>
                <a:rPr lang="en-US" b="1" i="1">
                  <a:latin typeface="Arial" charset="0"/>
                </a:rPr>
                <a:t>coupling &amp;</a:t>
              </a:r>
            </a:p>
            <a:p>
              <a:r>
                <a:rPr lang="en-US" b="1" i="1">
                  <a:latin typeface="Arial" charset="0"/>
                </a:rPr>
                <a:t>deprotection</a:t>
              </a:r>
            </a:p>
          </p:txBody>
        </p:sp>
      </p:grpSp>
      <p:sp>
        <p:nvSpPr>
          <p:cNvPr id="822317" name="AutoShape 45"/>
          <p:cNvSpPr>
            <a:spLocks noChangeArrowheads="1"/>
          </p:cNvSpPr>
          <p:nvPr/>
        </p:nvSpPr>
        <p:spPr bwMode="auto">
          <a:xfrm rot="2136339" flipV="1">
            <a:off x="600075" y="1270000"/>
            <a:ext cx="725488" cy="236538"/>
          </a:xfrm>
          <a:prstGeom prst="rightArrow">
            <a:avLst>
              <a:gd name="adj1" fmla="val 50000"/>
              <a:gd name="adj2" fmla="val 76678"/>
            </a:avLst>
          </a:prstGeom>
          <a:solidFill>
            <a:srgbClr val="0000FF"/>
          </a:solidFill>
          <a:ln w="12700">
            <a:noFill/>
            <a:miter lim="800000"/>
            <a:headEnd/>
            <a:tailEnd type="none" w="med" len="lg"/>
          </a:ln>
          <a:effectLst>
            <a:outerShdw dist="35921" dir="2700000" algn="ctr" rotWithShape="0">
              <a:schemeClr val="bg2"/>
            </a:outerShdw>
          </a:effectLst>
        </p:spPr>
        <p:txBody>
          <a:bodyPr rot="10800000" wrap="none" anchor="ctr"/>
          <a:lstStyle/>
          <a:p>
            <a:endParaRPr lang="en-US">
              <a:latin typeface="Arial" charset="0"/>
            </a:endParaRPr>
          </a:p>
        </p:txBody>
      </p:sp>
      <p:sp>
        <p:nvSpPr>
          <p:cNvPr id="822318" name="Rectangle 46"/>
          <p:cNvSpPr>
            <a:spLocks noChangeArrowheads="1"/>
          </p:cNvSpPr>
          <p:nvPr/>
        </p:nvSpPr>
        <p:spPr bwMode="auto">
          <a:xfrm>
            <a:off x="0" y="850900"/>
            <a:ext cx="708025" cy="517525"/>
          </a:xfrm>
          <a:prstGeom prst="rect">
            <a:avLst/>
          </a:prstGeom>
          <a:noFill/>
          <a:ln w="12700">
            <a:noFill/>
            <a:miter lim="800000"/>
            <a:headEnd/>
            <a:tailEnd type="none" w="med" len="lg"/>
          </a:ln>
          <a:effectLst/>
        </p:spPr>
        <p:txBody>
          <a:bodyPr wrap="none">
            <a:spAutoFit/>
          </a:bodyPr>
          <a:lstStyle/>
          <a:p>
            <a:r>
              <a:rPr lang="en-US" sz="1400" b="1" i="1" dirty="0">
                <a:solidFill>
                  <a:srgbClr val="0000FF"/>
                </a:solidFill>
                <a:latin typeface="Arial" charset="0"/>
              </a:rPr>
              <a:t>amino</a:t>
            </a:r>
          </a:p>
          <a:p>
            <a:r>
              <a:rPr lang="en-US" sz="1400" b="1" i="1" dirty="0">
                <a:solidFill>
                  <a:srgbClr val="0000FF"/>
                </a:solidFill>
                <a:latin typeface="Arial" charset="0"/>
              </a:rPr>
              <a:t>acid</a:t>
            </a:r>
          </a:p>
        </p:txBody>
      </p:sp>
      <p:sp>
        <p:nvSpPr>
          <p:cNvPr id="822319" name="Rectangle 47"/>
          <p:cNvSpPr>
            <a:spLocks noChangeArrowheads="1"/>
          </p:cNvSpPr>
          <p:nvPr/>
        </p:nvSpPr>
        <p:spPr bwMode="auto">
          <a:xfrm>
            <a:off x="6927850" y="2828925"/>
            <a:ext cx="1946275" cy="544513"/>
          </a:xfrm>
          <a:prstGeom prst="rect">
            <a:avLst/>
          </a:prstGeom>
          <a:solidFill>
            <a:schemeClr val="bg1"/>
          </a:solidFill>
          <a:ln w="12700">
            <a:noFill/>
            <a:miter lim="800000"/>
            <a:headEnd/>
            <a:tailEnd type="none" w="med" len="lg"/>
          </a:ln>
          <a:effectLst/>
        </p:spPr>
        <p:txBody>
          <a:bodyPr wrap="none" anchor="ctr"/>
          <a:lstStyle/>
          <a:p>
            <a:endParaRPr lang="en-IN"/>
          </a:p>
        </p:txBody>
      </p:sp>
      <p:grpSp>
        <p:nvGrpSpPr>
          <p:cNvPr id="11" name="Group 48"/>
          <p:cNvGrpSpPr>
            <a:grpSpLocks/>
          </p:cNvGrpSpPr>
          <p:nvPr/>
        </p:nvGrpSpPr>
        <p:grpSpPr bwMode="auto">
          <a:xfrm>
            <a:off x="3221038" y="1630363"/>
            <a:ext cx="1098550" cy="811212"/>
            <a:chOff x="2029" y="1027"/>
            <a:chExt cx="692" cy="511"/>
          </a:xfrm>
        </p:grpSpPr>
        <p:sp>
          <p:nvSpPr>
            <p:cNvPr id="822321" name="AutoShape 49"/>
            <p:cNvSpPr>
              <a:spLocks noChangeArrowheads="1"/>
            </p:cNvSpPr>
            <p:nvPr/>
          </p:nvSpPr>
          <p:spPr bwMode="auto">
            <a:xfrm>
              <a:off x="2261" y="1027"/>
              <a:ext cx="228" cy="150"/>
            </a:xfrm>
            <a:prstGeom prst="roundRect">
              <a:avLst>
                <a:gd name="adj" fmla="val 16667"/>
              </a:avLst>
            </a:prstGeom>
            <a:solidFill>
              <a:schemeClr val="bg1"/>
            </a:solidFill>
            <a:ln w="12700">
              <a:solidFill>
                <a:srgbClr val="005B02"/>
              </a:solidFill>
              <a:round/>
              <a:headEnd/>
              <a:tailEnd/>
            </a:ln>
            <a:effectLst/>
          </p:spPr>
          <p:txBody>
            <a:bodyPr wrap="none" anchor="ctr"/>
            <a:lstStyle/>
            <a:p>
              <a:r>
                <a:rPr lang="en-US">
                  <a:solidFill>
                    <a:srgbClr val="005B02"/>
                  </a:solidFill>
                  <a:latin typeface="Arial" charset="0"/>
                </a:rPr>
                <a:t>AA</a:t>
              </a:r>
              <a:r>
                <a:rPr lang="en-US" baseline="30000">
                  <a:solidFill>
                    <a:srgbClr val="005B02"/>
                  </a:solidFill>
                  <a:latin typeface="Arial" charset="0"/>
                </a:rPr>
                <a:t>2</a:t>
              </a:r>
              <a:endParaRPr lang="en-US">
                <a:solidFill>
                  <a:srgbClr val="005B02"/>
                </a:solidFill>
                <a:latin typeface="Arial" charset="0"/>
              </a:endParaRPr>
            </a:p>
          </p:txBody>
        </p:sp>
        <p:sp>
          <p:nvSpPr>
            <p:cNvPr id="822322" name="Line 50"/>
            <p:cNvSpPr>
              <a:spLocks noChangeShapeType="1"/>
            </p:cNvSpPr>
            <p:nvPr/>
          </p:nvSpPr>
          <p:spPr bwMode="auto">
            <a:xfrm>
              <a:off x="2090" y="1232"/>
              <a:ext cx="602" cy="0"/>
            </a:xfrm>
            <a:prstGeom prst="line">
              <a:avLst/>
            </a:prstGeom>
            <a:noFill/>
            <a:ln w="25400">
              <a:solidFill>
                <a:schemeClr val="tx1"/>
              </a:solidFill>
              <a:round/>
              <a:headEnd/>
              <a:tailEnd type="triangle" w="med" len="lg"/>
            </a:ln>
            <a:effectLst/>
          </p:spPr>
          <p:txBody>
            <a:bodyPr wrap="none" anchor="ctr"/>
            <a:lstStyle/>
            <a:p>
              <a:endParaRPr lang="en-IN"/>
            </a:p>
          </p:txBody>
        </p:sp>
        <p:sp>
          <p:nvSpPr>
            <p:cNvPr id="822323" name="Rectangle 51"/>
            <p:cNvSpPr>
              <a:spLocks noChangeArrowheads="1"/>
            </p:cNvSpPr>
            <p:nvPr/>
          </p:nvSpPr>
          <p:spPr bwMode="auto">
            <a:xfrm>
              <a:off x="2029" y="1250"/>
              <a:ext cx="692" cy="288"/>
            </a:xfrm>
            <a:prstGeom prst="rect">
              <a:avLst/>
            </a:prstGeom>
            <a:noFill/>
            <a:ln w="12700">
              <a:noFill/>
              <a:miter lim="800000"/>
              <a:headEnd/>
              <a:tailEnd type="none" w="med" len="lg"/>
            </a:ln>
            <a:effectLst/>
          </p:spPr>
          <p:txBody>
            <a:bodyPr wrap="none">
              <a:spAutoFit/>
            </a:bodyPr>
            <a:lstStyle/>
            <a:p>
              <a:r>
                <a:rPr lang="en-US" b="1" i="1">
                  <a:latin typeface="Arial" charset="0"/>
                </a:rPr>
                <a:t>coupling &amp;</a:t>
              </a:r>
            </a:p>
            <a:p>
              <a:r>
                <a:rPr lang="en-US" b="1" i="1">
                  <a:latin typeface="Arial" charset="0"/>
                </a:rPr>
                <a:t>deprotection</a:t>
              </a:r>
            </a:p>
          </p:txBody>
        </p:sp>
      </p:grpSp>
      <p:grpSp>
        <p:nvGrpSpPr>
          <p:cNvPr id="12" name="Group 52"/>
          <p:cNvGrpSpPr>
            <a:grpSpLocks/>
          </p:cNvGrpSpPr>
          <p:nvPr/>
        </p:nvGrpSpPr>
        <p:grpSpPr bwMode="auto">
          <a:xfrm>
            <a:off x="5811838" y="1631950"/>
            <a:ext cx="1098550" cy="809625"/>
            <a:chOff x="3661" y="1028"/>
            <a:chExt cx="692" cy="510"/>
          </a:xfrm>
        </p:grpSpPr>
        <p:sp>
          <p:nvSpPr>
            <p:cNvPr id="822325" name="AutoShape 53"/>
            <p:cNvSpPr>
              <a:spLocks noChangeArrowheads="1"/>
            </p:cNvSpPr>
            <p:nvPr/>
          </p:nvSpPr>
          <p:spPr bwMode="auto">
            <a:xfrm>
              <a:off x="3893" y="1028"/>
              <a:ext cx="228" cy="150"/>
            </a:xfrm>
            <a:prstGeom prst="roundRect">
              <a:avLst>
                <a:gd name="adj" fmla="val 16667"/>
              </a:avLst>
            </a:prstGeom>
            <a:solidFill>
              <a:schemeClr val="bg1"/>
            </a:solidFill>
            <a:ln w="12700">
              <a:solidFill>
                <a:srgbClr val="8000FF"/>
              </a:solidFill>
              <a:round/>
              <a:headEnd/>
              <a:tailEnd/>
            </a:ln>
            <a:effectLst/>
          </p:spPr>
          <p:txBody>
            <a:bodyPr wrap="none" anchor="ctr"/>
            <a:lstStyle/>
            <a:p>
              <a:r>
                <a:rPr lang="en-US">
                  <a:solidFill>
                    <a:srgbClr val="8000FF"/>
                  </a:solidFill>
                  <a:latin typeface="Arial" charset="0"/>
                </a:rPr>
                <a:t>AA</a:t>
              </a:r>
              <a:r>
                <a:rPr lang="en-US" baseline="30000">
                  <a:solidFill>
                    <a:srgbClr val="8000FF"/>
                  </a:solidFill>
                  <a:latin typeface="Arial" charset="0"/>
                </a:rPr>
                <a:t>1</a:t>
              </a:r>
              <a:endParaRPr lang="en-US">
                <a:solidFill>
                  <a:srgbClr val="8000FF"/>
                </a:solidFill>
                <a:latin typeface="Arial" charset="0"/>
              </a:endParaRPr>
            </a:p>
          </p:txBody>
        </p:sp>
        <p:sp>
          <p:nvSpPr>
            <p:cNvPr id="822326" name="Line 54"/>
            <p:cNvSpPr>
              <a:spLocks noChangeShapeType="1"/>
            </p:cNvSpPr>
            <p:nvPr/>
          </p:nvSpPr>
          <p:spPr bwMode="auto">
            <a:xfrm>
              <a:off x="3722" y="1232"/>
              <a:ext cx="602" cy="0"/>
            </a:xfrm>
            <a:prstGeom prst="line">
              <a:avLst/>
            </a:prstGeom>
            <a:noFill/>
            <a:ln w="25400">
              <a:solidFill>
                <a:schemeClr val="tx1"/>
              </a:solidFill>
              <a:round/>
              <a:headEnd/>
              <a:tailEnd type="triangle" w="med" len="lg"/>
            </a:ln>
            <a:effectLst/>
          </p:spPr>
          <p:txBody>
            <a:bodyPr wrap="none" anchor="ctr"/>
            <a:lstStyle/>
            <a:p>
              <a:endParaRPr lang="en-IN"/>
            </a:p>
          </p:txBody>
        </p:sp>
        <p:sp>
          <p:nvSpPr>
            <p:cNvPr id="822327" name="Rectangle 55"/>
            <p:cNvSpPr>
              <a:spLocks noChangeArrowheads="1"/>
            </p:cNvSpPr>
            <p:nvPr/>
          </p:nvSpPr>
          <p:spPr bwMode="auto">
            <a:xfrm>
              <a:off x="3661" y="1250"/>
              <a:ext cx="692" cy="288"/>
            </a:xfrm>
            <a:prstGeom prst="rect">
              <a:avLst/>
            </a:prstGeom>
            <a:noFill/>
            <a:ln w="12700">
              <a:noFill/>
              <a:miter lim="800000"/>
              <a:headEnd/>
              <a:tailEnd type="none" w="med" len="lg"/>
            </a:ln>
            <a:effectLst/>
          </p:spPr>
          <p:txBody>
            <a:bodyPr wrap="none">
              <a:spAutoFit/>
            </a:bodyPr>
            <a:lstStyle/>
            <a:p>
              <a:r>
                <a:rPr lang="en-US" b="1" i="1">
                  <a:latin typeface="Arial" charset="0"/>
                </a:rPr>
                <a:t>coupling &amp;</a:t>
              </a:r>
            </a:p>
            <a:p>
              <a:r>
                <a:rPr lang="en-US" b="1" i="1">
                  <a:latin typeface="Arial" charset="0"/>
                </a:rPr>
                <a:t>deprotection</a:t>
              </a:r>
            </a:p>
          </p:txBody>
        </p:sp>
      </p:grpSp>
    </p:spTree>
  </p:cSld>
  <p:clrMapOvr>
    <a:masterClrMapping/>
  </p:clrMapOvr>
  <p:transition advTm="703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2281"/>
                                        </p:tgtEl>
                                        <p:attrNameLst>
                                          <p:attrName>style.visibility</p:attrName>
                                        </p:attrNameLst>
                                      </p:cBhvr>
                                      <p:to>
                                        <p:strVal val="visible"/>
                                      </p:to>
                                    </p:set>
                                    <p:animEffect transition="in" filter="dissolve">
                                      <p:cBhvr>
                                        <p:cTn id="7" dur="500"/>
                                        <p:tgtEl>
                                          <p:spTgt spid="82228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lide(from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Left)">
                                      <p:cBhvr>
                                        <p:cTn id="31" dur="500"/>
                                        <p:tgtEl>
                                          <p:spTgt spid="12"/>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slide(from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slide(fromTop)">
                                      <p:cBhvr>
                                        <p:cTn id="45" dur="500"/>
                                        <p:tgtEl>
                                          <p:spTgt spid="9"/>
                                        </p:tgtEl>
                                      </p:cBhvr>
                                    </p:animEffect>
                                  </p:childTnLst>
                                </p:cTn>
                              </p:par>
                            </p:childTnLst>
                          </p:cTn>
                        </p:par>
                        <p:par>
                          <p:cTn id="46" fill="hold">
                            <p:stCondLst>
                              <p:cond delay="500"/>
                            </p:stCondLst>
                            <p:childTnLst>
                              <p:par>
                                <p:cTn id="47" presetID="9" presetClass="exit" presetSubtype="0" fill="hold" grpId="0" nodeType="afterEffect">
                                  <p:stCondLst>
                                    <p:cond delay="0"/>
                                  </p:stCondLst>
                                  <p:childTnLst>
                                    <p:animEffect transition="out" filter="dissolve">
                                      <p:cBhvr>
                                        <p:cTn id="48" dur="500"/>
                                        <p:tgtEl>
                                          <p:spTgt spid="822319"/>
                                        </p:tgtEl>
                                      </p:cBhvr>
                                    </p:animEffect>
                                    <p:set>
                                      <p:cBhvr>
                                        <p:cTn id="49" dur="1" fill="hold">
                                          <p:stCondLst>
                                            <p:cond delay="499"/>
                                          </p:stCondLst>
                                        </p:cTn>
                                        <p:tgtEl>
                                          <p:spTgt spid="82231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xit" presetSubtype="6" fill="hold" nodeType="clickEffect">
                                  <p:stCondLst>
                                    <p:cond delay="0"/>
                                  </p:stCondLst>
                                  <p:childTnLst>
                                    <p:anim calcmode="lin" valueType="num">
                                      <p:cBhvr additive="base">
                                        <p:cTn id="53" dur="500"/>
                                        <p:tgtEl>
                                          <p:spTgt spid="2"/>
                                        </p:tgtEl>
                                        <p:attrNameLst>
                                          <p:attrName>ppt_x</p:attrName>
                                        </p:attrNameLst>
                                      </p:cBhvr>
                                      <p:tavLst>
                                        <p:tav tm="0">
                                          <p:val>
                                            <p:strVal val="ppt_x"/>
                                          </p:val>
                                        </p:tav>
                                        <p:tav tm="100000">
                                          <p:val>
                                            <p:strVal val="1+ppt_w/2"/>
                                          </p:val>
                                        </p:tav>
                                      </p:tavLst>
                                    </p:anim>
                                    <p:anim calcmode="lin" valueType="num">
                                      <p:cBhvr additive="base">
                                        <p:cTn id="54" dur="500"/>
                                        <p:tgtEl>
                                          <p:spTgt spid="2"/>
                                        </p:tgtEl>
                                        <p:attrNameLst>
                                          <p:attrName>ppt_y</p:attrName>
                                        </p:attrNameLst>
                                      </p:cBhvr>
                                      <p:tavLst>
                                        <p:tav tm="0">
                                          <p:val>
                                            <p:strVal val="ppt_y"/>
                                          </p:val>
                                        </p:tav>
                                        <p:tav tm="100000">
                                          <p:val>
                                            <p:strVal val="1+ppt_h/2"/>
                                          </p:val>
                                        </p:tav>
                                      </p:tavLst>
                                    </p:anim>
                                    <p:set>
                                      <p:cBhvr>
                                        <p:cTn id="5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81" grpId="0" animBg="1"/>
      <p:bldP spid="8223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4"/>
          <p:cNvSpPr>
            <a:spLocks noGrp="1"/>
          </p:cNvSpPr>
          <p:nvPr>
            <p:ph type="sldNum" sz="quarter" idx="12"/>
          </p:nvPr>
        </p:nvSpPr>
        <p:spPr/>
        <p:txBody>
          <a:bodyPr/>
          <a:lstStyle/>
          <a:p>
            <a:fld id="{1BB51F57-ECCD-4F4C-B912-E65BFD0F8D70}" type="slidenum">
              <a:rPr lang="en-US"/>
              <a:pPr/>
              <a:t>13</a:t>
            </a:fld>
            <a:endParaRPr lang="en-US"/>
          </a:p>
        </p:txBody>
      </p:sp>
      <p:sp>
        <p:nvSpPr>
          <p:cNvPr id="865282" name="Rectangle 2"/>
          <p:cNvSpPr>
            <a:spLocks noGrp="1" noChangeArrowheads="1"/>
          </p:cNvSpPr>
          <p:nvPr>
            <p:ph type="title"/>
          </p:nvPr>
        </p:nvSpPr>
        <p:spPr>
          <a:xfrm>
            <a:off x="0" y="152400"/>
            <a:ext cx="9064625" cy="711200"/>
          </a:xfrm>
        </p:spPr>
        <p:txBody>
          <a:bodyPr>
            <a:normAutofit fontScale="90000"/>
          </a:bodyPr>
          <a:lstStyle/>
          <a:p>
            <a:r>
              <a:rPr lang="en-US"/>
              <a:t>Combinatorial Chemistry</a:t>
            </a:r>
            <a:br>
              <a:rPr lang="en-US"/>
            </a:br>
            <a:r>
              <a:rPr lang="en-US" sz="2000" b="0" i="1"/>
              <a:t>Any modular structure can be combinatorialized</a:t>
            </a:r>
          </a:p>
        </p:txBody>
      </p:sp>
      <p:pic>
        <p:nvPicPr>
          <p:cNvPr id="865283" name="Picture 3"/>
          <p:cNvPicPr>
            <a:picLocks noChangeArrowheads="1"/>
          </p:cNvPicPr>
          <p:nvPr/>
        </p:nvPicPr>
        <p:blipFill>
          <a:blip r:embed="rId3"/>
          <a:srcRect r="7784"/>
          <a:stretch>
            <a:fillRect/>
          </a:stretch>
        </p:blipFill>
        <p:spPr bwMode="auto">
          <a:xfrm>
            <a:off x="7026275" y="1198563"/>
            <a:ext cx="1833563" cy="2182812"/>
          </a:xfrm>
          <a:prstGeom prst="rect">
            <a:avLst/>
          </a:prstGeom>
          <a:noFill/>
          <a:ln w="3175">
            <a:solidFill>
              <a:srgbClr val="000000"/>
            </a:solidFill>
            <a:miter lim="800000"/>
            <a:headEnd/>
            <a:tailEnd/>
          </a:ln>
          <a:effectLst>
            <a:outerShdw dist="35921" dir="2700000" algn="ctr" rotWithShape="0">
              <a:srgbClr val="808080"/>
            </a:outerShdw>
          </a:effectLst>
        </p:spPr>
      </p:pic>
      <p:pic>
        <p:nvPicPr>
          <p:cNvPr id="865284" name="Picture 4"/>
          <p:cNvPicPr>
            <a:picLocks noChangeAspect="1" noChangeArrowheads="1"/>
          </p:cNvPicPr>
          <p:nvPr/>
        </p:nvPicPr>
        <p:blipFill>
          <a:blip r:embed="rId4"/>
          <a:srcRect/>
          <a:stretch>
            <a:fillRect/>
          </a:stretch>
        </p:blipFill>
        <p:spPr bwMode="auto">
          <a:xfrm>
            <a:off x="698500" y="1285875"/>
            <a:ext cx="2570163" cy="885825"/>
          </a:xfrm>
          <a:prstGeom prst="rect">
            <a:avLst/>
          </a:prstGeom>
          <a:noFill/>
          <a:ln w="12700">
            <a:noFill/>
            <a:miter lim="800000"/>
            <a:headEnd/>
            <a:tailEnd type="none" w="med" len="lg"/>
          </a:ln>
          <a:effectLst/>
        </p:spPr>
      </p:pic>
      <p:pic>
        <p:nvPicPr>
          <p:cNvPr id="865285" name="Picture 5"/>
          <p:cNvPicPr>
            <a:picLocks noChangeAspect="1" noChangeArrowheads="1"/>
          </p:cNvPicPr>
          <p:nvPr/>
        </p:nvPicPr>
        <p:blipFill>
          <a:blip r:embed="rId5"/>
          <a:srcRect/>
          <a:stretch>
            <a:fillRect/>
          </a:stretch>
        </p:blipFill>
        <p:spPr bwMode="auto">
          <a:xfrm>
            <a:off x="465138" y="2433638"/>
            <a:ext cx="3962400" cy="1071562"/>
          </a:xfrm>
          <a:prstGeom prst="rect">
            <a:avLst/>
          </a:prstGeom>
          <a:noFill/>
          <a:ln w="12700">
            <a:noFill/>
            <a:miter lim="800000"/>
            <a:headEnd/>
            <a:tailEnd type="none" w="med" len="lg"/>
          </a:ln>
          <a:effectLst/>
        </p:spPr>
      </p:pic>
      <p:pic>
        <p:nvPicPr>
          <p:cNvPr id="865286" name="Picture 6"/>
          <p:cNvPicPr>
            <a:picLocks noChangeAspect="1" noChangeArrowheads="1"/>
          </p:cNvPicPr>
          <p:nvPr/>
        </p:nvPicPr>
        <p:blipFill>
          <a:blip r:embed="rId6"/>
          <a:srcRect/>
          <a:stretch>
            <a:fillRect/>
          </a:stretch>
        </p:blipFill>
        <p:spPr bwMode="auto">
          <a:xfrm>
            <a:off x="5040313" y="2266950"/>
            <a:ext cx="1585912" cy="1312863"/>
          </a:xfrm>
          <a:prstGeom prst="rect">
            <a:avLst/>
          </a:prstGeom>
          <a:noFill/>
          <a:ln w="12700">
            <a:noFill/>
            <a:miter lim="800000"/>
            <a:headEnd/>
            <a:tailEnd type="none" w="med" len="lg"/>
          </a:ln>
          <a:effectLst/>
        </p:spPr>
      </p:pic>
      <p:pic>
        <p:nvPicPr>
          <p:cNvPr id="865287" name="Picture 7"/>
          <p:cNvPicPr>
            <a:picLocks noChangeAspect="1" noChangeArrowheads="1"/>
          </p:cNvPicPr>
          <p:nvPr/>
        </p:nvPicPr>
        <p:blipFill>
          <a:blip r:embed="rId7"/>
          <a:srcRect/>
          <a:stretch>
            <a:fillRect/>
          </a:stretch>
        </p:blipFill>
        <p:spPr bwMode="auto">
          <a:xfrm>
            <a:off x="3732213" y="1081088"/>
            <a:ext cx="2489200" cy="1400175"/>
          </a:xfrm>
          <a:prstGeom prst="rect">
            <a:avLst/>
          </a:prstGeom>
          <a:noFill/>
          <a:ln w="12700">
            <a:noFill/>
            <a:miter lim="800000"/>
            <a:headEnd/>
            <a:tailEnd type="none" w="med" len="lg"/>
          </a:ln>
          <a:effectLst/>
        </p:spPr>
      </p:pic>
      <p:grpSp>
        <p:nvGrpSpPr>
          <p:cNvPr id="2" name="Group 8"/>
          <p:cNvGrpSpPr>
            <a:grpSpLocks/>
          </p:cNvGrpSpPr>
          <p:nvPr/>
        </p:nvGrpSpPr>
        <p:grpSpPr bwMode="auto">
          <a:xfrm>
            <a:off x="0" y="3768725"/>
            <a:ext cx="9148763" cy="2954338"/>
            <a:chOff x="0" y="2374"/>
            <a:chExt cx="5763" cy="1861"/>
          </a:xfrm>
        </p:grpSpPr>
        <p:sp>
          <p:nvSpPr>
            <p:cNvPr id="865289" name="Line 9"/>
            <p:cNvSpPr>
              <a:spLocks noChangeShapeType="1"/>
            </p:cNvSpPr>
            <p:nvPr/>
          </p:nvSpPr>
          <p:spPr bwMode="auto">
            <a:xfrm>
              <a:off x="2297" y="3316"/>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0" name="Line 10"/>
            <p:cNvSpPr>
              <a:spLocks noChangeShapeType="1"/>
            </p:cNvSpPr>
            <p:nvPr/>
          </p:nvSpPr>
          <p:spPr bwMode="auto">
            <a:xfrm>
              <a:off x="2297" y="3570"/>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1" name="Line 11"/>
            <p:cNvSpPr>
              <a:spLocks noChangeShapeType="1"/>
            </p:cNvSpPr>
            <p:nvPr/>
          </p:nvSpPr>
          <p:spPr bwMode="auto">
            <a:xfrm>
              <a:off x="2297" y="3827"/>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2" name="Line 12"/>
            <p:cNvSpPr>
              <a:spLocks noChangeShapeType="1"/>
            </p:cNvSpPr>
            <p:nvPr/>
          </p:nvSpPr>
          <p:spPr bwMode="auto">
            <a:xfrm>
              <a:off x="2297" y="4089"/>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3" name="Line 13"/>
            <p:cNvSpPr>
              <a:spLocks noChangeShapeType="1"/>
            </p:cNvSpPr>
            <p:nvPr/>
          </p:nvSpPr>
          <p:spPr bwMode="auto">
            <a:xfrm>
              <a:off x="2568" y="3570"/>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4" name="Line 14"/>
            <p:cNvSpPr>
              <a:spLocks noChangeShapeType="1"/>
            </p:cNvSpPr>
            <p:nvPr/>
          </p:nvSpPr>
          <p:spPr bwMode="auto">
            <a:xfrm>
              <a:off x="2568" y="3827"/>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5" name="Line 15"/>
            <p:cNvSpPr>
              <a:spLocks noChangeShapeType="1"/>
            </p:cNvSpPr>
            <p:nvPr/>
          </p:nvSpPr>
          <p:spPr bwMode="auto">
            <a:xfrm>
              <a:off x="2839" y="3827"/>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6" name="Line 16"/>
            <p:cNvSpPr>
              <a:spLocks noChangeShapeType="1"/>
            </p:cNvSpPr>
            <p:nvPr/>
          </p:nvSpPr>
          <p:spPr bwMode="auto">
            <a:xfrm>
              <a:off x="3084" y="4089"/>
              <a:ext cx="80" cy="0"/>
            </a:xfrm>
            <a:prstGeom prst="line">
              <a:avLst/>
            </a:prstGeom>
            <a:noFill/>
            <a:ln w="12700">
              <a:solidFill>
                <a:schemeClr val="tx1"/>
              </a:solidFill>
              <a:round/>
              <a:headEnd/>
              <a:tailEnd type="none" w="sm" len="med"/>
            </a:ln>
            <a:effectLst/>
          </p:spPr>
          <p:txBody>
            <a:bodyPr wrap="none" anchor="ctr"/>
            <a:lstStyle/>
            <a:p>
              <a:endParaRPr lang="en-IN"/>
            </a:p>
          </p:txBody>
        </p:sp>
        <p:sp>
          <p:nvSpPr>
            <p:cNvPr id="865297" name="Rectangle 17"/>
            <p:cNvSpPr>
              <a:spLocks noChangeArrowheads="1"/>
            </p:cNvSpPr>
            <p:nvPr/>
          </p:nvSpPr>
          <p:spPr bwMode="auto">
            <a:xfrm>
              <a:off x="76" y="3124"/>
              <a:ext cx="1239" cy="1111"/>
            </a:xfrm>
            <a:prstGeom prst="rect">
              <a:avLst/>
            </a:prstGeom>
            <a:solidFill>
              <a:schemeClr val="bg1"/>
            </a:solidFill>
            <a:ln w="3175">
              <a:solidFill>
                <a:schemeClr val="tx1"/>
              </a:solidFill>
              <a:miter lim="800000"/>
              <a:headEnd/>
              <a:tailEnd type="none" w="sm" len="med"/>
            </a:ln>
            <a:effectLst>
              <a:outerShdw dist="35921" dir="2700000" algn="ctr" rotWithShape="0">
                <a:schemeClr val="bg2"/>
              </a:outerShdw>
            </a:effectLst>
          </p:spPr>
          <p:txBody>
            <a:bodyPr wrap="none" anchor="ctr"/>
            <a:lstStyle/>
            <a:p>
              <a:endParaRPr lang="en-IN"/>
            </a:p>
          </p:txBody>
        </p:sp>
        <p:sp>
          <p:nvSpPr>
            <p:cNvPr id="865298" name="Rectangle 18"/>
            <p:cNvSpPr>
              <a:spLocks noChangeArrowheads="1"/>
            </p:cNvSpPr>
            <p:nvPr/>
          </p:nvSpPr>
          <p:spPr bwMode="auto">
            <a:xfrm>
              <a:off x="2492" y="3968"/>
              <a:ext cx="212" cy="173"/>
            </a:xfrm>
            <a:prstGeom prst="rect">
              <a:avLst/>
            </a:prstGeom>
            <a:noFill/>
            <a:ln w="9525">
              <a:noFill/>
              <a:miter lim="800000"/>
              <a:headEnd/>
              <a:tailEnd/>
            </a:ln>
            <a:effectLst/>
          </p:spPr>
          <p:txBody>
            <a:bodyPr wrap="none">
              <a:spAutoFit/>
            </a:bodyPr>
            <a:lstStyle/>
            <a:p>
              <a:pPr algn="l"/>
              <a:r>
                <a:rPr lang="en-US">
                  <a:latin typeface="Arial" charset="0"/>
                </a:rPr>
                <a:t>…</a:t>
              </a:r>
            </a:p>
          </p:txBody>
        </p:sp>
        <p:sp>
          <p:nvSpPr>
            <p:cNvPr id="865299" name="Rectangle 19"/>
            <p:cNvSpPr>
              <a:spLocks noChangeArrowheads="1"/>
            </p:cNvSpPr>
            <p:nvPr/>
          </p:nvSpPr>
          <p:spPr bwMode="auto">
            <a:xfrm>
              <a:off x="1621" y="2706"/>
              <a:ext cx="1703" cy="326"/>
            </a:xfrm>
            <a:prstGeom prst="rect">
              <a:avLst/>
            </a:prstGeom>
            <a:noFill/>
            <a:ln w="9525">
              <a:noFill/>
              <a:miter lim="800000"/>
              <a:headEnd/>
              <a:tailEnd/>
            </a:ln>
            <a:effectLst/>
          </p:spPr>
          <p:txBody>
            <a:bodyPr>
              <a:spAutoFit/>
            </a:bodyPr>
            <a:lstStyle/>
            <a:p>
              <a:r>
                <a:rPr lang="en-US" sz="1400" b="1" i="1">
                  <a:solidFill>
                    <a:srgbClr val="008000"/>
                  </a:solidFill>
                  <a:latin typeface="Arial" charset="0"/>
                </a:rPr>
                <a:t>Each position can be 1 of 20 possible amino acids</a:t>
              </a:r>
            </a:p>
          </p:txBody>
        </p:sp>
        <p:sp>
          <p:nvSpPr>
            <p:cNvPr id="865300" name="AutoShape 20"/>
            <p:cNvSpPr>
              <a:spLocks noChangeArrowheads="1"/>
            </p:cNvSpPr>
            <p:nvPr/>
          </p:nvSpPr>
          <p:spPr bwMode="auto">
            <a:xfrm>
              <a:off x="156" y="3203"/>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5301" name="AutoShape 21"/>
            <p:cNvSpPr>
              <a:spLocks noChangeArrowheads="1"/>
            </p:cNvSpPr>
            <p:nvPr/>
          </p:nvSpPr>
          <p:spPr bwMode="auto">
            <a:xfrm>
              <a:off x="440" y="3203"/>
              <a:ext cx="228" cy="150"/>
            </a:xfrm>
            <a:prstGeom prst="roundRect">
              <a:avLst>
                <a:gd name="adj" fmla="val 16667"/>
              </a:avLst>
            </a:prstGeom>
            <a:solidFill>
              <a:srgbClr val="999999"/>
            </a:solidFill>
            <a:ln w="9525">
              <a:solidFill>
                <a:schemeClr val="tx1"/>
              </a:solidFill>
              <a:round/>
              <a:headEnd/>
              <a:tailEnd/>
            </a:ln>
            <a:effectLst/>
          </p:spPr>
          <p:txBody>
            <a:bodyPr wrap="none" anchor="ctr"/>
            <a:lstStyle/>
            <a:p>
              <a:r>
                <a:rPr lang="en-US">
                  <a:latin typeface="Arial" charset="0"/>
                </a:rPr>
                <a:t>Ala</a:t>
              </a:r>
            </a:p>
          </p:txBody>
        </p:sp>
        <p:sp>
          <p:nvSpPr>
            <p:cNvPr id="865302" name="AutoShape 22"/>
            <p:cNvSpPr>
              <a:spLocks noChangeArrowheads="1"/>
            </p:cNvSpPr>
            <p:nvPr/>
          </p:nvSpPr>
          <p:spPr bwMode="auto">
            <a:xfrm>
              <a:off x="724" y="3203"/>
              <a:ext cx="228" cy="150"/>
            </a:xfrm>
            <a:prstGeom prst="roundRect">
              <a:avLst>
                <a:gd name="adj" fmla="val 16667"/>
              </a:avLst>
            </a:prstGeom>
            <a:solidFill>
              <a:srgbClr val="CCFF66"/>
            </a:solidFill>
            <a:ln w="9525">
              <a:solidFill>
                <a:schemeClr val="tx1"/>
              </a:solidFill>
              <a:round/>
              <a:headEnd/>
              <a:tailEnd/>
            </a:ln>
            <a:effectLst/>
          </p:spPr>
          <p:txBody>
            <a:bodyPr wrap="none" anchor="ctr"/>
            <a:lstStyle/>
            <a:p>
              <a:r>
                <a:rPr lang="en-US">
                  <a:latin typeface="Arial" charset="0"/>
                </a:rPr>
                <a:t>Val</a:t>
              </a:r>
            </a:p>
          </p:txBody>
        </p:sp>
        <p:sp>
          <p:nvSpPr>
            <p:cNvPr id="865303" name="AutoShape 23"/>
            <p:cNvSpPr>
              <a:spLocks noChangeArrowheads="1"/>
            </p:cNvSpPr>
            <p:nvPr/>
          </p:nvSpPr>
          <p:spPr bwMode="auto">
            <a:xfrm>
              <a:off x="1008" y="3203"/>
              <a:ext cx="228" cy="150"/>
            </a:xfrm>
            <a:prstGeom prst="roundRect">
              <a:avLst>
                <a:gd name="adj" fmla="val 16667"/>
              </a:avLst>
            </a:prstGeom>
            <a:solidFill>
              <a:srgbClr val="66CCFF"/>
            </a:solidFill>
            <a:ln w="9525">
              <a:solidFill>
                <a:schemeClr val="tx1"/>
              </a:solidFill>
              <a:round/>
              <a:headEnd/>
              <a:tailEnd/>
            </a:ln>
            <a:effectLst/>
          </p:spPr>
          <p:txBody>
            <a:bodyPr wrap="none" anchor="ctr"/>
            <a:lstStyle/>
            <a:p>
              <a:r>
                <a:rPr lang="en-US">
                  <a:latin typeface="Arial" charset="0"/>
                </a:rPr>
                <a:t>Leu</a:t>
              </a:r>
            </a:p>
          </p:txBody>
        </p:sp>
        <p:sp>
          <p:nvSpPr>
            <p:cNvPr id="865304" name="AutoShape 24"/>
            <p:cNvSpPr>
              <a:spLocks noChangeArrowheads="1"/>
            </p:cNvSpPr>
            <p:nvPr/>
          </p:nvSpPr>
          <p:spPr bwMode="auto">
            <a:xfrm>
              <a:off x="156" y="3404"/>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5305" name="AutoShape 25"/>
            <p:cNvSpPr>
              <a:spLocks noChangeArrowheads="1"/>
            </p:cNvSpPr>
            <p:nvPr/>
          </p:nvSpPr>
          <p:spPr bwMode="auto">
            <a:xfrm>
              <a:off x="440" y="3404"/>
              <a:ext cx="228" cy="150"/>
            </a:xfrm>
            <a:prstGeom prst="roundRect">
              <a:avLst>
                <a:gd name="adj" fmla="val 16667"/>
              </a:avLst>
            </a:prstGeom>
            <a:solidFill>
              <a:srgbClr val="FFFF66"/>
            </a:solidFill>
            <a:ln w="9525">
              <a:solidFill>
                <a:schemeClr val="tx1"/>
              </a:solidFill>
              <a:round/>
              <a:headEnd/>
              <a:tailEnd/>
            </a:ln>
            <a:effectLst/>
          </p:spPr>
          <p:txBody>
            <a:bodyPr wrap="none" anchor="ctr"/>
            <a:lstStyle/>
            <a:p>
              <a:r>
                <a:rPr lang="en-US">
                  <a:latin typeface="Arial" charset="0"/>
                </a:rPr>
                <a:t>Ser</a:t>
              </a:r>
            </a:p>
          </p:txBody>
        </p:sp>
        <p:sp>
          <p:nvSpPr>
            <p:cNvPr id="865306" name="AutoShape 26"/>
            <p:cNvSpPr>
              <a:spLocks noChangeArrowheads="1"/>
            </p:cNvSpPr>
            <p:nvPr/>
          </p:nvSpPr>
          <p:spPr bwMode="auto">
            <a:xfrm>
              <a:off x="724" y="3409"/>
              <a:ext cx="228" cy="150"/>
            </a:xfrm>
            <a:prstGeom prst="roundRect">
              <a:avLst>
                <a:gd name="adj" fmla="val 16667"/>
              </a:avLst>
            </a:prstGeom>
            <a:solidFill>
              <a:srgbClr val="FF66FF"/>
            </a:solidFill>
            <a:ln w="9525">
              <a:solidFill>
                <a:schemeClr val="tx1"/>
              </a:solidFill>
              <a:round/>
              <a:headEnd/>
              <a:tailEnd/>
            </a:ln>
            <a:effectLst/>
          </p:spPr>
          <p:txBody>
            <a:bodyPr wrap="none" anchor="ctr"/>
            <a:lstStyle/>
            <a:p>
              <a:r>
                <a:rPr lang="en-US">
                  <a:latin typeface="Arial" charset="0"/>
                </a:rPr>
                <a:t>Thr</a:t>
              </a:r>
            </a:p>
          </p:txBody>
        </p:sp>
        <p:sp>
          <p:nvSpPr>
            <p:cNvPr id="865307" name="AutoShape 27"/>
            <p:cNvSpPr>
              <a:spLocks noChangeArrowheads="1"/>
            </p:cNvSpPr>
            <p:nvPr/>
          </p:nvSpPr>
          <p:spPr bwMode="auto">
            <a:xfrm>
              <a:off x="1008" y="3404"/>
              <a:ext cx="228" cy="150"/>
            </a:xfrm>
            <a:prstGeom prst="roundRect">
              <a:avLst>
                <a:gd name="adj" fmla="val 16667"/>
              </a:avLst>
            </a:prstGeom>
            <a:solidFill>
              <a:srgbClr val="FFCC66"/>
            </a:solidFill>
            <a:ln w="9525">
              <a:solidFill>
                <a:schemeClr val="tx1"/>
              </a:solidFill>
              <a:round/>
              <a:headEnd/>
              <a:tailEnd/>
            </a:ln>
            <a:effectLst/>
          </p:spPr>
          <p:txBody>
            <a:bodyPr wrap="none" anchor="ctr"/>
            <a:lstStyle/>
            <a:p>
              <a:r>
                <a:rPr lang="en-US">
                  <a:latin typeface="Arial" charset="0"/>
                </a:rPr>
                <a:t>Cys</a:t>
              </a:r>
            </a:p>
          </p:txBody>
        </p:sp>
        <p:sp>
          <p:nvSpPr>
            <p:cNvPr id="865308" name="AutoShape 28"/>
            <p:cNvSpPr>
              <a:spLocks noChangeArrowheads="1"/>
            </p:cNvSpPr>
            <p:nvPr/>
          </p:nvSpPr>
          <p:spPr bwMode="auto">
            <a:xfrm>
              <a:off x="156" y="3605"/>
              <a:ext cx="228" cy="150"/>
            </a:xfrm>
            <a:prstGeom prst="roundRect">
              <a:avLst>
                <a:gd name="adj" fmla="val 16667"/>
              </a:avLst>
            </a:prstGeom>
            <a:solidFill>
              <a:srgbClr val="6666FF"/>
            </a:solidFill>
            <a:ln w="9525">
              <a:solidFill>
                <a:schemeClr val="tx1"/>
              </a:solidFill>
              <a:round/>
              <a:headEnd/>
              <a:tailEnd/>
            </a:ln>
            <a:effectLst/>
          </p:spPr>
          <p:txBody>
            <a:bodyPr wrap="none" anchor="ctr"/>
            <a:lstStyle/>
            <a:p>
              <a:r>
                <a:rPr lang="en-US">
                  <a:latin typeface="Arial" charset="0"/>
                </a:rPr>
                <a:t>Met</a:t>
              </a:r>
            </a:p>
          </p:txBody>
        </p:sp>
        <p:sp>
          <p:nvSpPr>
            <p:cNvPr id="865309" name="AutoShape 29"/>
            <p:cNvSpPr>
              <a:spLocks noChangeArrowheads="1"/>
            </p:cNvSpPr>
            <p:nvPr/>
          </p:nvSpPr>
          <p:spPr bwMode="auto">
            <a:xfrm>
              <a:off x="440" y="3605"/>
              <a:ext cx="228" cy="150"/>
            </a:xfrm>
            <a:prstGeom prst="roundRect">
              <a:avLst>
                <a:gd name="adj" fmla="val 16667"/>
              </a:avLst>
            </a:prstGeom>
            <a:solidFill>
              <a:srgbClr val="804000">
                <a:alpha val="39999"/>
              </a:srgbClr>
            </a:solidFill>
            <a:ln w="9525">
              <a:solidFill>
                <a:schemeClr val="tx1"/>
              </a:solidFill>
              <a:round/>
              <a:headEnd/>
              <a:tailEnd/>
            </a:ln>
            <a:effectLst/>
          </p:spPr>
          <p:txBody>
            <a:bodyPr wrap="none" anchor="ctr"/>
            <a:lstStyle/>
            <a:p>
              <a:r>
                <a:rPr lang="en-US">
                  <a:latin typeface="Arial" charset="0"/>
                </a:rPr>
                <a:t>Lys</a:t>
              </a:r>
            </a:p>
          </p:txBody>
        </p:sp>
        <p:sp>
          <p:nvSpPr>
            <p:cNvPr id="865310" name="AutoShape 30"/>
            <p:cNvSpPr>
              <a:spLocks noChangeArrowheads="1"/>
            </p:cNvSpPr>
            <p:nvPr/>
          </p:nvSpPr>
          <p:spPr bwMode="auto">
            <a:xfrm>
              <a:off x="724" y="3605"/>
              <a:ext cx="228" cy="150"/>
            </a:xfrm>
            <a:prstGeom prst="roundRect">
              <a:avLst>
                <a:gd name="adj" fmla="val 16667"/>
              </a:avLst>
            </a:prstGeom>
            <a:solidFill>
              <a:srgbClr val="FF0000">
                <a:alpha val="39999"/>
              </a:srgbClr>
            </a:solidFill>
            <a:ln w="9525">
              <a:solidFill>
                <a:schemeClr val="tx1"/>
              </a:solidFill>
              <a:round/>
              <a:headEnd/>
              <a:tailEnd/>
            </a:ln>
            <a:effectLst/>
          </p:spPr>
          <p:txBody>
            <a:bodyPr wrap="none" anchor="ctr"/>
            <a:lstStyle/>
            <a:p>
              <a:r>
                <a:rPr lang="en-US">
                  <a:latin typeface="Arial" charset="0"/>
                </a:rPr>
                <a:t>Phe</a:t>
              </a:r>
            </a:p>
          </p:txBody>
        </p:sp>
        <p:sp>
          <p:nvSpPr>
            <p:cNvPr id="865311" name="AutoShape 31"/>
            <p:cNvSpPr>
              <a:spLocks noChangeArrowheads="1"/>
            </p:cNvSpPr>
            <p:nvPr/>
          </p:nvSpPr>
          <p:spPr bwMode="auto">
            <a:xfrm>
              <a:off x="1008" y="3605"/>
              <a:ext cx="228" cy="150"/>
            </a:xfrm>
            <a:prstGeom prst="roundRect">
              <a:avLst>
                <a:gd name="adj" fmla="val 16667"/>
              </a:avLst>
            </a:prstGeom>
            <a:solidFill>
              <a:srgbClr val="0000FF">
                <a:alpha val="39999"/>
              </a:srgbClr>
            </a:solidFill>
            <a:ln w="9525">
              <a:solidFill>
                <a:schemeClr val="tx1"/>
              </a:solidFill>
              <a:round/>
              <a:headEnd/>
              <a:tailEnd/>
            </a:ln>
            <a:effectLst/>
          </p:spPr>
          <p:txBody>
            <a:bodyPr wrap="none" anchor="ctr"/>
            <a:lstStyle/>
            <a:p>
              <a:r>
                <a:rPr lang="en-US">
                  <a:latin typeface="Arial" charset="0"/>
                </a:rPr>
                <a:t>Tyr</a:t>
              </a:r>
            </a:p>
          </p:txBody>
        </p:sp>
        <p:sp>
          <p:nvSpPr>
            <p:cNvPr id="865312" name="AutoShape 32"/>
            <p:cNvSpPr>
              <a:spLocks noChangeArrowheads="1"/>
            </p:cNvSpPr>
            <p:nvPr/>
          </p:nvSpPr>
          <p:spPr bwMode="auto">
            <a:xfrm>
              <a:off x="156" y="3806"/>
              <a:ext cx="228" cy="150"/>
            </a:xfrm>
            <a:prstGeom prst="roundRect">
              <a:avLst>
                <a:gd name="adj" fmla="val 16667"/>
              </a:avLst>
            </a:prstGeom>
            <a:solidFill>
              <a:srgbClr val="408000">
                <a:alpha val="39999"/>
              </a:srgbClr>
            </a:solidFill>
            <a:ln w="9525">
              <a:solidFill>
                <a:schemeClr val="tx1"/>
              </a:solidFill>
              <a:round/>
              <a:headEnd/>
              <a:tailEnd/>
            </a:ln>
            <a:effectLst/>
          </p:spPr>
          <p:txBody>
            <a:bodyPr wrap="none" anchor="ctr"/>
            <a:lstStyle/>
            <a:p>
              <a:r>
                <a:rPr lang="en-US">
                  <a:latin typeface="Arial" charset="0"/>
                </a:rPr>
                <a:t>His</a:t>
              </a:r>
            </a:p>
          </p:txBody>
        </p:sp>
        <p:sp>
          <p:nvSpPr>
            <p:cNvPr id="865313" name="AutoShape 33"/>
            <p:cNvSpPr>
              <a:spLocks noChangeArrowheads="1"/>
            </p:cNvSpPr>
            <p:nvPr/>
          </p:nvSpPr>
          <p:spPr bwMode="auto">
            <a:xfrm>
              <a:off x="440" y="3806"/>
              <a:ext cx="228" cy="150"/>
            </a:xfrm>
            <a:prstGeom prst="roundRect">
              <a:avLst>
                <a:gd name="adj" fmla="val 16667"/>
              </a:avLst>
            </a:prstGeom>
            <a:solidFill>
              <a:srgbClr val="FF00FF"/>
            </a:solidFill>
            <a:ln w="9525">
              <a:solidFill>
                <a:schemeClr val="tx1"/>
              </a:solidFill>
              <a:round/>
              <a:headEnd/>
              <a:tailEnd/>
            </a:ln>
            <a:effectLst/>
          </p:spPr>
          <p:txBody>
            <a:bodyPr wrap="none" anchor="ctr"/>
            <a:lstStyle/>
            <a:p>
              <a:r>
                <a:rPr lang="en-US">
                  <a:latin typeface="Arial" charset="0"/>
                </a:rPr>
                <a:t>Trp</a:t>
              </a:r>
            </a:p>
          </p:txBody>
        </p:sp>
        <p:sp>
          <p:nvSpPr>
            <p:cNvPr id="865314" name="AutoShape 34"/>
            <p:cNvSpPr>
              <a:spLocks noChangeArrowheads="1"/>
            </p:cNvSpPr>
            <p:nvPr/>
          </p:nvSpPr>
          <p:spPr bwMode="auto">
            <a:xfrm>
              <a:off x="724" y="3806"/>
              <a:ext cx="228" cy="150"/>
            </a:xfrm>
            <a:prstGeom prst="roundRect">
              <a:avLst>
                <a:gd name="adj" fmla="val 16667"/>
              </a:avLst>
            </a:prstGeom>
            <a:solidFill>
              <a:srgbClr val="FFFF00"/>
            </a:solidFill>
            <a:ln w="9525">
              <a:solidFill>
                <a:schemeClr val="tx1"/>
              </a:solidFill>
              <a:round/>
              <a:headEnd/>
              <a:tailEnd/>
            </a:ln>
            <a:effectLst/>
          </p:spPr>
          <p:txBody>
            <a:bodyPr wrap="none" anchor="ctr"/>
            <a:lstStyle/>
            <a:p>
              <a:r>
                <a:rPr lang="en-US">
                  <a:latin typeface="Arial" charset="0"/>
                </a:rPr>
                <a:t>Arg</a:t>
              </a:r>
            </a:p>
          </p:txBody>
        </p:sp>
        <p:sp>
          <p:nvSpPr>
            <p:cNvPr id="865315" name="AutoShape 35"/>
            <p:cNvSpPr>
              <a:spLocks noChangeArrowheads="1"/>
            </p:cNvSpPr>
            <p:nvPr/>
          </p:nvSpPr>
          <p:spPr bwMode="auto">
            <a:xfrm>
              <a:off x="1008" y="3806"/>
              <a:ext cx="228" cy="150"/>
            </a:xfrm>
            <a:prstGeom prst="roundRect">
              <a:avLst>
                <a:gd name="adj" fmla="val 16667"/>
              </a:avLst>
            </a:prstGeom>
            <a:solidFill>
              <a:srgbClr val="800000">
                <a:alpha val="39999"/>
              </a:srgbClr>
            </a:solidFill>
            <a:ln w="9525">
              <a:solidFill>
                <a:schemeClr val="tx1"/>
              </a:solidFill>
              <a:round/>
              <a:headEnd/>
              <a:tailEnd/>
            </a:ln>
            <a:effectLst/>
          </p:spPr>
          <p:txBody>
            <a:bodyPr wrap="none" anchor="ctr"/>
            <a:lstStyle/>
            <a:p>
              <a:r>
                <a:rPr lang="en-US">
                  <a:latin typeface="Arial" charset="0"/>
                </a:rPr>
                <a:t>Asp</a:t>
              </a:r>
            </a:p>
          </p:txBody>
        </p:sp>
        <p:sp>
          <p:nvSpPr>
            <p:cNvPr id="865316" name="AutoShape 36"/>
            <p:cNvSpPr>
              <a:spLocks noChangeArrowheads="1"/>
            </p:cNvSpPr>
            <p:nvPr/>
          </p:nvSpPr>
          <p:spPr bwMode="auto">
            <a:xfrm>
              <a:off x="156" y="4008"/>
              <a:ext cx="228" cy="150"/>
            </a:xfrm>
            <a:prstGeom prst="roundRect">
              <a:avLst>
                <a:gd name="adj" fmla="val 16667"/>
              </a:avLst>
            </a:prstGeom>
            <a:solidFill>
              <a:srgbClr val="800080">
                <a:alpha val="39999"/>
              </a:srgbClr>
            </a:solidFill>
            <a:ln w="9525">
              <a:solidFill>
                <a:schemeClr val="tx1"/>
              </a:solidFill>
              <a:round/>
              <a:headEnd/>
              <a:tailEnd/>
            </a:ln>
            <a:effectLst/>
          </p:spPr>
          <p:txBody>
            <a:bodyPr wrap="none" anchor="ctr"/>
            <a:lstStyle/>
            <a:p>
              <a:r>
                <a:rPr lang="en-US">
                  <a:latin typeface="Arial" charset="0"/>
                </a:rPr>
                <a:t>Glu</a:t>
              </a:r>
            </a:p>
          </p:txBody>
        </p:sp>
        <p:sp>
          <p:nvSpPr>
            <p:cNvPr id="865317" name="AutoShape 37"/>
            <p:cNvSpPr>
              <a:spLocks noChangeArrowheads="1"/>
            </p:cNvSpPr>
            <p:nvPr/>
          </p:nvSpPr>
          <p:spPr bwMode="auto">
            <a:xfrm>
              <a:off x="440" y="4008"/>
              <a:ext cx="228" cy="150"/>
            </a:xfrm>
            <a:prstGeom prst="roundRect">
              <a:avLst>
                <a:gd name="adj" fmla="val 16667"/>
              </a:avLst>
            </a:prstGeom>
            <a:solidFill>
              <a:srgbClr val="008080">
                <a:alpha val="39999"/>
              </a:srgbClr>
            </a:solidFill>
            <a:ln w="9525">
              <a:solidFill>
                <a:schemeClr val="tx1"/>
              </a:solidFill>
              <a:round/>
              <a:headEnd/>
              <a:tailEnd/>
            </a:ln>
            <a:effectLst/>
          </p:spPr>
          <p:txBody>
            <a:bodyPr wrap="none" anchor="ctr"/>
            <a:lstStyle/>
            <a:p>
              <a:r>
                <a:rPr lang="en-US">
                  <a:latin typeface="Arial" charset="0"/>
                </a:rPr>
                <a:t>Asn</a:t>
              </a:r>
            </a:p>
          </p:txBody>
        </p:sp>
        <p:sp>
          <p:nvSpPr>
            <p:cNvPr id="865318" name="AutoShape 38"/>
            <p:cNvSpPr>
              <a:spLocks noChangeArrowheads="1"/>
            </p:cNvSpPr>
            <p:nvPr/>
          </p:nvSpPr>
          <p:spPr bwMode="auto">
            <a:xfrm>
              <a:off x="724" y="4008"/>
              <a:ext cx="228" cy="150"/>
            </a:xfrm>
            <a:prstGeom prst="roundRect">
              <a:avLst>
                <a:gd name="adj" fmla="val 16667"/>
              </a:avLst>
            </a:prstGeom>
            <a:solidFill>
              <a:srgbClr val="00FFFF">
                <a:alpha val="39999"/>
              </a:srgbClr>
            </a:solidFill>
            <a:ln w="9525">
              <a:solidFill>
                <a:schemeClr val="tx1"/>
              </a:solidFill>
              <a:round/>
              <a:headEnd/>
              <a:tailEnd/>
            </a:ln>
            <a:effectLst/>
          </p:spPr>
          <p:txBody>
            <a:bodyPr wrap="none" anchor="ctr"/>
            <a:lstStyle/>
            <a:p>
              <a:r>
                <a:rPr lang="en-US">
                  <a:latin typeface="Arial" charset="0"/>
                </a:rPr>
                <a:t>Gln</a:t>
              </a:r>
            </a:p>
          </p:txBody>
        </p:sp>
        <p:sp>
          <p:nvSpPr>
            <p:cNvPr id="865319" name="AutoShape 39"/>
            <p:cNvSpPr>
              <a:spLocks noChangeArrowheads="1"/>
            </p:cNvSpPr>
            <p:nvPr/>
          </p:nvSpPr>
          <p:spPr bwMode="auto">
            <a:xfrm>
              <a:off x="1008" y="4008"/>
              <a:ext cx="228" cy="150"/>
            </a:xfrm>
            <a:prstGeom prst="roundRect">
              <a:avLst>
                <a:gd name="adj" fmla="val 16667"/>
              </a:avLst>
            </a:prstGeom>
            <a:solidFill>
              <a:srgbClr val="000080">
                <a:alpha val="39999"/>
              </a:srgbClr>
            </a:solidFill>
            <a:ln w="9525">
              <a:solidFill>
                <a:schemeClr val="tx1"/>
              </a:solidFill>
              <a:round/>
              <a:headEnd/>
              <a:tailEnd/>
            </a:ln>
            <a:effectLst/>
          </p:spPr>
          <p:txBody>
            <a:bodyPr wrap="none" anchor="ctr"/>
            <a:lstStyle/>
            <a:p>
              <a:r>
                <a:rPr lang="en-US">
                  <a:latin typeface="Arial" charset="0"/>
                </a:rPr>
                <a:t>Pro</a:t>
              </a:r>
            </a:p>
          </p:txBody>
        </p:sp>
        <p:sp>
          <p:nvSpPr>
            <p:cNvPr id="865320" name="AutoShape 40"/>
            <p:cNvSpPr>
              <a:spLocks noChangeArrowheads="1"/>
            </p:cNvSpPr>
            <p:nvPr/>
          </p:nvSpPr>
          <p:spPr bwMode="auto">
            <a:xfrm>
              <a:off x="2084" y="3237"/>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1</a:t>
              </a:r>
              <a:endParaRPr lang="en-US">
                <a:latin typeface="Arial" charset="0"/>
              </a:endParaRPr>
            </a:p>
          </p:txBody>
        </p:sp>
        <p:sp>
          <p:nvSpPr>
            <p:cNvPr id="865321" name="Line 41"/>
            <p:cNvSpPr>
              <a:spLocks noChangeShapeType="1"/>
            </p:cNvSpPr>
            <p:nvPr/>
          </p:nvSpPr>
          <p:spPr bwMode="auto">
            <a:xfrm>
              <a:off x="1457" y="3312"/>
              <a:ext cx="526" cy="0"/>
            </a:xfrm>
            <a:prstGeom prst="line">
              <a:avLst/>
            </a:prstGeom>
            <a:noFill/>
            <a:ln w="19050">
              <a:solidFill>
                <a:schemeClr val="tx1"/>
              </a:solidFill>
              <a:round/>
              <a:headEnd/>
              <a:tailEnd type="triangle" w="med" len="lg"/>
            </a:ln>
            <a:effectLst/>
          </p:spPr>
          <p:txBody>
            <a:bodyPr wrap="none" anchor="ctr"/>
            <a:lstStyle/>
            <a:p>
              <a:endParaRPr lang="en-IN"/>
            </a:p>
          </p:txBody>
        </p:sp>
        <p:sp>
          <p:nvSpPr>
            <p:cNvPr id="865322" name="Line 42"/>
            <p:cNvSpPr>
              <a:spLocks noChangeShapeType="1"/>
            </p:cNvSpPr>
            <p:nvPr/>
          </p:nvSpPr>
          <p:spPr bwMode="auto">
            <a:xfrm>
              <a:off x="1457" y="3567"/>
              <a:ext cx="526" cy="0"/>
            </a:xfrm>
            <a:prstGeom prst="line">
              <a:avLst/>
            </a:prstGeom>
            <a:noFill/>
            <a:ln w="19050">
              <a:solidFill>
                <a:schemeClr val="tx1"/>
              </a:solidFill>
              <a:round/>
              <a:headEnd/>
              <a:tailEnd type="triangle" w="med" len="lg"/>
            </a:ln>
            <a:effectLst/>
          </p:spPr>
          <p:txBody>
            <a:bodyPr wrap="none" anchor="ctr"/>
            <a:lstStyle/>
            <a:p>
              <a:endParaRPr lang="en-IN"/>
            </a:p>
          </p:txBody>
        </p:sp>
        <p:sp>
          <p:nvSpPr>
            <p:cNvPr id="865323" name="Line 43"/>
            <p:cNvSpPr>
              <a:spLocks noChangeShapeType="1"/>
            </p:cNvSpPr>
            <p:nvPr/>
          </p:nvSpPr>
          <p:spPr bwMode="auto">
            <a:xfrm>
              <a:off x="1457" y="3825"/>
              <a:ext cx="526" cy="0"/>
            </a:xfrm>
            <a:prstGeom prst="line">
              <a:avLst/>
            </a:prstGeom>
            <a:noFill/>
            <a:ln w="19050">
              <a:solidFill>
                <a:schemeClr val="tx1"/>
              </a:solidFill>
              <a:round/>
              <a:headEnd/>
              <a:tailEnd type="triangle" w="med" len="lg"/>
            </a:ln>
            <a:effectLst/>
          </p:spPr>
          <p:txBody>
            <a:bodyPr wrap="none" anchor="ctr"/>
            <a:lstStyle/>
            <a:p>
              <a:endParaRPr lang="en-IN"/>
            </a:p>
          </p:txBody>
        </p:sp>
        <p:sp>
          <p:nvSpPr>
            <p:cNvPr id="865324" name="Line 44"/>
            <p:cNvSpPr>
              <a:spLocks noChangeShapeType="1"/>
            </p:cNvSpPr>
            <p:nvPr/>
          </p:nvSpPr>
          <p:spPr bwMode="auto">
            <a:xfrm>
              <a:off x="1457" y="4086"/>
              <a:ext cx="526" cy="0"/>
            </a:xfrm>
            <a:prstGeom prst="line">
              <a:avLst/>
            </a:prstGeom>
            <a:noFill/>
            <a:ln w="19050">
              <a:solidFill>
                <a:schemeClr val="tx1"/>
              </a:solidFill>
              <a:round/>
              <a:headEnd/>
              <a:tailEnd type="triangle" w="med" len="lg"/>
            </a:ln>
            <a:effectLst/>
          </p:spPr>
          <p:txBody>
            <a:bodyPr wrap="none" anchor="ctr"/>
            <a:lstStyle/>
            <a:p>
              <a:endParaRPr lang="en-IN"/>
            </a:p>
          </p:txBody>
        </p:sp>
        <p:sp>
          <p:nvSpPr>
            <p:cNvPr id="865325" name="AutoShape 45"/>
            <p:cNvSpPr>
              <a:spLocks noChangeArrowheads="1"/>
            </p:cNvSpPr>
            <p:nvPr/>
          </p:nvSpPr>
          <p:spPr bwMode="auto">
            <a:xfrm>
              <a:off x="2360" y="3237"/>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2</a:t>
              </a:r>
              <a:endParaRPr lang="en-US">
                <a:latin typeface="Arial" charset="0"/>
              </a:endParaRPr>
            </a:p>
          </p:txBody>
        </p:sp>
        <p:sp>
          <p:nvSpPr>
            <p:cNvPr id="865326" name="AutoShape 46"/>
            <p:cNvSpPr>
              <a:spLocks noChangeArrowheads="1"/>
            </p:cNvSpPr>
            <p:nvPr/>
          </p:nvSpPr>
          <p:spPr bwMode="auto">
            <a:xfrm>
              <a:off x="2084" y="3492"/>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1</a:t>
              </a:r>
              <a:endParaRPr lang="en-US">
                <a:latin typeface="Arial" charset="0"/>
              </a:endParaRPr>
            </a:p>
          </p:txBody>
        </p:sp>
        <p:sp>
          <p:nvSpPr>
            <p:cNvPr id="865327" name="AutoShape 47"/>
            <p:cNvSpPr>
              <a:spLocks noChangeArrowheads="1"/>
            </p:cNvSpPr>
            <p:nvPr/>
          </p:nvSpPr>
          <p:spPr bwMode="auto">
            <a:xfrm>
              <a:off x="2357" y="3492"/>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2</a:t>
              </a:r>
              <a:endParaRPr lang="en-US">
                <a:latin typeface="Arial" charset="0"/>
              </a:endParaRPr>
            </a:p>
          </p:txBody>
        </p:sp>
        <p:sp>
          <p:nvSpPr>
            <p:cNvPr id="865328" name="AutoShape 48"/>
            <p:cNvSpPr>
              <a:spLocks noChangeArrowheads="1"/>
            </p:cNvSpPr>
            <p:nvPr/>
          </p:nvSpPr>
          <p:spPr bwMode="auto">
            <a:xfrm>
              <a:off x="2630" y="3492"/>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3</a:t>
              </a:r>
              <a:endParaRPr lang="en-US">
                <a:latin typeface="Arial" charset="0"/>
              </a:endParaRPr>
            </a:p>
          </p:txBody>
        </p:sp>
        <p:sp>
          <p:nvSpPr>
            <p:cNvPr id="865329" name="AutoShape 49"/>
            <p:cNvSpPr>
              <a:spLocks noChangeArrowheads="1"/>
            </p:cNvSpPr>
            <p:nvPr/>
          </p:nvSpPr>
          <p:spPr bwMode="auto">
            <a:xfrm>
              <a:off x="2084" y="3750"/>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1</a:t>
              </a:r>
              <a:endParaRPr lang="en-US">
                <a:latin typeface="Arial" charset="0"/>
              </a:endParaRPr>
            </a:p>
          </p:txBody>
        </p:sp>
        <p:sp>
          <p:nvSpPr>
            <p:cNvPr id="865330" name="AutoShape 50"/>
            <p:cNvSpPr>
              <a:spLocks noChangeArrowheads="1"/>
            </p:cNvSpPr>
            <p:nvPr/>
          </p:nvSpPr>
          <p:spPr bwMode="auto">
            <a:xfrm>
              <a:off x="2356" y="3750"/>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2</a:t>
              </a:r>
              <a:endParaRPr lang="en-US">
                <a:latin typeface="Arial" charset="0"/>
              </a:endParaRPr>
            </a:p>
          </p:txBody>
        </p:sp>
        <p:sp>
          <p:nvSpPr>
            <p:cNvPr id="865331" name="AutoShape 51"/>
            <p:cNvSpPr>
              <a:spLocks noChangeArrowheads="1"/>
            </p:cNvSpPr>
            <p:nvPr/>
          </p:nvSpPr>
          <p:spPr bwMode="auto">
            <a:xfrm>
              <a:off x="2628" y="3750"/>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3</a:t>
              </a:r>
              <a:endParaRPr lang="en-US">
                <a:latin typeface="Arial" charset="0"/>
              </a:endParaRPr>
            </a:p>
          </p:txBody>
        </p:sp>
        <p:sp>
          <p:nvSpPr>
            <p:cNvPr id="865332" name="AutoShape 52"/>
            <p:cNvSpPr>
              <a:spLocks noChangeArrowheads="1"/>
            </p:cNvSpPr>
            <p:nvPr/>
          </p:nvSpPr>
          <p:spPr bwMode="auto">
            <a:xfrm>
              <a:off x="2900" y="3750"/>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4</a:t>
              </a:r>
              <a:endParaRPr lang="en-US">
                <a:latin typeface="Arial" charset="0"/>
              </a:endParaRPr>
            </a:p>
          </p:txBody>
        </p:sp>
        <p:sp>
          <p:nvSpPr>
            <p:cNvPr id="865333" name="AutoShape 53"/>
            <p:cNvSpPr>
              <a:spLocks noChangeArrowheads="1"/>
            </p:cNvSpPr>
            <p:nvPr/>
          </p:nvSpPr>
          <p:spPr bwMode="auto">
            <a:xfrm>
              <a:off x="2084" y="4011"/>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1</a:t>
              </a:r>
              <a:endParaRPr lang="en-US">
                <a:latin typeface="Arial" charset="0"/>
              </a:endParaRPr>
            </a:p>
          </p:txBody>
        </p:sp>
        <p:sp>
          <p:nvSpPr>
            <p:cNvPr id="865334" name="AutoShape 54"/>
            <p:cNvSpPr>
              <a:spLocks noChangeArrowheads="1"/>
            </p:cNvSpPr>
            <p:nvPr/>
          </p:nvSpPr>
          <p:spPr bwMode="auto">
            <a:xfrm>
              <a:off x="3151" y="4011"/>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AA</a:t>
              </a:r>
              <a:r>
                <a:rPr lang="en-US" baseline="30000">
                  <a:latin typeface="Arial" charset="0"/>
                </a:rPr>
                <a:t>20</a:t>
              </a:r>
              <a:endParaRPr lang="en-US">
                <a:latin typeface="Arial" charset="0"/>
              </a:endParaRPr>
            </a:p>
          </p:txBody>
        </p:sp>
        <p:sp>
          <p:nvSpPr>
            <p:cNvPr id="865335" name="Rectangle 55"/>
            <p:cNvSpPr>
              <a:spLocks noChangeArrowheads="1"/>
            </p:cNvSpPr>
            <p:nvPr/>
          </p:nvSpPr>
          <p:spPr bwMode="auto">
            <a:xfrm>
              <a:off x="3268" y="3213"/>
              <a:ext cx="490"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20 x 20</a:t>
              </a:r>
            </a:p>
          </p:txBody>
        </p:sp>
        <p:sp>
          <p:nvSpPr>
            <p:cNvPr id="865336" name="Rectangle 56"/>
            <p:cNvSpPr>
              <a:spLocks noChangeArrowheads="1"/>
            </p:cNvSpPr>
            <p:nvPr/>
          </p:nvSpPr>
          <p:spPr bwMode="auto">
            <a:xfrm>
              <a:off x="3930" y="3213"/>
              <a:ext cx="49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 20</a:t>
              </a:r>
              <a:r>
                <a:rPr lang="en-US" sz="1400" b="1" baseline="30000">
                  <a:solidFill>
                    <a:srgbClr val="0000FF"/>
                  </a:solidFill>
                  <a:latin typeface="Arial" charset="0"/>
                </a:rPr>
                <a:t>2 </a:t>
              </a:r>
              <a:r>
                <a:rPr lang="en-US" sz="1400" b="1">
                  <a:solidFill>
                    <a:srgbClr val="0000FF"/>
                  </a:solidFill>
                  <a:latin typeface="Arial" charset="0"/>
                </a:rPr>
                <a:t> =</a:t>
              </a:r>
            </a:p>
          </p:txBody>
        </p:sp>
        <p:sp>
          <p:nvSpPr>
            <p:cNvPr id="865337" name="Rectangle 57"/>
            <p:cNvSpPr>
              <a:spLocks noChangeArrowheads="1"/>
            </p:cNvSpPr>
            <p:nvPr/>
          </p:nvSpPr>
          <p:spPr bwMode="auto">
            <a:xfrm>
              <a:off x="4670" y="3212"/>
              <a:ext cx="303" cy="192"/>
            </a:xfrm>
            <a:prstGeom prst="rect">
              <a:avLst/>
            </a:prstGeom>
            <a:noFill/>
            <a:ln w="9525">
              <a:noFill/>
              <a:miter lim="800000"/>
              <a:headEnd/>
              <a:tailEnd/>
            </a:ln>
            <a:effectLst/>
          </p:spPr>
          <p:txBody>
            <a:bodyPr wrap="none">
              <a:spAutoFit/>
            </a:bodyPr>
            <a:lstStyle/>
            <a:p>
              <a:pPr algn="r"/>
              <a:r>
                <a:rPr lang="en-US" sz="1400" b="1">
                  <a:solidFill>
                    <a:srgbClr val="0000FF"/>
                  </a:solidFill>
                  <a:latin typeface="Arial" charset="0"/>
                </a:rPr>
                <a:t>400</a:t>
              </a:r>
            </a:p>
          </p:txBody>
        </p:sp>
        <p:sp>
          <p:nvSpPr>
            <p:cNvPr id="865338" name="Rectangle 58"/>
            <p:cNvSpPr>
              <a:spLocks noChangeArrowheads="1"/>
            </p:cNvSpPr>
            <p:nvPr/>
          </p:nvSpPr>
          <p:spPr bwMode="auto">
            <a:xfrm>
              <a:off x="4919" y="3212"/>
              <a:ext cx="84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combinations</a:t>
              </a:r>
            </a:p>
          </p:txBody>
        </p:sp>
        <p:sp>
          <p:nvSpPr>
            <p:cNvPr id="865339" name="Rectangle 59"/>
            <p:cNvSpPr>
              <a:spLocks noChangeArrowheads="1"/>
            </p:cNvSpPr>
            <p:nvPr/>
          </p:nvSpPr>
          <p:spPr bwMode="auto">
            <a:xfrm>
              <a:off x="3268" y="3452"/>
              <a:ext cx="739"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20 x 20 x 20</a:t>
              </a:r>
            </a:p>
          </p:txBody>
        </p:sp>
        <p:sp>
          <p:nvSpPr>
            <p:cNvPr id="865340" name="Rectangle 60"/>
            <p:cNvSpPr>
              <a:spLocks noChangeArrowheads="1"/>
            </p:cNvSpPr>
            <p:nvPr/>
          </p:nvSpPr>
          <p:spPr bwMode="auto">
            <a:xfrm>
              <a:off x="3930" y="3452"/>
              <a:ext cx="49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 20</a:t>
              </a:r>
              <a:r>
                <a:rPr lang="en-US" sz="1400" b="1" baseline="30000">
                  <a:solidFill>
                    <a:srgbClr val="0000FF"/>
                  </a:solidFill>
                  <a:latin typeface="Arial" charset="0"/>
                </a:rPr>
                <a:t>3 </a:t>
              </a:r>
              <a:r>
                <a:rPr lang="en-US" sz="1400" b="1">
                  <a:solidFill>
                    <a:srgbClr val="0000FF"/>
                  </a:solidFill>
                  <a:latin typeface="Arial" charset="0"/>
                </a:rPr>
                <a:t> =</a:t>
              </a:r>
            </a:p>
          </p:txBody>
        </p:sp>
        <p:sp>
          <p:nvSpPr>
            <p:cNvPr id="865341" name="Rectangle 61"/>
            <p:cNvSpPr>
              <a:spLocks noChangeArrowheads="1"/>
            </p:cNvSpPr>
            <p:nvPr/>
          </p:nvSpPr>
          <p:spPr bwMode="auto">
            <a:xfrm>
              <a:off x="4577" y="3451"/>
              <a:ext cx="396" cy="192"/>
            </a:xfrm>
            <a:prstGeom prst="rect">
              <a:avLst/>
            </a:prstGeom>
            <a:noFill/>
            <a:ln w="9525">
              <a:noFill/>
              <a:miter lim="800000"/>
              <a:headEnd/>
              <a:tailEnd/>
            </a:ln>
            <a:effectLst/>
          </p:spPr>
          <p:txBody>
            <a:bodyPr wrap="none">
              <a:spAutoFit/>
            </a:bodyPr>
            <a:lstStyle/>
            <a:p>
              <a:pPr algn="r"/>
              <a:r>
                <a:rPr lang="en-US" sz="1400" b="1">
                  <a:solidFill>
                    <a:srgbClr val="0000FF"/>
                  </a:solidFill>
                  <a:latin typeface="Arial" charset="0"/>
                </a:rPr>
                <a:t>8,000</a:t>
              </a:r>
            </a:p>
          </p:txBody>
        </p:sp>
        <p:sp>
          <p:nvSpPr>
            <p:cNvPr id="865342" name="Rectangle 62"/>
            <p:cNvSpPr>
              <a:spLocks noChangeArrowheads="1"/>
            </p:cNvSpPr>
            <p:nvPr/>
          </p:nvSpPr>
          <p:spPr bwMode="auto">
            <a:xfrm>
              <a:off x="4919" y="3451"/>
              <a:ext cx="84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combinations</a:t>
              </a:r>
            </a:p>
          </p:txBody>
        </p:sp>
        <p:sp>
          <p:nvSpPr>
            <p:cNvPr id="865343" name="Rectangle 63"/>
            <p:cNvSpPr>
              <a:spLocks noChangeArrowheads="1"/>
            </p:cNvSpPr>
            <p:nvPr/>
          </p:nvSpPr>
          <p:spPr bwMode="auto">
            <a:xfrm>
              <a:off x="3930" y="3725"/>
              <a:ext cx="49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 20</a:t>
              </a:r>
              <a:r>
                <a:rPr lang="en-US" sz="1400" b="1" baseline="30000">
                  <a:solidFill>
                    <a:srgbClr val="0000FF"/>
                  </a:solidFill>
                  <a:latin typeface="Arial" charset="0"/>
                </a:rPr>
                <a:t>4 </a:t>
              </a:r>
              <a:r>
                <a:rPr lang="en-US" sz="1400" b="1">
                  <a:solidFill>
                    <a:srgbClr val="0000FF"/>
                  </a:solidFill>
                  <a:latin typeface="Arial" charset="0"/>
                </a:rPr>
                <a:t> =</a:t>
              </a:r>
            </a:p>
          </p:txBody>
        </p:sp>
        <p:sp>
          <p:nvSpPr>
            <p:cNvPr id="865344" name="Rectangle 64"/>
            <p:cNvSpPr>
              <a:spLocks noChangeArrowheads="1"/>
            </p:cNvSpPr>
            <p:nvPr/>
          </p:nvSpPr>
          <p:spPr bwMode="auto">
            <a:xfrm>
              <a:off x="4452" y="3724"/>
              <a:ext cx="521" cy="192"/>
            </a:xfrm>
            <a:prstGeom prst="rect">
              <a:avLst/>
            </a:prstGeom>
            <a:noFill/>
            <a:ln w="9525">
              <a:noFill/>
              <a:miter lim="800000"/>
              <a:headEnd/>
              <a:tailEnd/>
            </a:ln>
            <a:effectLst/>
          </p:spPr>
          <p:txBody>
            <a:bodyPr wrap="none">
              <a:spAutoFit/>
            </a:bodyPr>
            <a:lstStyle/>
            <a:p>
              <a:pPr algn="r"/>
              <a:r>
                <a:rPr lang="en-US" sz="1400" b="1">
                  <a:solidFill>
                    <a:srgbClr val="0000FF"/>
                  </a:solidFill>
                  <a:latin typeface="Arial" charset="0"/>
                </a:rPr>
                <a:t>160,000</a:t>
              </a:r>
            </a:p>
          </p:txBody>
        </p:sp>
        <p:sp>
          <p:nvSpPr>
            <p:cNvPr id="865345" name="Rectangle 65"/>
            <p:cNvSpPr>
              <a:spLocks noChangeArrowheads="1"/>
            </p:cNvSpPr>
            <p:nvPr/>
          </p:nvSpPr>
          <p:spPr bwMode="auto">
            <a:xfrm>
              <a:off x="4919" y="3724"/>
              <a:ext cx="84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combinations</a:t>
              </a:r>
            </a:p>
          </p:txBody>
        </p:sp>
        <p:sp>
          <p:nvSpPr>
            <p:cNvPr id="865346" name="Rectangle 66"/>
            <p:cNvSpPr>
              <a:spLocks noChangeArrowheads="1"/>
            </p:cNvSpPr>
            <p:nvPr/>
          </p:nvSpPr>
          <p:spPr bwMode="auto">
            <a:xfrm>
              <a:off x="3930" y="3984"/>
              <a:ext cx="51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 20</a:t>
              </a:r>
              <a:r>
                <a:rPr lang="en-US" sz="1400" b="1" baseline="30000">
                  <a:solidFill>
                    <a:srgbClr val="0000FF"/>
                  </a:solidFill>
                  <a:latin typeface="Arial" charset="0"/>
                </a:rPr>
                <a:t>20</a:t>
              </a:r>
              <a:r>
                <a:rPr lang="en-US" sz="1400" b="1">
                  <a:solidFill>
                    <a:srgbClr val="0000FF"/>
                  </a:solidFill>
                  <a:latin typeface="Arial" charset="0"/>
                </a:rPr>
                <a:t> =</a:t>
              </a:r>
            </a:p>
          </p:txBody>
        </p:sp>
        <p:sp>
          <p:nvSpPr>
            <p:cNvPr id="865347" name="Rectangle 67"/>
            <p:cNvSpPr>
              <a:spLocks noChangeArrowheads="1"/>
            </p:cNvSpPr>
            <p:nvPr/>
          </p:nvSpPr>
          <p:spPr bwMode="auto">
            <a:xfrm>
              <a:off x="4372" y="3983"/>
              <a:ext cx="601" cy="192"/>
            </a:xfrm>
            <a:prstGeom prst="rect">
              <a:avLst/>
            </a:prstGeom>
            <a:noFill/>
            <a:ln w="9525">
              <a:noFill/>
              <a:miter lim="800000"/>
              <a:headEnd/>
              <a:tailEnd/>
            </a:ln>
            <a:effectLst/>
          </p:spPr>
          <p:txBody>
            <a:bodyPr wrap="none">
              <a:spAutoFit/>
            </a:bodyPr>
            <a:lstStyle/>
            <a:p>
              <a:pPr algn="r"/>
              <a:r>
                <a:rPr lang="en-US" sz="1400" b="1">
                  <a:solidFill>
                    <a:srgbClr val="0000FF"/>
                  </a:solidFill>
                  <a:latin typeface="Arial" charset="0"/>
                </a:rPr>
                <a:t>1.0 x 10</a:t>
              </a:r>
              <a:r>
                <a:rPr lang="en-US" sz="1400" b="1" baseline="30000">
                  <a:solidFill>
                    <a:srgbClr val="0000FF"/>
                  </a:solidFill>
                  <a:latin typeface="Arial" charset="0"/>
                </a:rPr>
                <a:t>26</a:t>
              </a:r>
              <a:endParaRPr lang="en-US" sz="1400" b="1">
                <a:solidFill>
                  <a:srgbClr val="0000FF"/>
                </a:solidFill>
                <a:latin typeface="Arial" charset="0"/>
              </a:endParaRPr>
            </a:p>
          </p:txBody>
        </p:sp>
        <p:sp>
          <p:nvSpPr>
            <p:cNvPr id="865348" name="Rectangle 68"/>
            <p:cNvSpPr>
              <a:spLocks noChangeArrowheads="1"/>
            </p:cNvSpPr>
            <p:nvPr/>
          </p:nvSpPr>
          <p:spPr bwMode="auto">
            <a:xfrm>
              <a:off x="4919" y="3983"/>
              <a:ext cx="844" cy="192"/>
            </a:xfrm>
            <a:prstGeom prst="rect">
              <a:avLst/>
            </a:prstGeom>
            <a:noFill/>
            <a:ln w="9525">
              <a:noFill/>
              <a:miter lim="800000"/>
              <a:headEnd/>
              <a:tailEnd/>
            </a:ln>
            <a:effectLst/>
          </p:spPr>
          <p:txBody>
            <a:bodyPr wrap="none">
              <a:spAutoFit/>
            </a:bodyPr>
            <a:lstStyle/>
            <a:p>
              <a:pPr algn="l"/>
              <a:r>
                <a:rPr lang="en-US" sz="1400" b="1">
                  <a:solidFill>
                    <a:srgbClr val="0000FF"/>
                  </a:solidFill>
                  <a:latin typeface="Arial" charset="0"/>
                </a:rPr>
                <a:t>combinations</a:t>
              </a:r>
            </a:p>
          </p:txBody>
        </p:sp>
        <p:sp>
          <p:nvSpPr>
            <p:cNvPr id="865349" name="Rectangle 69"/>
            <p:cNvSpPr>
              <a:spLocks noChangeArrowheads="1"/>
            </p:cNvSpPr>
            <p:nvPr/>
          </p:nvSpPr>
          <p:spPr bwMode="auto">
            <a:xfrm>
              <a:off x="2743" y="3968"/>
              <a:ext cx="212" cy="173"/>
            </a:xfrm>
            <a:prstGeom prst="rect">
              <a:avLst/>
            </a:prstGeom>
            <a:noFill/>
            <a:ln w="9525">
              <a:noFill/>
              <a:miter lim="800000"/>
              <a:headEnd/>
              <a:tailEnd/>
            </a:ln>
            <a:effectLst/>
          </p:spPr>
          <p:txBody>
            <a:bodyPr wrap="none">
              <a:spAutoFit/>
            </a:bodyPr>
            <a:lstStyle/>
            <a:p>
              <a:pPr algn="l"/>
              <a:r>
                <a:rPr lang="en-US">
                  <a:latin typeface="Arial" charset="0"/>
                </a:rPr>
                <a:t>…</a:t>
              </a:r>
            </a:p>
          </p:txBody>
        </p:sp>
        <p:sp>
          <p:nvSpPr>
            <p:cNvPr id="865350" name="Freeform 70"/>
            <p:cNvSpPr>
              <a:spLocks/>
            </p:cNvSpPr>
            <p:nvPr/>
          </p:nvSpPr>
          <p:spPr bwMode="auto">
            <a:xfrm>
              <a:off x="2184" y="3012"/>
              <a:ext cx="67" cy="196"/>
            </a:xfrm>
            <a:custGeom>
              <a:avLst/>
              <a:gdLst/>
              <a:ahLst/>
              <a:cxnLst>
                <a:cxn ang="0">
                  <a:pos x="26" y="0"/>
                </a:cxn>
                <a:cxn ang="0">
                  <a:pos x="4" y="106"/>
                </a:cxn>
                <a:cxn ang="0">
                  <a:pos x="39" y="53"/>
                </a:cxn>
                <a:cxn ang="0">
                  <a:pos x="0" y="185"/>
                </a:cxn>
              </a:cxnLst>
              <a:rect l="0" t="0" r="r" b="b"/>
              <a:pathLst>
                <a:path w="40" h="185">
                  <a:moveTo>
                    <a:pt x="26" y="0"/>
                  </a:moveTo>
                  <a:cubicBezTo>
                    <a:pt x="14" y="48"/>
                    <a:pt x="2" y="97"/>
                    <a:pt x="4" y="106"/>
                  </a:cubicBezTo>
                  <a:cubicBezTo>
                    <a:pt x="6" y="115"/>
                    <a:pt x="40" y="40"/>
                    <a:pt x="39" y="53"/>
                  </a:cubicBezTo>
                  <a:cubicBezTo>
                    <a:pt x="38" y="66"/>
                    <a:pt x="19" y="125"/>
                    <a:pt x="0" y="185"/>
                  </a:cubicBezTo>
                </a:path>
              </a:pathLst>
            </a:custGeom>
            <a:noFill/>
            <a:ln w="12700" cap="flat" cmpd="sng">
              <a:solidFill>
                <a:srgbClr val="008000"/>
              </a:solidFill>
              <a:prstDash val="solid"/>
              <a:round/>
              <a:headEnd type="none" w="med" len="med"/>
              <a:tailEnd type="triangle" w="sm" len="med"/>
            </a:ln>
            <a:effectLst/>
          </p:spPr>
          <p:txBody>
            <a:bodyPr wrap="none" anchor="ctr"/>
            <a:lstStyle/>
            <a:p>
              <a:endParaRPr lang="en-IN"/>
            </a:p>
          </p:txBody>
        </p:sp>
        <p:sp>
          <p:nvSpPr>
            <p:cNvPr id="865351" name="Freeform 71"/>
            <p:cNvSpPr>
              <a:spLocks/>
            </p:cNvSpPr>
            <p:nvPr/>
          </p:nvSpPr>
          <p:spPr bwMode="auto">
            <a:xfrm>
              <a:off x="2473" y="3012"/>
              <a:ext cx="67" cy="196"/>
            </a:xfrm>
            <a:custGeom>
              <a:avLst/>
              <a:gdLst/>
              <a:ahLst/>
              <a:cxnLst>
                <a:cxn ang="0">
                  <a:pos x="26" y="0"/>
                </a:cxn>
                <a:cxn ang="0">
                  <a:pos x="4" y="106"/>
                </a:cxn>
                <a:cxn ang="0">
                  <a:pos x="39" y="53"/>
                </a:cxn>
                <a:cxn ang="0">
                  <a:pos x="0" y="185"/>
                </a:cxn>
              </a:cxnLst>
              <a:rect l="0" t="0" r="r" b="b"/>
              <a:pathLst>
                <a:path w="40" h="185">
                  <a:moveTo>
                    <a:pt x="26" y="0"/>
                  </a:moveTo>
                  <a:cubicBezTo>
                    <a:pt x="14" y="48"/>
                    <a:pt x="2" y="97"/>
                    <a:pt x="4" y="106"/>
                  </a:cubicBezTo>
                  <a:cubicBezTo>
                    <a:pt x="6" y="115"/>
                    <a:pt x="40" y="40"/>
                    <a:pt x="39" y="53"/>
                  </a:cubicBezTo>
                  <a:cubicBezTo>
                    <a:pt x="38" y="66"/>
                    <a:pt x="19" y="125"/>
                    <a:pt x="0" y="185"/>
                  </a:cubicBezTo>
                </a:path>
              </a:pathLst>
            </a:custGeom>
            <a:noFill/>
            <a:ln w="12700" cap="flat" cmpd="sng">
              <a:solidFill>
                <a:srgbClr val="008000"/>
              </a:solidFill>
              <a:prstDash val="solid"/>
              <a:round/>
              <a:headEnd type="none" w="med" len="med"/>
              <a:tailEnd type="triangle" w="sm" len="med"/>
            </a:ln>
            <a:effectLst/>
          </p:spPr>
          <p:txBody>
            <a:bodyPr wrap="none" anchor="ctr"/>
            <a:lstStyle/>
            <a:p>
              <a:endParaRPr lang="en-IN"/>
            </a:p>
          </p:txBody>
        </p:sp>
        <p:sp>
          <p:nvSpPr>
            <p:cNvPr id="865352" name="Rectangle 72"/>
            <p:cNvSpPr>
              <a:spLocks noChangeArrowheads="1"/>
            </p:cNvSpPr>
            <p:nvPr/>
          </p:nvSpPr>
          <p:spPr bwMode="auto">
            <a:xfrm>
              <a:off x="0" y="2413"/>
              <a:ext cx="4828" cy="212"/>
            </a:xfrm>
            <a:prstGeom prst="rect">
              <a:avLst/>
            </a:prstGeom>
            <a:noFill/>
            <a:ln w="12700">
              <a:noFill/>
              <a:miter lim="800000"/>
              <a:headEnd/>
              <a:tailEnd type="none" w="sm" len="med"/>
            </a:ln>
            <a:effectLst/>
          </p:spPr>
          <p:txBody>
            <a:bodyPr wrap="none">
              <a:spAutoFit/>
            </a:bodyPr>
            <a:lstStyle/>
            <a:p>
              <a:pPr algn="l"/>
              <a:r>
                <a:rPr lang="en-US" sz="1600">
                  <a:latin typeface="Arial" charset="0"/>
                </a:rPr>
                <a:t>• A fully </a:t>
              </a:r>
              <a:r>
                <a:rPr lang="en-US" sz="1600" b="1">
                  <a:latin typeface="Arial" charset="0"/>
                </a:rPr>
                <a:t>combinatorial library</a:t>
              </a:r>
              <a:r>
                <a:rPr lang="en-US" sz="1600">
                  <a:latin typeface="Arial" charset="0"/>
                </a:rPr>
                <a:t> includes all possible combinations of building blocks</a:t>
              </a:r>
            </a:p>
          </p:txBody>
        </p:sp>
        <p:sp>
          <p:nvSpPr>
            <p:cNvPr id="865353" name="Line 73"/>
            <p:cNvSpPr>
              <a:spLocks noChangeShapeType="1"/>
            </p:cNvSpPr>
            <p:nvPr/>
          </p:nvSpPr>
          <p:spPr bwMode="auto">
            <a:xfrm>
              <a:off x="0" y="2374"/>
              <a:ext cx="5760" cy="0"/>
            </a:xfrm>
            <a:prstGeom prst="line">
              <a:avLst/>
            </a:prstGeom>
            <a:noFill/>
            <a:ln w="12700">
              <a:solidFill>
                <a:schemeClr val="tx1"/>
              </a:solidFill>
              <a:round/>
              <a:headEnd/>
              <a:tailEnd type="none" w="med" len="lg"/>
            </a:ln>
            <a:effectLst/>
          </p:spPr>
          <p:txBody>
            <a:bodyPr wrap="none" anchor="ctr"/>
            <a:lstStyle/>
            <a:p>
              <a:endParaRPr lang="en-IN"/>
            </a:p>
          </p:txBody>
        </p:sp>
      </p:grpSp>
    </p:spTree>
  </p:cSld>
  <p:clrMapOvr>
    <a:masterClrMapping/>
  </p:clrMapOvr>
  <p:transition advTm="773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865283"/>
                                        </p:tgtEl>
                                        <p:attrNameLst>
                                          <p:attrName>style.visibility</p:attrName>
                                        </p:attrNameLst>
                                      </p:cBhvr>
                                      <p:to>
                                        <p:strVal val="visible"/>
                                      </p:to>
                                    </p:set>
                                    <p:animEffect transition="in" filter="slide(fromTop)">
                                      <p:cBhvr>
                                        <p:cTn id="7" dur="500"/>
                                        <p:tgtEl>
                                          <p:spTgt spid="8652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To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laceholder 5"/>
          <p:cNvSpPr>
            <a:spLocks noGrp="1"/>
          </p:cNvSpPr>
          <p:nvPr>
            <p:ph type="sldNum" sz="quarter" idx="12"/>
          </p:nvPr>
        </p:nvSpPr>
        <p:spPr/>
        <p:txBody>
          <a:bodyPr/>
          <a:lstStyle/>
          <a:p>
            <a:fld id="{CE5F0352-FFE5-495D-99EF-BDD4CC6C0CE3}" type="slidenum">
              <a:rPr lang="en-US"/>
              <a:pPr/>
              <a:t>14</a:t>
            </a:fld>
            <a:endParaRPr lang="en-US"/>
          </a:p>
        </p:txBody>
      </p:sp>
      <p:sp>
        <p:nvSpPr>
          <p:cNvPr id="857090" name="AutoShape 2"/>
          <p:cNvSpPr>
            <a:spLocks noChangeArrowheads="1"/>
          </p:cNvSpPr>
          <p:nvPr/>
        </p:nvSpPr>
        <p:spPr bwMode="auto">
          <a:xfrm>
            <a:off x="1912938" y="3121025"/>
            <a:ext cx="468312" cy="3525838"/>
          </a:xfrm>
          <a:prstGeom prst="can">
            <a:avLst>
              <a:gd name="adj" fmla="val 26525"/>
            </a:avLst>
          </a:prstGeom>
          <a:solidFill>
            <a:srgbClr val="E4FFFA"/>
          </a:solidFill>
          <a:ln w="12700">
            <a:solidFill>
              <a:schemeClr val="tx1"/>
            </a:solidFill>
            <a:round/>
            <a:headEnd/>
            <a:tailEnd type="none" w="med" len="lg"/>
          </a:ln>
          <a:effectLst/>
        </p:spPr>
        <p:txBody>
          <a:bodyPr wrap="none" anchor="ctr"/>
          <a:lstStyle/>
          <a:p>
            <a:endParaRPr lang="en-IN"/>
          </a:p>
        </p:txBody>
      </p:sp>
      <p:grpSp>
        <p:nvGrpSpPr>
          <p:cNvPr id="2" name="Group 3"/>
          <p:cNvGrpSpPr>
            <a:grpSpLocks/>
          </p:cNvGrpSpPr>
          <p:nvPr/>
        </p:nvGrpSpPr>
        <p:grpSpPr bwMode="auto">
          <a:xfrm>
            <a:off x="5797550" y="3322638"/>
            <a:ext cx="493713" cy="3154362"/>
            <a:chOff x="3652" y="2093"/>
            <a:chExt cx="311" cy="1987"/>
          </a:xfrm>
        </p:grpSpPr>
        <p:sp>
          <p:nvSpPr>
            <p:cNvPr id="857092" name="Line 4"/>
            <p:cNvSpPr>
              <a:spLocks noChangeShapeType="1"/>
            </p:cNvSpPr>
            <p:nvPr/>
          </p:nvSpPr>
          <p:spPr bwMode="auto">
            <a:xfrm flipH="1">
              <a:off x="3838" y="262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093" name="AutoShape 5"/>
            <p:cNvSpPr>
              <a:spLocks noChangeArrowheads="1"/>
            </p:cNvSpPr>
            <p:nvPr/>
          </p:nvSpPr>
          <p:spPr bwMode="auto">
            <a:xfrm>
              <a:off x="3652" y="2548"/>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57094" name="Line 6"/>
            <p:cNvSpPr>
              <a:spLocks noChangeShapeType="1"/>
            </p:cNvSpPr>
            <p:nvPr/>
          </p:nvSpPr>
          <p:spPr bwMode="auto">
            <a:xfrm flipH="1">
              <a:off x="3838" y="239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095" name="AutoShape 7"/>
            <p:cNvSpPr>
              <a:spLocks noChangeArrowheads="1"/>
            </p:cNvSpPr>
            <p:nvPr/>
          </p:nvSpPr>
          <p:spPr bwMode="auto">
            <a:xfrm>
              <a:off x="3652" y="232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096" name="Line 8"/>
            <p:cNvSpPr>
              <a:spLocks noChangeShapeType="1"/>
            </p:cNvSpPr>
            <p:nvPr/>
          </p:nvSpPr>
          <p:spPr bwMode="auto">
            <a:xfrm flipH="1">
              <a:off x="3838" y="216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097" name="AutoShape 9"/>
            <p:cNvSpPr>
              <a:spLocks noChangeArrowheads="1"/>
            </p:cNvSpPr>
            <p:nvPr/>
          </p:nvSpPr>
          <p:spPr bwMode="auto">
            <a:xfrm>
              <a:off x="3652" y="2093"/>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098" name="Line 10"/>
            <p:cNvSpPr>
              <a:spLocks noChangeShapeType="1"/>
            </p:cNvSpPr>
            <p:nvPr/>
          </p:nvSpPr>
          <p:spPr bwMode="auto">
            <a:xfrm flipH="1">
              <a:off x="3838" y="285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099" name="AutoShape 11"/>
            <p:cNvSpPr>
              <a:spLocks noChangeArrowheads="1"/>
            </p:cNvSpPr>
            <p:nvPr/>
          </p:nvSpPr>
          <p:spPr bwMode="auto">
            <a:xfrm>
              <a:off x="3652" y="2783"/>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00" name="Line 12"/>
            <p:cNvSpPr>
              <a:spLocks noChangeShapeType="1"/>
            </p:cNvSpPr>
            <p:nvPr/>
          </p:nvSpPr>
          <p:spPr bwMode="auto">
            <a:xfrm flipH="1">
              <a:off x="3838" y="308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01" name="AutoShape 13"/>
            <p:cNvSpPr>
              <a:spLocks noChangeArrowheads="1"/>
            </p:cNvSpPr>
            <p:nvPr/>
          </p:nvSpPr>
          <p:spPr bwMode="auto">
            <a:xfrm>
              <a:off x="3652" y="301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02" name="Line 14"/>
            <p:cNvSpPr>
              <a:spLocks noChangeShapeType="1"/>
            </p:cNvSpPr>
            <p:nvPr/>
          </p:nvSpPr>
          <p:spPr bwMode="auto">
            <a:xfrm flipH="1">
              <a:off x="3838" y="331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03" name="AutoShape 15"/>
            <p:cNvSpPr>
              <a:spLocks noChangeArrowheads="1"/>
            </p:cNvSpPr>
            <p:nvPr/>
          </p:nvSpPr>
          <p:spPr bwMode="auto">
            <a:xfrm>
              <a:off x="3652" y="3238"/>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57104" name="Line 16"/>
            <p:cNvSpPr>
              <a:spLocks noChangeShapeType="1"/>
            </p:cNvSpPr>
            <p:nvPr/>
          </p:nvSpPr>
          <p:spPr bwMode="auto">
            <a:xfrm flipH="1">
              <a:off x="3838" y="3554"/>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05" name="AutoShape 17"/>
            <p:cNvSpPr>
              <a:spLocks noChangeArrowheads="1"/>
            </p:cNvSpPr>
            <p:nvPr/>
          </p:nvSpPr>
          <p:spPr bwMode="auto">
            <a:xfrm>
              <a:off x="3652" y="3479"/>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06" name="Line 18"/>
            <p:cNvSpPr>
              <a:spLocks noChangeShapeType="1"/>
            </p:cNvSpPr>
            <p:nvPr/>
          </p:nvSpPr>
          <p:spPr bwMode="auto">
            <a:xfrm flipH="1">
              <a:off x="3838" y="3782"/>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07" name="AutoShape 19"/>
            <p:cNvSpPr>
              <a:spLocks noChangeArrowheads="1"/>
            </p:cNvSpPr>
            <p:nvPr/>
          </p:nvSpPr>
          <p:spPr bwMode="auto">
            <a:xfrm>
              <a:off x="3652" y="3707"/>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08" name="Line 20"/>
            <p:cNvSpPr>
              <a:spLocks noChangeShapeType="1"/>
            </p:cNvSpPr>
            <p:nvPr/>
          </p:nvSpPr>
          <p:spPr bwMode="auto">
            <a:xfrm flipH="1">
              <a:off x="3838" y="4009"/>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09" name="AutoShape 21"/>
            <p:cNvSpPr>
              <a:spLocks noChangeArrowheads="1"/>
            </p:cNvSpPr>
            <p:nvPr/>
          </p:nvSpPr>
          <p:spPr bwMode="auto">
            <a:xfrm>
              <a:off x="3652" y="3930"/>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sp>
        <p:nvSpPr>
          <p:cNvPr id="857110" name="Rectangle 22"/>
          <p:cNvSpPr>
            <a:spLocks noChangeArrowheads="1"/>
          </p:cNvSpPr>
          <p:nvPr/>
        </p:nvSpPr>
        <p:spPr bwMode="auto">
          <a:xfrm>
            <a:off x="1639888" y="1116013"/>
            <a:ext cx="5861050" cy="1220787"/>
          </a:xfrm>
          <a:prstGeom prst="rect">
            <a:avLst/>
          </a:prstGeom>
          <a:solidFill>
            <a:srgbClr val="FFFF99"/>
          </a:solidFill>
          <a:ln w="12700">
            <a:solidFill>
              <a:schemeClr val="tx1"/>
            </a:solidFill>
            <a:miter lim="800000"/>
            <a:headEnd/>
            <a:tailEnd type="none" w="sm" len="med"/>
          </a:ln>
          <a:effectLst>
            <a:outerShdw dist="35921" dir="2700000" algn="ctr" rotWithShape="0">
              <a:schemeClr val="bg2"/>
            </a:outerShdw>
          </a:effectLst>
        </p:spPr>
        <p:txBody>
          <a:bodyPr wrap="none" anchor="ctr"/>
          <a:lstStyle/>
          <a:p>
            <a:endParaRPr lang="en-IN"/>
          </a:p>
        </p:txBody>
      </p:sp>
      <p:sp>
        <p:nvSpPr>
          <p:cNvPr id="857111" name="Rectangle 23"/>
          <p:cNvSpPr>
            <a:spLocks noGrp="1" noChangeArrowheads="1"/>
          </p:cNvSpPr>
          <p:nvPr>
            <p:ph type="title"/>
          </p:nvPr>
        </p:nvSpPr>
        <p:spPr/>
        <p:txBody>
          <a:bodyPr/>
          <a:lstStyle/>
          <a:p>
            <a:r>
              <a:rPr lang="en-US"/>
              <a:t>Combinatorial Chemistry</a:t>
            </a:r>
            <a:br>
              <a:rPr lang="en-US"/>
            </a:br>
            <a:r>
              <a:rPr lang="en-US" sz="2000" b="0" i="1"/>
              <a:t>Mixture synthesis is rapid but products must be deconvoluted</a:t>
            </a:r>
          </a:p>
        </p:txBody>
      </p:sp>
      <p:sp>
        <p:nvSpPr>
          <p:cNvPr id="857112" name="Rectangle 24"/>
          <p:cNvSpPr>
            <a:spLocks noChangeArrowheads="1"/>
          </p:cNvSpPr>
          <p:nvPr/>
        </p:nvSpPr>
        <p:spPr bwMode="auto">
          <a:xfrm>
            <a:off x="1588" y="2493963"/>
            <a:ext cx="8122736" cy="553998"/>
          </a:xfrm>
          <a:prstGeom prst="rect">
            <a:avLst/>
          </a:prstGeom>
          <a:noFill/>
          <a:ln w="19050">
            <a:noFill/>
            <a:miter lim="800000"/>
            <a:headEnd/>
            <a:tailEnd type="none" w="sm" len="med"/>
          </a:ln>
          <a:effectLst/>
        </p:spPr>
        <p:txBody>
          <a:bodyPr wrap="none">
            <a:spAutoFit/>
          </a:bodyPr>
          <a:lstStyle/>
          <a:p>
            <a:pPr algn="l"/>
            <a:r>
              <a:rPr lang="en-US" sz="1600" b="1" dirty="0" smtClean="0"/>
              <a:t>Mixture </a:t>
            </a:r>
            <a:r>
              <a:rPr lang="en-US" sz="1600" b="1" dirty="0"/>
              <a:t>Synthesis</a:t>
            </a:r>
          </a:p>
          <a:p>
            <a:pPr algn="l"/>
            <a:r>
              <a:rPr lang="en-US" sz="1400" dirty="0"/>
              <a:t>• Must compensate for different rates of coupling for different amino acids due to steric effects</a:t>
            </a:r>
            <a:r>
              <a:rPr lang="en-US" sz="1400" i="1" dirty="0"/>
              <a:t> – </a:t>
            </a:r>
            <a:r>
              <a:rPr lang="en-US" sz="1400" dirty="0">
                <a:solidFill>
                  <a:srgbClr val="FF0000"/>
                </a:solidFill>
              </a:rPr>
              <a:t>[Val] &gt; [</a:t>
            </a:r>
            <a:r>
              <a:rPr lang="en-US" sz="1400" dirty="0" err="1">
                <a:solidFill>
                  <a:srgbClr val="FF0000"/>
                </a:solidFill>
              </a:rPr>
              <a:t>Gly</a:t>
            </a:r>
            <a:r>
              <a:rPr lang="en-US" sz="1400" dirty="0">
                <a:solidFill>
                  <a:srgbClr val="FF0000"/>
                </a:solidFill>
              </a:rPr>
              <a:t>]</a:t>
            </a:r>
          </a:p>
        </p:txBody>
      </p:sp>
      <p:sp>
        <p:nvSpPr>
          <p:cNvPr id="857113" name="Rectangle 25"/>
          <p:cNvSpPr>
            <a:spLocks noChangeArrowheads="1"/>
          </p:cNvSpPr>
          <p:nvPr/>
        </p:nvSpPr>
        <p:spPr bwMode="auto">
          <a:xfrm>
            <a:off x="7612063" y="5454650"/>
            <a:ext cx="1204912" cy="517525"/>
          </a:xfrm>
          <a:prstGeom prst="rect">
            <a:avLst/>
          </a:prstGeom>
          <a:noFill/>
          <a:ln w="19050">
            <a:noFill/>
            <a:miter lim="800000"/>
            <a:headEnd/>
            <a:tailEnd type="none" w="sm" len="med"/>
          </a:ln>
          <a:effectLst/>
        </p:spPr>
        <p:txBody>
          <a:bodyPr>
            <a:spAutoFit/>
          </a:bodyPr>
          <a:lstStyle/>
          <a:p>
            <a:r>
              <a:rPr lang="en-US" sz="1400" b="1" i="1">
                <a:solidFill>
                  <a:srgbClr val="0000FF"/>
                </a:solidFill>
              </a:rPr>
              <a:t>mixture of</a:t>
            </a:r>
          </a:p>
          <a:p>
            <a:r>
              <a:rPr lang="en-US" sz="1400" b="1" i="1">
                <a:solidFill>
                  <a:srgbClr val="0000FF"/>
                </a:solidFill>
              </a:rPr>
              <a:t>9 products</a:t>
            </a:r>
          </a:p>
        </p:txBody>
      </p:sp>
      <p:grpSp>
        <p:nvGrpSpPr>
          <p:cNvPr id="3" name="Group 26"/>
          <p:cNvGrpSpPr>
            <a:grpSpLocks/>
          </p:cNvGrpSpPr>
          <p:nvPr/>
        </p:nvGrpSpPr>
        <p:grpSpPr bwMode="auto">
          <a:xfrm>
            <a:off x="2644775" y="4000500"/>
            <a:ext cx="712788" cy="898525"/>
            <a:chOff x="1666" y="2520"/>
            <a:chExt cx="449" cy="566"/>
          </a:xfrm>
        </p:grpSpPr>
        <p:sp>
          <p:nvSpPr>
            <p:cNvPr id="857115" name="AutoShape 27"/>
            <p:cNvSpPr>
              <a:spLocks noChangeArrowheads="1"/>
            </p:cNvSpPr>
            <p:nvPr/>
          </p:nvSpPr>
          <p:spPr bwMode="auto">
            <a:xfrm>
              <a:off x="1759" y="2520"/>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16" name="Line 28"/>
            <p:cNvSpPr>
              <a:spLocks noChangeShapeType="1"/>
            </p:cNvSpPr>
            <p:nvPr/>
          </p:nvSpPr>
          <p:spPr bwMode="auto">
            <a:xfrm>
              <a:off x="1666" y="3086"/>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57117" name="AutoShape 29"/>
            <p:cNvSpPr>
              <a:spLocks noChangeArrowheads="1"/>
            </p:cNvSpPr>
            <p:nvPr/>
          </p:nvSpPr>
          <p:spPr bwMode="auto">
            <a:xfrm>
              <a:off x="1759" y="2700"/>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18" name="AutoShape 30"/>
            <p:cNvSpPr>
              <a:spLocks noChangeArrowheads="1"/>
            </p:cNvSpPr>
            <p:nvPr/>
          </p:nvSpPr>
          <p:spPr bwMode="auto">
            <a:xfrm>
              <a:off x="1759" y="2880"/>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grpSp>
        <p:nvGrpSpPr>
          <p:cNvPr id="4" name="Group 31"/>
          <p:cNvGrpSpPr>
            <a:grpSpLocks/>
          </p:cNvGrpSpPr>
          <p:nvPr/>
        </p:nvGrpSpPr>
        <p:grpSpPr bwMode="auto">
          <a:xfrm>
            <a:off x="3630613" y="3322638"/>
            <a:ext cx="536575" cy="3154362"/>
            <a:chOff x="2287" y="2093"/>
            <a:chExt cx="338" cy="1987"/>
          </a:xfrm>
        </p:grpSpPr>
        <p:grpSp>
          <p:nvGrpSpPr>
            <p:cNvPr id="5" name="Group 32"/>
            <p:cNvGrpSpPr>
              <a:grpSpLocks/>
            </p:cNvGrpSpPr>
            <p:nvPr/>
          </p:nvGrpSpPr>
          <p:grpSpPr bwMode="auto">
            <a:xfrm>
              <a:off x="2287" y="3475"/>
              <a:ext cx="338" cy="605"/>
              <a:chOff x="2287" y="3634"/>
              <a:chExt cx="338" cy="605"/>
            </a:xfrm>
          </p:grpSpPr>
          <p:sp>
            <p:nvSpPr>
              <p:cNvPr id="857121" name="Line 33"/>
              <p:cNvSpPr>
                <a:spLocks noChangeShapeType="1"/>
              </p:cNvSpPr>
              <p:nvPr/>
            </p:nvSpPr>
            <p:spPr bwMode="auto">
              <a:xfrm flipH="1">
                <a:off x="2500" y="371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22" name="AutoShape 34"/>
              <p:cNvSpPr>
                <a:spLocks noChangeArrowheads="1"/>
              </p:cNvSpPr>
              <p:nvPr/>
            </p:nvSpPr>
            <p:spPr bwMode="auto">
              <a:xfrm>
                <a:off x="2287" y="3634"/>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57123" name="Line 35"/>
              <p:cNvSpPr>
                <a:spLocks noChangeShapeType="1"/>
              </p:cNvSpPr>
              <p:nvPr/>
            </p:nvSpPr>
            <p:spPr bwMode="auto">
              <a:xfrm flipH="1">
                <a:off x="2500" y="394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24" name="AutoShape 36"/>
              <p:cNvSpPr>
                <a:spLocks noChangeArrowheads="1"/>
              </p:cNvSpPr>
              <p:nvPr/>
            </p:nvSpPr>
            <p:spPr bwMode="auto">
              <a:xfrm>
                <a:off x="2287" y="3862"/>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57125" name="Line 37"/>
              <p:cNvSpPr>
                <a:spLocks noChangeShapeType="1"/>
              </p:cNvSpPr>
              <p:nvPr/>
            </p:nvSpPr>
            <p:spPr bwMode="auto">
              <a:xfrm flipH="1">
                <a:off x="2500" y="416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26" name="AutoShape 38"/>
              <p:cNvSpPr>
                <a:spLocks noChangeArrowheads="1"/>
              </p:cNvSpPr>
              <p:nvPr/>
            </p:nvSpPr>
            <p:spPr bwMode="auto">
              <a:xfrm>
                <a:off x="2287" y="4089"/>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grpSp>
          <p:nvGrpSpPr>
            <p:cNvPr id="6" name="Group 39"/>
            <p:cNvGrpSpPr>
              <a:grpSpLocks/>
            </p:cNvGrpSpPr>
            <p:nvPr/>
          </p:nvGrpSpPr>
          <p:grpSpPr bwMode="auto">
            <a:xfrm>
              <a:off x="2287" y="2783"/>
              <a:ext cx="338" cy="605"/>
              <a:chOff x="2287" y="2863"/>
              <a:chExt cx="338" cy="605"/>
            </a:xfrm>
          </p:grpSpPr>
          <p:sp>
            <p:nvSpPr>
              <p:cNvPr id="857128" name="Line 40"/>
              <p:cNvSpPr>
                <a:spLocks noChangeShapeType="1"/>
              </p:cNvSpPr>
              <p:nvPr/>
            </p:nvSpPr>
            <p:spPr bwMode="auto">
              <a:xfrm flipH="1">
                <a:off x="2500" y="293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29" name="AutoShape 41"/>
              <p:cNvSpPr>
                <a:spLocks noChangeArrowheads="1"/>
              </p:cNvSpPr>
              <p:nvPr/>
            </p:nvSpPr>
            <p:spPr bwMode="auto">
              <a:xfrm>
                <a:off x="2287" y="2863"/>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30" name="Line 42"/>
              <p:cNvSpPr>
                <a:spLocks noChangeShapeType="1"/>
              </p:cNvSpPr>
              <p:nvPr/>
            </p:nvSpPr>
            <p:spPr bwMode="auto">
              <a:xfrm flipH="1">
                <a:off x="2500" y="316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31" name="AutoShape 43"/>
              <p:cNvSpPr>
                <a:spLocks noChangeArrowheads="1"/>
              </p:cNvSpPr>
              <p:nvPr/>
            </p:nvSpPr>
            <p:spPr bwMode="auto">
              <a:xfrm>
                <a:off x="2287" y="309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32" name="Line 44"/>
              <p:cNvSpPr>
                <a:spLocks noChangeShapeType="1"/>
              </p:cNvSpPr>
              <p:nvPr/>
            </p:nvSpPr>
            <p:spPr bwMode="auto">
              <a:xfrm flipH="1">
                <a:off x="2500" y="339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33" name="AutoShape 45"/>
              <p:cNvSpPr>
                <a:spLocks noChangeArrowheads="1"/>
              </p:cNvSpPr>
              <p:nvPr/>
            </p:nvSpPr>
            <p:spPr bwMode="auto">
              <a:xfrm>
                <a:off x="2287" y="3318"/>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grpSp>
        <p:grpSp>
          <p:nvGrpSpPr>
            <p:cNvPr id="7" name="Group 46"/>
            <p:cNvGrpSpPr>
              <a:grpSpLocks/>
            </p:cNvGrpSpPr>
            <p:nvPr/>
          </p:nvGrpSpPr>
          <p:grpSpPr bwMode="auto">
            <a:xfrm>
              <a:off x="2287" y="2093"/>
              <a:ext cx="338" cy="605"/>
              <a:chOff x="2287" y="2076"/>
              <a:chExt cx="338" cy="605"/>
            </a:xfrm>
          </p:grpSpPr>
          <p:sp>
            <p:nvSpPr>
              <p:cNvPr id="857135" name="Line 47"/>
              <p:cNvSpPr>
                <a:spLocks noChangeShapeType="1"/>
              </p:cNvSpPr>
              <p:nvPr/>
            </p:nvSpPr>
            <p:spPr bwMode="auto">
              <a:xfrm flipH="1">
                <a:off x="2500" y="215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36" name="AutoShape 48"/>
              <p:cNvSpPr>
                <a:spLocks noChangeArrowheads="1"/>
              </p:cNvSpPr>
              <p:nvPr/>
            </p:nvSpPr>
            <p:spPr bwMode="auto">
              <a:xfrm>
                <a:off x="2287" y="2076"/>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37" name="Line 49"/>
              <p:cNvSpPr>
                <a:spLocks noChangeShapeType="1"/>
              </p:cNvSpPr>
              <p:nvPr/>
            </p:nvSpPr>
            <p:spPr bwMode="auto">
              <a:xfrm flipH="1">
                <a:off x="2500" y="2379"/>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38" name="AutoShape 50"/>
              <p:cNvSpPr>
                <a:spLocks noChangeArrowheads="1"/>
              </p:cNvSpPr>
              <p:nvPr/>
            </p:nvSpPr>
            <p:spPr bwMode="auto">
              <a:xfrm>
                <a:off x="2287" y="2304"/>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39" name="Line 51"/>
              <p:cNvSpPr>
                <a:spLocks noChangeShapeType="1"/>
              </p:cNvSpPr>
              <p:nvPr/>
            </p:nvSpPr>
            <p:spPr bwMode="auto">
              <a:xfrm flipH="1">
                <a:off x="2500" y="260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40" name="AutoShape 52"/>
              <p:cNvSpPr>
                <a:spLocks noChangeArrowheads="1"/>
              </p:cNvSpPr>
              <p:nvPr/>
            </p:nvSpPr>
            <p:spPr bwMode="auto">
              <a:xfrm>
                <a:off x="2287" y="2531"/>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grpSp>
      </p:grpSp>
      <p:grpSp>
        <p:nvGrpSpPr>
          <p:cNvPr id="8" name="Group 53"/>
          <p:cNvGrpSpPr>
            <a:grpSpLocks/>
          </p:cNvGrpSpPr>
          <p:nvPr/>
        </p:nvGrpSpPr>
        <p:grpSpPr bwMode="auto">
          <a:xfrm>
            <a:off x="4143375" y="3276600"/>
            <a:ext cx="328613" cy="3252788"/>
            <a:chOff x="2610" y="2064"/>
            <a:chExt cx="207" cy="2049"/>
          </a:xfrm>
        </p:grpSpPr>
        <p:grpSp>
          <p:nvGrpSpPr>
            <p:cNvPr id="9" name="Group 54"/>
            <p:cNvGrpSpPr>
              <a:grpSpLocks/>
            </p:cNvGrpSpPr>
            <p:nvPr/>
          </p:nvGrpSpPr>
          <p:grpSpPr bwMode="auto">
            <a:xfrm>
              <a:off x="2610" y="2064"/>
              <a:ext cx="207" cy="663"/>
              <a:chOff x="2610" y="2047"/>
              <a:chExt cx="207" cy="663"/>
            </a:xfrm>
          </p:grpSpPr>
          <p:sp>
            <p:nvSpPr>
              <p:cNvPr id="857143" name="Oval 55"/>
              <p:cNvSpPr>
                <a:spLocks noChangeAspect="1" noChangeArrowheads="1"/>
              </p:cNvSpPr>
              <p:nvPr/>
            </p:nvSpPr>
            <p:spPr bwMode="auto">
              <a:xfrm>
                <a:off x="2610" y="204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44" name="Oval 56"/>
              <p:cNvSpPr>
                <a:spLocks noChangeAspect="1" noChangeArrowheads="1"/>
              </p:cNvSpPr>
              <p:nvPr/>
            </p:nvSpPr>
            <p:spPr bwMode="auto">
              <a:xfrm>
                <a:off x="2610" y="2275"/>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45" name="Oval 57"/>
              <p:cNvSpPr>
                <a:spLocks noChangeAspect="1" noChangeArrowheads="1"/>
              </p:cNvSpPr>
              <p:nvPr/>
            </p:nvSpPr>
            <p:spPr bwMode="auto">
              <a:xfrm>
                <a:off x="2610" y="250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grpSp>
          <p:nvGrpSpPr>
            <p:cNvPr id="10" name="Group 58"/>
            <p:cNvGrpSpPr>
              <a:grpSpLocks/>
            </p:cNvGrpSpPr>
            <p:nvPr/>
          </p:nvGrpSpPr>
          <p:grpSpPr bwMode="auto">
            <a:xfrm>
              <a:off x="2610" y="2754"/>
              <a:ext cx="207" cy="663"/>
              <a:chOff x="2610" y="2834"/>
              <a:chExt cx="207" cy="663"/>
            </a:xfrm>
          </p:grpSpPr>
          <p:sp>
            <p:nvSpPr>
              <p:cNvPr id="857147" name="Oval 59"/>
              <p:cNvSpPr>
                <a:spLocks noChangeAspect="1" noChangeArrowheads="1"/>
              </p:cNvSpPr>
              <p:nvPr/>
            </p:nvSpPr>
            <p:spPr bwMode="auto">
              <a:xfrm>
                <a:off x="2610" y="283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48" name="Oval 60"/>
              <p:cNvSpPr>
                <a:spLocks noChangeAspect="1" noChangeArrowheads="1"/>
              </p:cNvSpPr>
              <p:nvPr/>
            </p:nvSpPr>
            <p:spPr bwMode="auto">
              <a:xfrm>
                <a:off x="2610" y="306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49" name="Oval 61"/>
              <p:cNvSpPr>
                <a:spLocks noChangeAspect="1" noChangeArrowheads="1"/>
              </p:cNvSpPr>
              <p:nvPr/>
            </p:nvSpPr>
            <p:spPr bwMode="auto">
              <a:xfrm>
                <a:off x="2610" y="328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grpSp>
          <p:nvGrpSpPr>
            <p:cNvPr id="11" name="Group 62"/>
            <p:cNvGrpSpPr>
              <a:grpSpLocks/>
            </p:cNvGrpSpPr>
            <p:nvPr/>
          </p:nvGrpSpPr>
          <p:grpSpPr bwMode="auto">
            <a:xfrm>
              <a:off x="2610" y="3450"/>
              <a:ext cx="207" cy="663"/>
              <a:chOff x="2610" y="3609"/>
              <a:chExt cx="207" cy="663"/>
            </a:xfrm>
          </p:grpSpPr>
          <p:sp>
            <p:nvSpPr>
              <p:cNvPr id="857151" name="Oval 63"/>
              <p:cNvSpPr>
                <a:spLocks noChangeAspect="1" noChangeArrowheads="1"/>
              </p:cNvSpPr>
              <p:nvPr/>
            </p:nvSpPr>
            <p:spPr bwMode="auto">
              <a:xfrm>
                <a:off x="2610" y="360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52" name="Oval 64"/>
              <p:cNvSpPr>
                <a:spLocks noChangeAspect="1" noChangeArrowheads="1"/>
              </p:cNvSpPr>
              <p:nvPr/>
            </p:nvSpPr>
            <p:spPr bwMode="auto">
              <a:xfrm>
                <a:off x="2610" y="383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53" name="Oval 65"/>
              <p:cNvSpPr>
                <a:spLocks noChangeAspect="1" noChangeArrowheads="1"/>
              </p:cNvSpPr>
              <p:nvPr/>
            </p:nvSpPr>
            <p:spPr bwMode="auto">
              <a:xfrm>
                <a:off x="2610" y="406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grpSp>
      <p:grpSp>
        <p:nvGrpSpPr>
          <p:cNvPr id="12" name="Group 66"/>
          <p:cNvGrpSpPr>
            <a:grpSpLocks/>
          </p:cNvGrpSpPr>
          <p:nvPr/>
        </p:nvGrpSpPr>
        <p:grpSpPr bwMode="auto">
          <a:xfrm>
            <a:off x="6227763" y="3276600"/>
            <a:ext cx="841375" cy="3252788"/>
            <a:chOff x="3923" y="2064"/>
            <a:chExt cx="530" cy="2049"/>
          </a:xfrm>
        </p:grpSpPr>
        <p:sp>
          <p:nvSpPr>
            <p:cNvPr id="857155" name="Line 67"/>
            <p:cNvSpPr>
              <a:spLocks noChangeShapeType="1"/>
            </p:cNvSpPr>
            <p:nvPr/>
          </p:nvSpPr>
          <p:spPr bwMode="auto">
            <a:xfrm flipH="1">
              <a:off x="4136" y="216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56" name="Oval 68"/>
            <p:cNvSpPr>
              <a:spLocks noChangeAspect="1" noChangeArrowheads="1"/>
            </p:cNvSpPr>
            <p:nvPr/>
          </p:nvSpPr>
          <p:spPr bwMode="auto">
            <a:xfrm>
              <a:off x="4246" y="206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57" name="AutoShape 69"/>
            <p:cNvSpPr>
              <a:spLocks noChangeArrowheads="1"/>
            </p:cNvSpPr>
            <p:nvPr/>
          </p:nvSpPr>
          <p:spPr bwMode="auto">
            <a:xfrm>
              <a:off x="3923" y="2093"/>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58" name="Line 70"/>
            <p:cNvSpPr>
              <a:spLocks noChangeShapeType="1"/>
            </p:cNvSpPr>
            <p:nvPr/>
          </p:nvSpPr>
          <p:spPr bwMode="auto">
            <a:xfrm flipH="1">
              <a:off x="4136" y="239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59" name="Oval 71"/>
            <p:cNvSpPr>
              <a:spLocks noChangeAspect="1" noChangeArrowheads="1"/>
            </p:cNvSpPr>
            <p:nvPr/>
          </p:nvSpPr>
          <p:spPr bwMode="auto">
            <a:xfrm>
              <a:off x="4246" y="229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60" name="AutoShape 72"/>
            <p:cNvSpPr>
              <a:spLocks noChangeArrowheads="1"/>
            </p:cNvSpPr>
            <p:nvPr/>
          </p:nvSpPr>
          <p:spPr bwMode="auto">
            <a:xfrm>
              <a:off x="3923" y="2321"/>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61" name="Line 73"/>
            <p:cNvSpPr>
              <a:spLocks noChangeShapeType="1"/>
            </p:cNvSpPr>
            <p:nvPr/>
          </p:nvSpPr>
          <p:spPr bwMode="auto">
            <a:xfrm flipH="1">
              <a:off x="4136" y="262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62" name="Oval 74"/>
            <p:cNvSpPr>
              <a:spLocks noChangeAspect="1" noChangeArrowheads="1"/>
            </p:cNvSpPr>
            <p:nvPr/>
          </p:nvSpPr>
          <p:spPr bwMode="auto">
            <a:xfrm>
              <a:off x="4246" y="251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63" name="AutoShape 75"/>
            <p:cNvSpPr>
              <a:spLocks noChangeArrowheads="1"/>
            </p:cNvSpPr>
            <p:nvPr/>
          </p:nvSpPr>
          <p:spPr bwMode="auto">
            <a:xfrm>
              <a:off x="3923" y="2548"/>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164" name="Line 76"/>
            <p:cNvSpPr>
              <a:spLocks noChangeShapeType="1"/>
            </p:cNvSpPr>
            <p:nvPr/>
          </p:nvSpPr>
          <p:spPr bwMode="auto">
            <a:xfrm flipH="1">
              <a:off x="4136" y="285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65" name="Oval 77"/>
            <p:cNvSpPr>
              <a:spLocks noChangeAspect="1" noChangeArrowheads="1"/>
            </p:cNvSpPr>
            <p:nvPr/>
          </p:nvSpPr>
          <p:spPr bwMode="auto">
            <a:xfrm>
              <a:off x="4246" y="275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66" name="AutoShape 78"/>
            <p:cNvSpPr>
              <a:spLocks noChangeArrowheads="1"/>
            </p:cNvSpPr>
            <p:nvPr/>
          </p:nvSpPr>
          <p:spPr bwMode="auto">
            <a:xfrm>
              <a:off x="3923" y="2783"/>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67" name="Line 79"/>
            <p:cNvSpPr>
              <a:spLocks noChangeShapeType="1"/>
            </p:cNvSpPr>
            <p:nvPr/>
          </p:nvSpPr>
          <p:spPr bwMode="auto">
            <a:xfrm flipH="1">
              <a:off x="4136" y="308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68" name="Oval 80"/>
            <p:cNvSpPr>
              <a:spLocks noChangeAspect="1" noChangeArrowheads="1"/>
            </p:cNvSpPr>
            <p:nvPr/>
          </p:nvSpPr>
          <p:spPr bwMode="auto">
            <a:xfrm>
              <a:off x="4246" y="298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69" name="AutoShape 81"/>
            <p:cNvSpPr>
              <a:spLocks noChangeArrowheads="1"/>
            </p:cNvSpPr>
            <p:nvPr/>
          </p:nvSpPr>
          <p:spPr bwMode="auto">
            <a:xfrm>
              <a:off x="3923" y="301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70" name="Line 82"/>
            <p:cNvSpPr>
              <a:spLocks noChangeShapeType="1"/>
            </p:cNvSpPr>
            <p:nvPr/>
          </p:nvSpPr>
          <p:spPr bwMode="auto">
            <a:xfrm flipH="1">
              <a:off x="4136" y="331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71" name="Oval 83"/>
            <p:cNvSpPr>
              <a:spLocks noChangeAspect="1" noChangeArrowheads="1"/>
            </p:cNvSpPr>
            <p:nvPr/>
          </p:nvSpPr>
          <p:spPr bwMode="auto">
            <a:xfrm>
              <a:off x="4246" y="320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72" name="AutoShape 84"/>
            <p:cNvSpPr>
              <a:spLocks noChangeArrowheads="1"/>
            </p:cNvSpPr>
            <p:nvPr/>
          </p:nvSpPr>
          <p:spPr bwMode="auto">
            <a:xfrm>
              <a:off x="3923" y="3238"/>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173" name="Line 85"/>
            <p:cNvSpPr>
              <a:spLocks noChangeShapeType="1"/>
            </p:cNvSpPr>
            <p:nvPr/>
          </p:nvSpPr>
          <p:spPr bwMode="auto">
            <a:xfrm flipH="1">
              <a:off x="4136" y="3554"/>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74" name="Oval 86"/>
            <p:cNvSpPr>
              <a:spLocks noChangeAspect="1" noChangeArrowheads="1"/>
            </p:cNvSpPr>
            <p:nvPr/>
          </p:nvSpPr>
          <p:spPr bwMode="auto">
            <a:xfrm>
              <a:off x="4246" y="3450"/>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75" name="AutoShape 87"/>
            <p:cNvSpPr>
              <a:spLocks noChangeArrowheads="1"/>
            </p:cNvSpPr>
            <p:nvPr/>
          </p:nvSpPr>
          <p:spPr bwMode="auto">
            <a:xfrm>
              <a:off x="3923" y="3475"/>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57176" name="Line 88"/>
            <p:cNvSpPr>
              <a:spLocks noChangeShapeType="1"/>
            </p:cNvSpPr>
            <p:nvPr/>
          </p:nvSpPr>
          <p:spPr bwMode="auto">
            <a:xfrm flipH="1">
              <a:off x="4136" y="3782"/>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77" name="Oval 89"/>
            <p:cNvSpPr>
              <a:spLocks noChangeAspect="1" noChangeArrowheads="1"/>
            </p:cNvSpPr>
            <p:nvPr/>
          </p:nvSpPr>
          <p:spPr bwMode="auto">
            <a:xfrm>
              <a:off x="4246" y="3678"/>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78" name="AutoShape 90"/>
            <p:cNvSpPr>
              <a:spLocks noChangeArrowheads="1"/>
            </p:cNvSpPr>
            <p:nvPr/>
          </p:nvSpPr>
          <p:spPr bwMode="auto">
            <a:xfrm>
              <a:off x="3923" y="3703"/>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57179" name="Line 91"/>
            <p:cNvSpPr>
              <a:spLocks noChangeShapeType="1"/>
            </p:cNvSpPr>
            <p:nvPr/>
          </p:nvSpPr>
          <p:spPr bwMode="auto">
            <a:xfrm flipH="1">
              <a:off x="4136" y="4009"/>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57180" name="Oval 92"/>
            <p:cNvSpPr>
              <a:spLocks noChangeAspect="1" noChangeArrowheads="1"/>
            </p:cNvSpPr>
            <p:nvPr/>
          </p:nvSpPr>
          <p:spPr bwMode="auto">
            <a:xfrm>
              <a:off x="4246" y="3905"/>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81" name="AutoShape 93"/>
            <p:cNvSpPr>
              <a:spLocks noChangeArrowheads="1"/>
            </p:cNvSpPr>
            <p:nvPr/>
          </p:nvSpPr>
          <p:spPr bwMode="auto">
            <a:xfrm>
              <a:off x="3923" y="3930"/>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grpSp>
        <p:nvGrpSpPr>
          <p:cNvPr id="13" name="Group 94"/>
          <p:cNvGrpSpPr>
            <a:grpSpLocks/>
          </p:cNvGrpSpPr>
          <p:nvPr/>
        </p:nvGrpSpPr>
        <p:grpSpPr bwMode="auto">
          <a:xfrm>
            <a:off x="7372350" y="4460875"/>
            <a:ext cx="1671638" cy="882650"/>
            <a:chOff x="4644" y="2893"/>
            <a:chExt cx="1053" cy="556"/>
          </a:xfrm>
        </p:grpSpPr>
        <p:sp>
          <p:nvSpPr>
            <p:cNvPr id="857183" name="Rectangle 95"/>
            <p:cNvSpPr>
              <a:spLocks noChangeArrowheads="1"/>
            </p:cNvSpPr>
            <p:nvPr/>
          </p:nvSpPr>
          <p:spPr bwMode="auto">
            <a:xfrm>
              <a:off x="4654" y="2893"/>
              <a:ext cx="1043" cy="556"/>
            </a:xfrm>
            <a:prstGeom prst="rect">
              <a:avLst/>
            </a:prstGeom>
            <a:solidFill>
              <a:srgbClr val="CCFFCC"/>
            </a:solidFill>
            <a:ln w="3175">
              <a:solidFill>
                <a:schemeClr val="tx1"/>
              </a:solidFill>
              <a:miter lim="800000"/>
              <a:headEnd/>
              <a:tailEnd type="none" w="sm" len="med"/>
            </a:ln>
            <a:effectLst>
              <a:outerShdw dist="35921" dir="2700000" algn="ctr" rotWithShape="0">
                <a:schemeClr val="bg2"/>
              </a:outerShdw>
            </a:effectLst>
          </p:spPr>
          <p:txBody>
            <a:bodyPr wrap="none" anchor="ctr"/>
            <a:lstStyle/>
            <a:p>
              <a:endParaRPr lang="en-IN"/>
            </a:p>
          </p:txBody>
        </p:sp>
        <p:sp>
          <p:nvSpPr>
            <p:cNvPr id="857184" name="Rectangle 96"/>
            <p:cNvSpPr>
              <a:spLocks noChangeArrowheads="1"/>
            </p:cNvSpPr>
            <p:nvPr/>
          </p:nvSpPr>
          <p:spPr bwMode="auto">
            <a:xfrm>
              <a:off x="4644" y="2911"/>
              <a:ext cx="998" cy="520"/>
            </a:xfrm>
            <a:prstGeom prst="rect">
              <a:avLst/>
            </a:prstGeom>
            <a:noFill/>
            <a:ln w="12700">
              <a:noFill/>
              <a:miter lim="800000"/>
              <a:headEnd/>
              <a:tailEnd type="none" w="sm" len="med"/>
            </a:ln>
            <a:effectLst/>
          </p:spPr>
          <p:txBody>
            <a:bodyPr wrap="none">
              <a:spAutoFit/>
            </a:bodyPr>
            <a:lstStyle/>
            <a:p>
              <a:pPr algn="l"/>
              <a:r>
                <a:rPr lang="en-US" sz="1600" b="1">
                  <a:latin typeface="Arial" charset="0"/>
                </a:rPr>
                <a:t>     2 positions</a:t>
              </a:r>
            </a:p>
            <a:p>
              <a:pPr algn="l"/>
              <a:r>
                <a:rPr lang="en-US" sz="1600" b="1" u="sng">
                  <a:latin typeface="Arial" charset="0"/>
                </a:rPr>
                <a:t>x   2 rxns each</a:t>
              </a:r>
            </a:p>
            <a:p>
              <a:pPr algn="l"/>
              <a:r>
                <a:rPr lang="en-US" sz="1600" b="1">
                  <a:latin typeface="Arial" charset="0"/>
                </a:rPr>
                <a:t>=   4 reactions</a:t>
              </a:r>
            </a:p>
          </p:txBody>
        </p:sp>
      </p:grpSp>
      <p:sp>
        <p:nvSpPr>
          <p:cNvPr id="857185" name="Oval 97"/>
          <p:cNvSpPr>
            <a:spLocks noChangeAspect="1" noChangeArrowheads="1"/>
          </p:cNvSpPr>
          <p:nvPr/>
        </p:nvSpPr>
        <p:spPr bwMode="auto">
          <a:xfrm>
            <a:off x="1990725" y="3276600"/>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86" name="Oval 98"/>
          <p:cNvSpPr>
            <a:spLocks noChangeAspect="1" noChangeArrowheads="1"/>
          </p:cNvSpPr>
          <p:nvPr/>
        </p:nvSpPr>
        <p:spPr bwMode="auto">
          <a:xfrm>
            <a:off x="1990725" y="3638550"/>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87" name="Oval 99"/>
          <p:cNvSpPr>
            <a:spLocks noChangeAspect="1" noChangeArrowheads="1"/>
          </p:cNvSpPr>
          <p:nvPr/>
        </p:nvSpPr>
        <p:spPr bwMode="auto">
          <a:xfrm>
            <a:off x="1990725" y="3998913"/>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88" name="Oval 100"/>
          <p:cNvSpPr>
            <a:spLocks noChangeAspect="1" noChangeArrowheads="1"/>
          </p:cNvSpPr>
          <p:nvPr/>
        </p:nvSpPr>
        <p:spPr bwMode="auto">
          <a:xfrm>
            <a:off x="1990725" y="4371975"/>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89" name="Oval 101"/>
          <p:cNvSpPr>
            <a:spLocks noChangeAspect="1" noChangeArrowheads="1"/>
          </p:cNvSpPr>
          <p:nvPr/>
        </p:nvSpPr>
        <p:spPr bwMode="auto">
          <a:xfrm>
            <a:off x="1990725" y="4733925"/>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90" name="Oval 102"/>
          <p:cNvSpPr>
            <a:spLocks noChangeAspect="1" noChangeArrowheads="1"/>
          </p:cNvSpPr>
          <p:nvPr/>
        </p:nvSpPr>
        <p:spPr bwMode="auto">
          <a:xfrm>
            <a:off x="1990725" y="5094288"/>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91" name="Oval 103"/>
          <p:cNvSpPr>
            <a:spLocks noChangeAspect="1" noChangeArrowheads="1"/>
          </p:cNvSpPr>
          <p:nvPr/>
        </p:nvSpPr>
        <p:spPr bwMode="auto">
          <a:xfrm>
            <a:off x="1990725" y="5476875"/>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92" name="Oval 104"/>
          <p:cNvSpPr>
            <a:spLocks noChangeAspect="1" noChangeArrowheads="1"/>
          </p:cNvSpPr>
          <p:nvPr/>
        </p:nvSpPr>
        <p:spPr bwMode="auto">
          <a:xfrm>
            <a:off x="1990725" y="5838825"/>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93" name="Oval 105"/>
          <p:cNvSpPr>
            <a:spLocks noChangeAspect="1" noChangeArrowheads="1"/>
          </p:cNvSpPr>
          <p:nvPr/>
        </p:nvSpPr>
        <p:spPr bwMode="auto">
          <a:xfrm>
            <a:off x="1990725" y="6199188"/>
            <a:ext cx="328613" cy="330200"/>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7194" name="Rectangle 106"/>
          <p:cNvSpPr>
            <a:spLocks noChangeArrowheads="1"/>
          </p:cNvSpPr>
          <p:nvPr/>
        </p:nvSpPr>
        <p:spPr bwMode="auto">
          <a:xfrm>
            <a:off x="0" y="4164013"/>
            <a:ext cx="2032000" cy="730250"/>
          </a:xfrm>
          <a:prstGeom prst="rect">
            <a:avLst/>
          </a:prstGeom>
          <a:noFill/>
          <a:ln w="12700">
            <a:noFill/>
            <a:miter lim="800000"/>
            <a:headEnd/>
            <a:tailEnd type="none" w="sm" len="med"/>
          </a:ln>
          <a:effectLst/>
        </p:spPr>
        <p:txBody>
          <a:bodyPr>
            <a:spAutoFit/>
          </a:bodyPr>
          <a:lstStyle/>
          <a:p>
            <a:pPr algn="l"/>
            <a:r>
              <a:rPr lang="en-US" sz="1400" i="1">
                <a:solidFill>
                  <a:srgbClr val="0000FF"/>
                </a:solidFill>
                <a:latin typeface="Arial" charset="0"/>
              </a:rPr>
              <a:t>usually many beads per product instead of just one as shown</a:t>
            </a:r>
          </a:p>
        </p:txBody>
      </p:sp>
      <p:sp>
        <p:nvSpPr>
          <p:cNvPr id="857195" name="Freeform 107"/>
          <p:cNvSpPr>
            <a:spLocks/>
          </p:cNvSpPr>
          <p:nvPr/>
        </p:nvSpPr>
        <p:spPr bwMode="auto">
          <a:xfrm rot="-5400000">
            <a:off x="1689101" y="4576762"/>
            <a:ext cx="138112" cy="404813"/>
          </a:xfrm>
          <a:custGeom>
            <a:avLst/>
            <a:gdLst/>
            <a:ahLst/>
            <a:cxnLst>
              <a:cxn ang="0">
                <a:pos x="26" y="0"/>
              </a:cxn>
              <a:cxn ang="0">
                <a:pos x="4" y="106"/>
              </a:cxn>
              <a:cxn ang="0">
                <a:pos x="39" y="53"/>
              </a:cxn>
              <a:cxn ang="0">
                <a:pos x="0" y="185"/>
              </a:cxn>
            </a:cxnLst>
            <a:rect l="0" t="0" r="r" b="b"/>
            <a:pathLst>
              <a:path w="40" h="185">
                <a:moveTo>
                  <a:pt x="26" y="0"/>
                </a:moveTo>
                <a:cubicBezTo>
                  <a:pt x="14" y="48"/>
                  <a:pt x="2" y="97"/>
                  <a:pt x="4" y="106"/>
                </a:cubicBezTo>
                <a:cubicBezTo>
                  <a:pt x="6" y="115"/>
                  <a:pt x="40" y="40"/>
                  <a:pt x="39" y="53"/>
                </a:cubicBezTo>
                <a:cubicBezTo>
                  <a:pt x="38" y="66"/>
                  <a:pt x="19" y="125"/>
                  <a:pt x="0" y="185"/>
                </a:cubicBezTo>
              </a:path>
            </a:pathLst>
          </a:custGeom>
          <a:noFill/>
          <a:ln w="12700" cap="flat" cmpd="sng">
            <a:solidFill>
              <a:srgbClr val="0000FF"/>
            </a:solidFill>
            <a:prstDash val="solid"/>
            <a:round/>
            <a:headEnd type="none" w="med" len="med"/>
            <a:tailEnd type="triangle" w="sm" len="med"/>
          </a:ln>
          <a:effectLst/>
        </p:spPr>
        <p:txBody>
          <a:bodyPr wrap="none" anchor="ctr"/>
          <a:lstStyle/>
          <a:p>
            <a:endParaRPr lang="en-IN"/>
          </a:p>
        </p:txBody>
      </p:sp>
      <p:grpSp>
        <p:nvGrpSpPr>
          <p:cNvPr id="14" name="Group 108"/>
          <p:cNvGrpSpPr>
            <a:grpSpLocks/>
          </p:cNvGrpSpPr>
          <p:nvPr/>
        </p:nvGrpSpPr>
        <p:grpSpPr bwMode="auto">
          <a:xfrm>
            <a:off x="1947863" y="1249363"/>
            <a:ext cx="2214562" cy="976312"/>
            <a:chOff x="2249" y="838"/>
            <a:chExt cx="1395" cy="615"/>
          </a:xfrm>
        </p:grpSpPr>
        <p:pic>
          <p:nvPicPr>
            <p:cNvPr id="857197" name="Picture 109"/>
            <p:cNvPicPr>
              <a:picLocks noChangeAspect="1" noChangeArrowheads="1"/>
            </p:cNvPicPr>
            <p:nvPr/>
          </p:nvPicPr>
          <p:blipFill>
            <a:blip r:embed="rId3"/>
            <a:srcRect/>
            <a:stretch>
              <a:fillRect/>
            </a:stretch>
          </p:blipFill>
          <p:spPr bwMode="auto">
            <a:xfrm>
              <a:off x="2249" y="838"/>
              <a:ext cx="1226" cy="615"/>
            </a:xfrm>
            <a:prstGeom prst="rect">
              <a:avLst/>
            </a:prstGeom>
            <a:noFill/>
            <a:ln w="19050">
              <a:noFill/>
              <a:miter lim="800000"/>
              <a:headEnd/>
              <a:tailEnd type="none" w="sm" len="med"/>
            </a:ln>
            <a:effectLst/>
          </p:spPr>
        </p:pic>
        <p:sp>
          <p:nvSpPr>
            <p:cNvPr id="857198" name="Oval 110"/>
            <p:cNvSpPr>
              <a:spLocks noChangeArrowheads="1"/>
            </p:cNvSpPr>
            <p:nvPr/>
          </p:nvSpPr>
          <p:spPr bwMode="auto">
            <a:xfrm>
              <a:off x="3370" y="933"/>
              <a:ext cx="274" cy="281"/>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7199" name="Rectangle 111"/>
          <p:cNvSpPr>
            <a:spLocks noChangeArrowheads="1"/>
          </p:cNvSpPr>
          <p:nvPr/>
        </p:nvSpPr>
        <p:spPr bwMode="auto">
          <a:xfrm>
            <a:off x="4479925" y="1371600"/>
            <a:ext cx="2960688" cy="730250"/>
          </a:xfrm>
          <a:prstGeom prst="rect">
            <a:avLst/>
          </a:prstGeom>
          <a:noFill/>
          <a:ln w="12700">
            <a:noFill/>
            <a:miter lim="800000"/>
            <a:headEnd/>
            <a:tailEnd type="none" w="sm" len="med"/>
          </a:ln>
          <a:effectLst/>
        </p:spPr>
        <p:txBody>
          <a:bodyPr wrap="none">
            <a:spAutoFit/>
          </a:bodyPr>
          <a:lstStyle/>
          <a:p>
            <a:pPr algn="l"/>
            <a:r>
              <a:rPr lang="en-US" sz="1400" b="1">
                <a:latin typeface="Arial" charset="0"/>
              </a:rPr>
              <a:t>Peptide Library Example:</a:t>
            </a:r>
            <a:endParaRPr lang="en-US" sz="1400">
              <a:latin typeface="Arial" charset="0"/>
            </a:endParaRPr>
          </a:p>
          <a:p>
            <a:pPr algn="l"/>
            <a:r>
              <a:rPr lang="en-US" sz="1400">
                <a:latin typeface="Arial" charset="0"/>
              </a:rPr>
              <a:t>Limit to 3 possibilities at 2 positions</a:t>
            </a:r>
          </a:p>
          <a:p>
            <a:pPr algn="l"/>
            <a:r>
              <a:rPr lang="en-US" sz="1400">
                <a:latin typeface="Arial" charset="0"/>
                <a:sym typeface="Symbol" charset="2"/>
              </a:rPr>
              <a:t> </a:t>
            </a:r>
            <a:r>
              <a:rPr lang="en-US" sz="1400" b="1">
                <a:solidFill>
                  <a:srgbClr val="FF0000"/>
                </a:solidFill>
                <a:latin typeface="Arial" charset="0"/>
              </a:rPr>
              <a:t>3</a:t>
            </a:r>
            <a:r>
              <a:rPr lang="en-US" sz="1400">
                <a:latin typeface="Arial" charset="0"/>
              </a:rPr>
              <a:t> x </a:t>
            </a:r>
            <a:r>
              <a:rPr lang="en-US" sz="1400" b="1">
                <a:solidFill>
                  <a:srgbClr val="0000FF"/>
                </a:solidFill>
                <a:latin typeface="Arial" charset="0"/>
              </a:rPr>
              <a:t>3</a:t>
            </a:r>
            <a:r>
              <a:rPr lang="en-US" sz="1400">
                <a:latin typeface="Arial" charset="0"/>
              </a:rPr>
              <a:t> = 9 possible dipeptides</a:t>
            </a:r>
          </a:p>
        </p:txBody>
      </p:sp>
      <p:grpSp>
        <p:nvGrpSpPr>
          <p:cNvPr id="15" name="Group 112"/>
          <p:cNvGrpSpPr>
            <a:grpSpLocks/>
          </p:cNvGrpSpPr>
          <p:nvPr/>
        </p:nvGrpSpPr>
        <p:grpSpPr bwMode="auto">
          <a:xfrm>
            <a:off x="4781550" y="4000500"/>
            <a:ext cx="712788" cy="898525"/>
            <a:chOff x="3012" y="2520"/>
            <a:chExt cx="449" cy="566"/>
          </a:xfrm>
        </p:grpSpPr>
        <p:sp>
          <p:nvSpPr>
            <p:cNvPr id="857201" name="AutoShape 113"/>
            <p:cNvSpPr>
              <a:spLocks noChangeArrowheads="1"/>
            </p:cNvSpPr>
            <p:nvPr/>
          </p:nvSpPr>
          <p:spPr bwMode="auto">
            <a:xfrm>
              <a:off x="3105" y="2520"/>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57202" name="Line 114"/>
            <p:cNvSpPr>
              <a:spLocks noChangeShapeType="1"/>
            </p:cNvSpPr>
            <p:nvPr/>
          </p:nvSpPr>
          <p:spPr bwMode="auto">
            <a:xfrm>
              <a:off x="3012" y="3086"/>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57203" name="AutoShape 115"/>
            <p:cNvSpPr>
              <a:spLocks noChangeArrowheads="1"/>
            </p:cNvSpPr>
            <p:nvPr/>
          </p:nvSpPr>
          <p:spPr bwMode="auto">
            <a:xfrm>
              <a:off x="3105" y="2700"/>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57204" name="AutoShape 116"/>
            <p:cNvSpPr>
              <a:spLocks noChangeArrowheads="1"/>
            </p:cNvSpPr>
            <p:nvPr/>
          </p:nvSpPr>
          <p:spPr bwMode="auto">
            <a:xfrm>
              <a:off x="3105" y="2880"/>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lide(fromLeft)">
                                      <p:cBhvr>
                                        <p:cTn id="29" dur="500"/>
                                        <p:tgtEl>
                                          <p:spTgt spid="2"/>
                                        </p:tgtEl>
                                      </p:cBhvr>
                                    </p:animEffect>
                                  </p:childTnLst>
                                </p:cTn>
                              </p:par>
                            </p:childTnLst>
                          </p:cTn>
                        </p:par>
                        <p:par>
                          <p:cTn id="30" fill="hold">
                            <p:stCondLst>
                              <p:cond delay="500"/>
                            </p:stCondLst>
                            <p:childTnLst>
                              <p:par>
                                <p:cTn id="31" presetID="23" presetClass="entr" presetSubtype="16"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857113"/>
                                        </p:tgtEl>
                                        <p:attrNameLst>
                                          <p:attrName>style.visibility</p:attrName>
                                        </p:attrNameLst>
                                      </p:cBhvr>
                                      <p:to>
                                        <p:strVal val="visible"/>
                                      </p:to>
                                    </p:set>
                                    <p:anim calcmode="lin" valueType="num">
                                      <p:cBhvr>
                                        <p:cTn id="39" dur="500" fill="hold"/>
                                        <p:tgtEl>
                                          <p:spTgt spid="857113"/>
                                        </p:tgtEl>
                                        <p:attrNameLst>
                                          <p:attrName>ppt_w</p:attrName>
                                        </p:attrNameLst>
                                      </p:cBhvr>
                                      <p:tavLst>
                                        <p:tav tm="0">
                                          <p:val>
                                            <p:fltVal val="0"/>
                                          </p:val>
                                        </p:tav>
                                        <p:tav tm="100000">
                                          <p:val>
                                            <p:strVal val="#ppt_w"/>
                                          </p:val>
                                        </p:tav>
                                      </p:tavLst>
                                    </p:anim>
                                    <p:anim calcmode="lin" valueType="num">
                                      <p:cBhvr>
                                        <p:cTn id="40" dur="500" fill="hold"/>
                                        <p:tgtEl>
                                          <p:spTgt spid="8571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1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lide Number Placeholder 4"/>
          <p:cNvSpPr>
            <a:spLocks noGrp="1"/>
          </p:cNvSpPr>
          <p:nvPr>
            <p:ph type="sldNum" sz="quarter" idx="12"/>
          </p:nvPr>
        </p:nvSpPr>
        <p:spPr/>
        <p:txBody>
          <a:bodyPr/>
          <a:lstStyle/>
          <a:p>
            <a:fld id="{A40AC2BF-FC4D-4E3E-A384-AB786301095E}" type="slidenum">
              <a:rPr lang="en-US"/>
              <a:pPr/>
              <a:t>15</a:t>
            </a:fld>
            <a:endParaRPr lang="en-US"/>
          </a:p>
        </p:txBody>
      </p:sp>
      <p:grpSp>
        <p:nvGrpSpPr>
          <p:cNvPr id="2" name="Group 2"/>
          <p:cNvGrpSpPr>
            <a:grpSpLocks/>
          </p:cNvGrpSpPr>
          <p:nvPr/>
        </p:nvGrpSpPr>
        <p:grpSpPr bwMode="auto">
          <a:xfrm>
            <a:off x="1025525" y="1731963"/>
            <a:ext cx="1647825" cy="4014787"/>
            <a:chOff x="646" y="1091"/>
            <a:chExt cx="1038" cy="2529"/>
          </a:xfrm>
        </p:grpSpPr>
        <p:sp>
          <p:nvSpPr>
            <p:cNvPr id="864259" name="AutoShape 3"/>
            <p:cNvSpPr>
              <a:spLocks noChangeArrowheads="1"/>
            </p:cNvSpPr>
            <p:nvPr/>
          </p:nvSpPr>
          <p:spPr bwMode="auto">
            <a:xfrm>
              <a:off x="1029" y="1878"/>
              <a:ext cx="295" cy="758"/>
            </a:xfrm>
            <a:prstGeom prst="can">
              <a:avLst>
                <a:gd name="adj" fmla="val 17808"/>
              </a:avLst>
            </a:prstGeom>
            <a:solidFill>
              <a:srgbClr val="E4FFFA"/>
            </a:solidFill>
            <a:ln w="12700">
              <a:solidFill>
                <a:schemeClr val="tx1"/>
              </a:solidFill>
              <a:round/>
              <a:headEnd/>
              <a:tailEnd type="none" w="med" len="lg"/>
            </a:ln>
            <a:effectLst/>
          </p:spPr>
          <p:txBody>
            <a:bodyPr wrap="none" anchor="ctr"/>
            <a:lstStyle/>
            <a:p>
              <a:endParaRPr lang="en-IN"/>
            </a:p>
          </p:txBody>
        </p:sp>
        <p:sp>
          <p:nvSpPr>
            <p:cNvPr id="864260" name="AutoShape 4"/>
            <p:cNvSpPr>
              <a:spLocks noChangeArrowheads="1"/>
            </p:cNvSpPr>
            <p:nvPr/>
          </p:nvSpPr>
          <p:spPr bwMode="auto">
            <a:xfrm>
              <a:off x="1029" y="2656"/>
              <a:ext cx="295" cy="758"/>
            </a:xfrm>
            <a:prstGeom prst="can">
              <a:avLst>
                <a:gd name="adj" fmla="val 17808"/>
              </a:avLst>
            </a:prstGeom>
            <a:solidFill>
              <a:srgbClr val="E4FFFA"/>
            </a:solidFill>
            <a:ln w="12700">
              <a:solidFill>
                <a:schemeClr val="tx1"/>
              </a:solidFill>
              <a:round/>
              <a:headEnd/>
              <a:tailEnd type="none" w="med" len="lg"/>
            </a:ln>
            <a:effectLst/>
          </p:spPr>
          <p:txBody>
            <a:bodyPr wrap="none" anchor="ctr"/>
            <a:lstStyle/>
            <a:p>
              <a:endParaRPr lang="en-IN"/>
            </a:p>
          </p:txBody>
        </p:sp>
        <p:sp>
          <p:nvSpPr>
            <p:cNvPr id="864261" name="AutoShape 5"/>
            <p:cNvSpPr>
              <a:spLocks noChangeArrowheads="1"/>
            </p:cNvSpPr>
            <p:nvPr/>
          </p:nvSpPr>
          <p:spPr bwMode="auto">
            <a:xfrm>
              <a:off x="1029" y="1091"/>
              <a:ext cx="295" cy="758"/>
            </a:xfrm>
            <a:prstGeom prst="can">
              <a:avLst>
                <a:gd name="adj" fmla="val 17808"/>
              </a:avLst>
            </a:prstGeom>
            <a:solidFill>
              <a:srgbClr val="E4FFFA"/>
            </a:solidFill>
            <a:ln w="12700">
              <a:solidFill>
                <a:schemeClr val="tx1"/>
              </a:solidFill>
              <a:round/>
              <a:headEnd/>
              <a:tailEnd type="none" w="med" len="lg"/>
            </a:ln>
            <a:effectLst/>
          </p:spPr>
          <p:txBody>
            <a:bodyPr wrap="none" anchor="ctr"/>
            <a:lstStyle/>
            <a:p>
              <a:endParaRPr lang="en-IN"/>
            </a:p>
          </p:txBody>
        </p:sp>
        <p:grpSp>
          <p:nvGrpSpPr>
            <p:cNvPr id="3" name="Group 6"/>
            <p:cNvGrpSpPr>
              <a:grpSpLocks/>
            </p:cNvGrpSpPr>
            <p:nvPr/>
          </p:nvGrpSpPr>
          <p:grpSpPr bwMode="auto">
            <a:xfrm>
              <a:off x="719" y="1162"/>
              <a:ext cx="563" cy="2225"/>
              <a:chOff x="712" y="2047"/>
              <a:chExt cx="563" cy="2225"/>
            </a:xfrm>
          </p:grpSpPr>
          <p:sp>
            <p:nvSpPr>
              <p:cNvPr id="864263" name="Oval 7"/>
              <p:cNvSpPr>
                <a:spLocks noChangeAspect="1" noChangeArrowheads="1"/>
              </p:cNvSpPr>
              <p:nvPr/>
            </p:nvSpPr>
            <p:spPr bwMode="auto">
              <a:xfrm>
                <a:off x="1068" y="204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64" name="Oval 8"/>
              <p:cNvSpPr>
                <a:spLocks noChangeAspect="1" noChangeArrowheads="1"/>
              </p:cNvSpPr>
              <p:nvPr/>
            </p:nvSpPr>
            <p:spPr bwMode="auto">
              <a:xfrm>
                <a:off x="1068" y="2275"/>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65" name="Oval 9"/>
              <p:cNvSpPr>
                <a:spLocks noChangeAspect="1" noChangeArrowheads="1"/>
              </p:cNvSpPr>
              <p:nvPr/>
            </p:nvSpPr>
            <p:spPr bwMode="auto">
              <a:xfrm>
                <a:off x="1068" y="250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66" name="Oval 10"/>
              <p:cNvSpPr>
                <a:spLocks noChangeAspect="1" noChangeArrowheads="1"/>
              </p:cNvSpPr>
              <p:nvPr/>
            </p:nvSpPr>
            <p:spPr bwMode="auto">
              <a:xfrm>
                <a:off x="1068" y="283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67" name="Oval 11"/>
              <p:cNvSpPr>
                <a:spLocks noChangeAspect="1" noChangeArrowheads="1"/>
              </p:cNvSpPr>
              <p:nvPr/>
            </p:nvSpPr>
            <p:spPr bwMode="auto">
              <a:xfrm>
                <a:off x="1068" y="306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68" name="Oval 12"/>
              <p:cNvSpPr>
                <a:spLocks noChangeAspect="1" noChangeArrowheads="1"/>
              </p:cNvSpPr>
              <p:nvPr/>
            </p:nvSpPr>
            <p:spPr bwMode="auto">
              <a:xfrm>
                <a:off x="1068" y="328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69" name="Oval 13"/>
              <p:cNvSpPr>
                <a:spLocks noChangeAspect="1" noChangeArrowheads="1"/>
              </p:cNvSpPr>
              <p:nvPr/>
            </p:nvSpPr>
            <p:spPr bwMode="auto">
              <a:xfrm>
                <a:off x="1068" y="360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70" name="Oval 14"/>
              <p:cNvSpPr>
                <a:spLocks noChangeAspect="1" noChangeArrowheads="1"/>
              </p:cNvSpPr>
              <p:nvPr/>
            </p:nvSpPr>
            <p:spPr bwMode="auto">
              <a:xfrm>
                <a:off x="1068" y="383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271" name="Oval 15"/>
              <p:cNvSpPr>
                <a:spLocks noChangeAspect="1" noChangeArrowheads="1"/>
              </p:cNvSpPr>
              <p:nvPr/>
            </p:nvSpPr>
            <p:spPr bwMode="auto">
              <a:xfrm>
                <a:off x="1068" y="406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nvGrpSpPr>
              <p:cNvPr id="4" name="Group 16"/>
              <p:cNvGrpSpPr>
                <a:grpSpLocks/>
              </p:cNvGrpSpPr>
              <p:nvPr/>
            </p:nvGrpSpPr>
            <p:grpSpPr bwMode="auto">
              <a:xfrm>
                <a:off x="712" y="2459"/>
                <a:ext cx="279" cy="1413"/>
                <a:chOff x="715" y="2459"/>
                <a:chExt cx="462" cy="1413"/>
              </a:xfrm>
            </p:grpSpPr>
            <p:sp>
              <p:nvSpPr>
                <p:cNvPr id="864273" name="Line 17"/>
                <p:cNvSpPr>
                  <a:spLocks noChangeShapeType="1"/>
                </p:cNvSpPr>
                <p:nvPr/>
              </p:nvSpPr>
              <p:spPr bwMode="auto">
                <a:xfrm>
                  <a:off x="715" y="3166"/>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274" name="Line 18"/>
                <p:cNvSpPr>
                  <a:spLocks noChangeShapeType="1"/>
                </p:cNvSpPr>
                <p:nvPr/>
              </p:nvSpPr>
              <p:spPr bwMode="auto">
                <a:xfrm flipV="1">
                  <a:off x="715" y="2459"/>
                  <a:ext cx="462" cy="707"/>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275" name="Line 19"/>
                <p:cNvSpPr>
                  <a:spLocks noChangeShapeType="1"/>
                </p:cNvSpPr>
                <p:nvPr/>
              </p:nvSpPr>
              <p:spPr bwMode="auto">
                <a:xfrm>
                  <a:off x="715" y="3165"/>
                  <a:ext cx="462" cy="707"/>
                </a:xfrm>
                <a:prstGeom prst="line">
                  <a:avLst/>
                </a:prstGeom>
                <a:noFill/>
                <a:ln w="12700">
                  <a:solidFill>
                    <a:schemeClr val="tx1"/>
                  </a:solidFill>
                  <a:round/>
                  <a:headEnd/>
                  <a:tailEnd type="triangle" w="med" len="med"/>
                </a:ln>
                <a:effectLst/>
              </p:spPr>
              <p:txBody>
                <a:bodyPr wrap="none" anchor="ctr"/>
                <a:lstStyle/>
                <a:p>
                  <a:endParaRPr lang="en-IN"/>
                </a:p>
              </p:txBody>
            </p:sp>
          </p:grpSp>
        </p:grpSp>
        <p:sp>
          <p:nvSpPr>
            <p:cNvPr id="864276" name="Rectangle 20"/>
            <p:cNvSpPr>
              <a:spLocks noChangeArrowheads="1"/>
            </p:cNvSpPr>
            <p:nvPr/>
          </p:nvSpPr>
          <p:spPr bwMode="auto">
            <a:xfrm>
              <a:off x="646" y="3428"/>
              <a:ext cx="1038" cy="192"/>
            </a:xfrm>
            <a:prstGeom prst="rect">
              <a:avLst/>
            </a:prstGeom>
            <a:noFill/>
            <a:ln w="19050">
              <a:noFill/>
              <a:miter lim="800000"/>
              <a:headEnd/>
              <a:tailEnd type="none" w="sm" len="med"/>
            </a:ln>
            <a:effectLst/>
          </p:spPr>
          <p:txBody>
            <a:bodyPr>
              <a:spAutoFit/>
            </a:bodyPr>
            <a:lstStyle/>
            <a:p>
              <a:r>
                <a:rPr lang="en-US" sz="1400" i="1">
                  <a:solidFill>
                    <a:srgbClr val="0000FF"/>
                  </a:solidFill>
                </a:rPr>
                <a:t>3 reaction vessels</a:t>
              </a:r>
            </a:p>
          </p:txBody>
        </p:sp>
      </p:grpSp>
      <p:sp>
        <p:nvSpPr>
          <p:cNvPr id="864277" name="Oval 21"/>
          <p:cNvSpPr>
            <a:spLocks noChangeArrowheads="1"/>
          </p:cNvSpPr>
          <p:nvPr/>
        </p:nvSpPr>
        <p:spPr bwMode="auto">
          <a:xfrm>
            <a:off x="1693863" y="2190750"/>
            <a:ext cx="355600" cy="355600"/>
          </a:xfrm>
          <a:prstGeom prst="ellipse">
            <a:avLst/>
          </a:prstGeom>
          <a:noFill/>
          <a:ln w="19050">
            <a:solidFill>
              <a:srgbClr val="0000FF"/>
            </a:solidFill>
            <a:round/>
            <a:headEnd/>
            <a:tailEnd type="none" w="sm" len="med"/>
          </a:ln>
          <a:effectLst/>
        </p:spPr>
        <p:txBody>
          <a:bodyPr wrap="none" anchor="ctr"/>
          <a:lstStyle/>
          <a:p>
            <a:endParaRPr lang="en-IN"/>
          </a:p>
        </p:txBody>
      </p:sp>
      <p:sp>
        <p:nvSpPr>
          <p:cNvPr id="864278" name="Oval 22"/>
          <p:cNvSpPr>
            <a:spLocks noChangeArrowheads="1"/>
          </p:cNvSpPr>
          <p:nvPr/>
        </p:nvSpPr>
        <p:spPr bwMode="auto">
          <a:xfrm>
            <a:off x="4697413" y="3079750"/>
            <a:ext cx="355600" cy="355600"/>
          </a:xfrm>
          <a:prstGeom prst="ellipse">
            <a:avLst/>
          </a:prstGeom>
          <a:noFill/>
          <a:ln w="19050">
            <a:solidFill>
              <a:srgbClr val="0000FF"/>
            </a:solidFill>
            <a:round/>
            <a:headEnd/>
            <a:tailEnd type="none" w="sm" len="med"/>
          </a:ln>
          <a:effectLst/>
        </p:spPr>
        <p:txBody>
          <a:bodyPr wrap="none" anchor="ctr"/>
          <a:lstStyle/>
          <a:p>
            <a:endParaRPr lang="en-IN"/>
          </a:p>
        </p:txBody>
      </p:sp>
      <p:sp>
        <p:nvSpPr>
          <p:cNvPr id="864279" name="Oval 23"/>
          <p:cNvSpPr>
            <a:spLocks noChangeArrowheads="1"/>
          </p:cNvSpPr>
          <p:nvPr/>
        </p:nvSpPr>
        <p:spPr bwMode="auto">
          <a:xfrm>
            <a:off x="3398838" y="1830388"/>
            <a:ext cx="355600" cy="355600"/>
          </a:xfrm>
          <a:prstGeom prst="ellipse">
            <a:avLst/>
          </a:prstGeom>
          <a:noFill/>
          <a:ln w="19050">
            <a:solidFill>
              <a:srgbClr val="0000FF"/>
            </a:solidFill>
            <a:round/>
            <a:headEnd/>
            <a:tailEnd type="none" w="sm" len="med"/>
          </a:ln>
          <a:effectLst/>
        </p:spPr>
        <p:txBody>
          <a:bodyPr wrap="none" anchor="ctr"/>
          <a:lstStyle/>
          <a:p>
            <a:endParaRPr lang="en-IN"/>
          </a:p>
        </p:txBody>
      </p:sp>
      <p:sp>
        <p:nvSpPr>
          <p:cNvPr id="864280" name="Oval 24"/>
          <p:cNvSpPr>
            <a:spLocks noChangeArrowheads="1"/>
          </p:cNvSpPr>
          <p:nvPr/>
        </p:nvSpPr>
        <p:spPr bwMode="auto">
          <a:xfrm>
            <a:off x="6503988" y="4311650"/>
            <a:ext cx="355600" cy="355600"/>
          </a:xfrm>
          <a:prstGeom prst="ellipse">
            <a:avLst/>
          </a:prstGeom>
          <a:noFill/>
          <a:ln w="19050">
            <a:solidFill>
              <a:srgbClr val="0000FF"/>
            </a:solidFill>
            <a:round/>
            <a:headEnd/>
            <a:tailEnd type="none" w="sm" len="med"/>
          </a:ln>
          <a:effectLst/>
        </p:spPr>
        <p:txBody>
          <a:bodyPr wrap="none" anchor="ctr"/>
          <a:lstStyle/>
          <a:p>
            <a:endParaRPr lang="en-IN"/>
          </a:p>
        </p:txBody>
      </p:sp>
      <p:sp>
        <p:nvSpPr>
          <p:cNvPr id="864281" name="Oval 25"/>
          <p:cNvSpPr>
            <a:spLocks noChangeArrowheads="1"/>
          </p:cNvSpPr>
          <p:nvPr/>
        </p:nvSpPr>
        <p:spPr bwMode="auto">
          <a:xfrm>
            <a:off x="8601075" y="4311650"/>
            <a:ext cx="355600" cy="355600"/>
          </a:xfrm>
          <a:prstGeom prst="ellipse">
            <a:avLst/>
          </a:prstGeom>
          <a:noFill/>
          <a:ln w="19050">
            <a:solidFill>
              <a:srgbClr val="0000FF"/>
            </a:solidFill>
            <a:round/>
            <a:headEnd/>
            <a:tailEnd type="none" w="sm" len="med"/>
          </a:ln>
          <a:effectLst/>
        </p:spPr>
        <p:txBody>
          <a:bodyPr wrap="none" anchor="ctr"/>
          <a:lstStyle/>
          <a:p>
            <a:endParaRPr lang="en-IN"/>
          </a:p>
        </p:txBody>
      </p:sp>
      <p:sp>
        <p:nvSpPr>
          <p:cNvPr id="864282" name="Oval 26"/>
          <p:cNvSpPr>
            <a:spLocks noChangeArrowheads="1"/>
          </p:cNvSpPr>
          <p:nvPr/>
        </p:nvSpPr>
        <p:spPr bwMode="auto">
          <a:xfrm>
            <a:off x="396875" y="3079750"/>
            <a:ext cx="355600" cy="355600"/>
          </a:xfrm>
          <a:prstGeom prst="ellipse">
            <a:avLst/>
          </a:prstGeom>
          <a:noFill/>
          <a:ln w="19050">
            <a:solidFill>
              <a:srgbClr val="0000FF"/>
            </a:solidFill>
            <a:round/>
            <a:headEnd/>
            <a:tailEnd type="none" w="sm" len="med"/>
          </a:ln>
          <a:effectLst/>
        </p:spPr>
        <p:txBody>
          <a:bodyPr wrap="none" anchor="ctr"/>
          <a:lstStyle/>
          <a:p>
            <a:endParaRPr lang="en-IN"/>
          </a:p>
        </p:txBody>
      </p:sp>
      <p:grpSp>
        <p:nvGrpSpPr>
          <p:cNvPr id="5" name="Group 27"/>
          <p:cNvGrpSpPr>
            <a:grpSpLocks/>
          </p:cNvGrpSpPr>
          <p:nvPr/>
        </p:nvGrpSpPr>
        <p:grpSpPr bwMode="auto">
          <a:xfrm>
            <a:off x="3946525" y="4852988"/>
            <a:ext cx="1871663" cy="1069975"/>
            <a:chOff x="2486" y="3250"/>
            <a:chExt cx="1179" cy="674"/>
          </a:xfrm>
        </p:grpSpPr>
        <p:sp>
          <p:nvSpPr>
            <p:cNvPr id="864284" name="Rectangle 28"/>
            <p:cNvSpPr>
              <a:spLocks noChangeArrowheads="1"/>
            </p:cNvSpPr>
            <p:nvPr/>
          </p:nvSpPr>
          <p:spPr bwMode="auto">
            <a:xfrm>
              <a:off x="2494" y="3268"/>
              <a:ext cx="1157" cy="640"/>
            </a:xfrm>
            <a:prstGeom prst="rect">
              <a:avLst/>
            </a:prstGeom>
            <a:solidFill>
              <a:srgbClr val="CCFFCC"/>
            </a:solidFill>
            <a:ln w="3175">
              <a:solidFill>
                <a:schemeClr val="tx1"/>
              </a:solidFill>
              <a:miter lim="800000"/>
              <a:headEnd/>
              <a:tailEnd type="none" w="sm" len="med"/>
            </a:ln>
            <a:effectLst>
              <a:outerShdw dist="35921" dir="2700000" algn="ctr" rotWithShape="0">
                <a:schemeClr val="bg2"/>
              </a:outerShdw>
            </a:effectLst>
          </p:spPr>
          <p:txBody>
            <a:bodyPr wrap="none" anchor="ctr"/>
            <a:lstStyle/>
            <a:p>
              <a:endParaRPr lang="en-IN"/>
            </a:p>
          </p:txBody>
        </p:sp>
        <p:sp>
          <p:nvSpPr>
            <p:cNvPr id="864285" name="Rectangle 29"/>
            <p:cNvSpPr>
              <a:spLocks noChangeArrowheads="1"/>
            </p:cNvSpPr>
            <p:nvPr/>
          </p:nvSpPr>
          <p:spPr bwMode="auto">
            <a:xfrm>
              <a:off x="2486" y="3250"/>
              <a:ext cx="1179" cy="674"/>
            </a:xfrm>
            <a:prstGeom prst="rect">
              <a:avLst/>
            </a:prstGeom>
            <a:noFill/>
            <a:ln w="12700">
              <a:noFill/>
              <a:miter lim="800000"/>
              <a:headEnd/>
              <a:tailEnd type="none" w="sm" len="med"/>
            </a:ln>
            <a:effectLst/>
          </p:spPr>
          <p:txBody>
            <a:bodyPr wrap="none">
              <a:spAutoFit/>
            </a:bodyPr>
            <a:lstStyle/>
            <a:p>
              <a:pPr algn="l"/>
              <a:r>
                <a:rPr lang="en-US" sz="1600" b="1">
                  <a:latin typeface="Arial" charset="0"/>
                </a:rPr>
                <a:t>   3 possibilities</a:t>
              </a:r>
            </a:p>
            <a:p>
              <a:pPr algn="l"/>
              <a:r>
                <a:rPr lang="en-US" sz="1600" b="1">
                  <a:latin typeface="Arial" charset="0"/>
                </a:rPr>
                <a:t>x 2 couplings</a:t>
              </a:r>
              <a:endParaRPr lang="en-US" sz="1600" b="1" u="sng">
                <a:latin typeface="Arial" charset="0"/>
              </a:endParaRPr>
            </a:p>
            <a:p>
              <a:pPr algn="l"/>
              <a:r>
                <a:rPr lang="en-US" sz="1600" b="1" u="sng">
                  <a:latin typeface="Arial" charset="0"/>
                </a:rPr>
                <a:t>+ 2 deprotections</a:t>
              </a:r>
              <a:endParaRPr lang="en-US" sz="1600" b="1">
                <a:latin typeface="Arial" charset="0"/>
              </a:endParaRPr>
            </a:p>
            <a:p>
              <a:pPr algn="l"/>
              <a:r>
                <a:rPr lang="en-US" sz="1600" b="1">
                  <a:latin typeface="Arial" charset="0"/>
                </a:rPr>
                <a:t>= 8 reactions</a:t>
              </a:r>
            </a:p>
          </p:txBody>
        </p:sp>
      </p:grpSp>
      <p:sp>
        <p:nvSpPr>
          <p:cNvPr id="864286" name="Rectangle 30"/>
          <p:cNvSpPr>
            <a:spLocks noGrp="1" noChangeArrowheads="1"/>
          </p:cNvSpPr>
          <p:nvPr>
            <p:ph type="title"/>
          </p:nvPr>
        </p:nvSpPr>
        <p:spPr/>
        <p:txBody>
          <a:bodyPr>
            <a:normAutofit fontScale="90000"/>
          </a:bodyPr>
          <a:lstStyle/>
          <a:p>
            <a:r>
              <a:rPr lang="en-US" sz="2200" dirty="0"/>
              <a:t>Combinatorial </a:t>
            </a:r>
            <a:r>
              <a:rPr lang="en-US" sz="2200" dirty="0" smtClean="0"/>
              <a:t>Chemistry   </a:t>
            </a:r>
            <a:r>
              <a:rPr lang="en-US" sz="2200" b="1" dirty="0" smtClean="0"/>
              <a:t>Split–Pool Synthesis</a:t>
            </a:r>
            <a:r>
              <a:rPr lang="en-US" b="1" dirty="0" smtClean="0"/>
              <a:t/>
            </a:r>
            <a:br>
              <a:rPr lang="en-US" b="1" dirty="0" smtClean="0"/>
            </a:br>
            <a:r>
              <a:rPr lang="en-US" dirty="0"/>
              <a:t/>
            </a:r>
            <a:br>
              <a:rPr lang="en-US" dirty="0"/>
            </a:br>
            <a:r>
              <a:rPr lang="en-US" sz="2000" b="0" i="1" dirty="0"/>
              <a:t>Split–Pool synthesis combines the advantages of mixture and parallel synthesis</a:t>
            </a:r>
          </a:p>
        </p:txBody>
      </p:sp>
      <p:grpSp>
        <p:nvGrpSpPr>
          <p:cNvPr id="6" name="Group 31"/>
          <p:cNvGrpSpPr>
            <a:grpSpLocks/>
          </p:cNvGrpSpPr>
          <p:nvPr/>
        </p:nvGrpSpPr>
        <p:grpSpPr bwMode="auto">
          <a:xfrm>
            <a:off x="7642225" y="1890713"/>
            <a:ext cx="515938" cy="960437"/>
            <a:chOff x="4807" y="2076"/>
            <a:chExt cx="325" cy="605"/>
          </a:xfrm>
        </p:grpSpPr>
        <p:sp>
          <p:nvSpPr>
            <p:cNvPr id="864288" name="Line 32"/>
            <p:cNvSpPr>
              <a:spLocks noChangeShapeType="1"/>
            </p:cNvSpPr>
            <p:nvPr/>
          </p:nvSpPr>
          <p:spPr bwMode="auto">
            <a:xfrm flipH="1">
              <a:off x="5007" y="215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289" name="Line 33"/>
            <p:cNvSpPr>
              <a:spLocks noChangeShapeType="1"/>
            </p:cNvSpPr>
            <p:nvPr/>
          </p:nvSpPr>
          <p:spPr bwMode="auto">
            <a:xfrm flipH="1">
              <a:off x="5007" y="2379"/>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290" name="Line 34"/>
            <p:cNvSpPr>
              <a:spLocks noChangeShapeType="1"/>
            </p:cNvSpPr>
            <p:nvPr/>
          </p:nvSpPr>
          <p:spPr bwMode="auto">
            <a:xfrm flipH="1">
              <a:off x="5007" y="260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291" name="AutoShape 35"/>
            <p:cNvSpPr>
              <a:spLocks noChangeArrowheads="1"/>
            </p:cNvSpPr>
            <p:nvPr/>
          </p:nvSpPr>
          <p:spPr bwMode="auto">
            <a:xfrm>
              <a:off x="4807" y="2076"/>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292" name="AutoShape 36"/>
            <p:cNvSpPr>
              <a:spLocks noChangeArrowheads="1"/>
            </p:cNvSpPr>
            <p:nvPr/>
          </p:nvSpPr>
          <p:spPr bwMode="auto">
            <a:xfrm>
              <a:off x="4807" y="2304"/>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293" name="AutoShape 37"/>
            <p:cNvSpPr>
              <a:spLocks noChangeArrowheads="1"/>
            </p:cNvSpPr>
            <p:nvPr/>
          </p:nvSpPr>
          <p:spPr bwMode="auto">
            <a:xfrm>
              <a:off x="4807" y="2531"/>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grpSp>
      <p:grpSp>
        <p:nvGrpSpPr>
          <p:cNvPr id="7" name="Group 38"/>
          <p:cNvGrpSpPr>
            <a:grpSpLocks/>
          </p:cNvGrpSpPr>
          <p:nvPr/>
        </p:nvGrpSpPr>
        <p:grpSpPr bwMode="auto">
          <a:xfrm>
            <a:off x="2900363" y="1890713"/>
            <a:ext cx="536575" cy="960437"/>
            <a:chOff x="1820" y="2076"/>
            <a:chExt cx="338" cy="605"/>
          </a:xfrm>
        </p:grpSpPr>
        <p:sp>
          <p:nvSpPr>
            <p:cNvPr id="864295" name="Line 39"/>
            <p:cNvSpPr>
              <a:spLocks noChangeShapeType="1"/>
            </p:cNvSpPr>
            <p:nvPr/>
          </p:nvSpPr>
          <p:spPr bwMode="auto">
            <a:xfrm flipH="1">
              <a:off x="2033" y="215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296" name="AutoShape 40"/>
            <p:cNvSpPr>
              <a:spLocks noChangeArrowheads="1"/>
            </p:cNvSpPr>
            <p:nvPr/>
          </p:nvSpPr>
          <p:spPr bwMode="auto">
            <a:xfrm>
              <a:off x="1820" y="2076"/>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297" name="Line 41"/>
            <p:cNvSpPr>
              <a:spLocks noChangeShapeType="1"/>
            </p:cNvSpPr>
            <p:nvPr/>
          </p:nvSpPr>
          <p:spPr bwMode="auto">
            <a:xfrm flipH="1">
              <a:off x="2033" y="2379"/>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298" name="AutoShape 42"/>
            <p:cNvSpPr>
              <a:spLocks noChangeArrowheads="1"/>
            </p:cNvSpPr>
            <p:nvPr/>
          </p:nvSpPr>
          <p:spPr bwMode="auto">
            <a:xfrm>
              <a:off x="1820" y="2304"/>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299" name="Line 43"/>
            <p:cNvSpPr>
              <a:spLocks noChangeShapeType="1"/>
            </p:cNvSpPr>
            <p:nvPr/>
          </p:nvSpPr>
          <p:spPr bwMode="auto">
            <a:xfrm flipH="1">
              <a:off x="2033" y="260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00" name="AutoShape 44"/>
            <p:cNvSpPr>
              <a:spLocks noChangeArrowheads="1"/>
            </p:cNvSpPr>
            <p:nvPr/>
          </p:nvSpPr>
          <p:spPr bwMode="auto">
            <a:xfrm>
              <a:off x="1820" y="2531"/>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grpSp>
      <p:grpSp>
        <p:nvGrpSpPr>
          <p:cNvPr id="8" name="Group 45"/>
          <p:cNvGrpSpPr>
            <a:grpSpLocks/>
          </p:cNvGrpSpPr>
          <p:nvPr/>
        </p:nvGrpSpPr>
        <p:grpSpPr bwMode="auto">
          <a:xfrm>
            <a:off x="2130425" y="2082800"/>
            <a:ext cx="712788" cy="288925"/>
            <a:chOff x="1335" y="2197"/>
            <a:chExt cx="449" cy="182"/>
          </a:xfrm>
        </p:grpSpPr>
        <p:sp>
          <p:nvSpPr>
            <p:cNvPr id="864302" name="Line 46"/>
            <p:cNvSpPr>
              <a:spLocks noChangeShapeType="1"/>
            </p:cNvSpPr>
            <p:nvPr/>
          </p:nvSpPr>
          <p:spPr bwMode="auto">
            <a:xfrm>
              <a:off x="1335" y="2379"/>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303" name="AutoShape 47"/>
            <p:cNvSpPr>
              <a:spLocks noChangeArrowheads="1"/>
            </p:cNvSpPr>
            <p:nvPr/>
          </p:nvSpPr>
          <p:spPr bwMode="auto">
            <a:xfrm>
              <a:off x="1428" y="2197"/>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grpSp>
      <p:grpSp>
        <p:nvGrpSpPr>
          <p:cNvPr id="9" name="Group 48"/>
          <p:cNvGrpSpPr>
            <a:grpSpLocks/>
          </p:cNvGrpSpPr>
          <p:nvPr/>
        </p:nvGrpSpPr>
        <p:grpSpPr bwMode="auto">
          <a:xfrm>
            <a:off x="3413125" y="1844675"/>
            <a:ext cx="328613" cy="1052513"/>
            <a:chOff x="2143" y="2047"/>
            <a:chExt cx="207" cy="663"/>
          </a:xfrm>
        </p:grpSpPr>
        <p:sp>
          <p:nvSpPr>
            <p:cNvPr id="864305" name="Oval 49"/>
            <p:cNvSpPr>
              <a:spLocks noChangeAspect="1" noChangeArrowheads="1"/>
            </p:cNvSpPr>
            <p:nvPr/>
          </p:nvSpPr>
          <p:spPr bwMode="auto">
            <a:xfrm>
              <a:off x="2143" y="204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06" name="Oval 50"/>
            <p:cNvSpPr>
              <a:spLocks noChangeAspect="1" noChangeArrowheads="1"/>
            </p:cNvSpPr>
            <p:nvPr/>
          </p:nvSpPr>
          <p:spPr bwMode="auto">
            <a:xfrm>
              <a:off x="2143" y="2275"/>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07" name="Oval 51"/>
            <p:cNvSpPr>
              <a:spLocks noChangeAspect="1" noChangeArrowheads="1"/>
            </p:cNvSpPr>
            <p:nvPr/>
          </p:nvSpPr>
          <p:spPr bwMode="auto">
            <a:xfrm>
              <a:off x="2143" y="250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grpSp>
        <p:nvGrpSpPr>
          <p:cNvPr id="10" name="Group 52"/>
          <p:cNvGrpSpPr>
            <a:grpSpLocks/>
          </p:cNvGrpSpPr>
          <p:nvPr/>
        </p:nvGrpSpPr>
        <p:grpSpPr bwMode="auto">
          <a:xfrm>
            <a:off x="2130425" y="3094038"/>
            <a:ext cx="1611313" cy="1052512"/>
            <a:chOff x="1335" y="2834"/>
            <a:chExt cx="1015" cy="663"/>
          </a:xfrm>
        </p:grpSpPr>
        <p:sp>
          <p:nvSpPr>
            <p:cNvPr id="864309" name="Line 53"/>
            <p:cNvSpPr>
              <a:spLocks noChangeShapeType="1"/>
            </p:cNvSpPr>
            <p:nvPr/>
          </p:nvSpPr>
          <p:spPr bwMode="auto">
            <a:xfrm flipH="1">
              <a:off x="2033" y="293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10" name="Oval 54"/>
            <p:cNvSpPr>
              <a:spLocks noChangeAspect="1" noChangeArrowheads="1"/>
            </p:cNvSpPr>
            <p:nvPr/>
          </p:nvSpPr>
          <p:spPr bwMode="auto">
            <a:xfrm>
              <a:off x="2143" y="283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11" name="AutoShape 55"/>
            <p:cNvSpPr>
              <a:spLocks noChangeArrowheads="1"/>
            </p:cNvSpPr>
            <p:nvPr/>
          </p:nvSpPr>
          <p:spPr bwMode="auto">
            <a:xfrm>
              <a:off x="1820" y="2863"/>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312" name="Line 56"/>
            <p:cNvSpPr>
              <a:spLocks noChangeShapeType="1"/>
            </p:cNvSpPr>
            <p:nvPr/>
          </p:nvSpPr>
          <p:spPr bwMode="auto">
            <a:xfrm>
              <a:off x="1335" y="3166"/>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313" name="Line 57"/>
            <p:cNvSpPr>
              <a:spLocks noChangeShapeType="1"/>
            </p:cNvSpPr>
            <p:nvPr/>
          </p:nvSpPr>
          <p:spPr bwMode="auto">
            <a:xfrm flipH="1">
              <a:off x="2033" y="316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14" name="AutoShape 58"/>
            <p:cNvSpPr>
              <a:spLocks noChangeArrowheads="1"/>
            </p:cNvSpPr>
            <p:nvPr/>
          </p:nvSpPr>
          <p:spPr bwMode="auto">
            <a:xfrm>
              <a:off x="1428" y="2984"/>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315" name="Oval 59"/>
            <p:cNvSpPr>
              <a:spLocks noChangeAspect="1" noChangeArrowheads="1"/>
            </p:cNvSpPr>
            <p:nvPr/>
          </p:nvSpPr>
          <p:spPr bwMode="auto">
            <a:xfrm>
              <a:off x="2143" y="306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16" name="AutoShape 60"/>
            <p:cNvSpPr>
              <a:spLocks noChangeArrowheads="1"/>
            </p:cNvSpPr>
            <p:nvPr/>
          </p:nvSpPr>
          <p:spPr bwMode="auto">
            <a:xfrm>
              <a:off x="1820" y="309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317" name="Line 61"/>
            <p:cNvSpPr>
              <a:spLocks noChangeShapeType="1"/>
            </p:cNvSpPr>
            <p:nvPr/>
          </p:nvSpPr>
          <p:spPr bwMode="auto">
            <a:xfrm flipH="1">
              <a:off x="2033" y="339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18" name="Oval 62"/>
            <p:cNvSpPr>
              <a:spLocks noChangeAspect="1" noChangeArrowheads="1"/>
            </p:cNvSpPr>
            <p:nvPr/>
          </p:nvSpPr>
          <p:spPr bwMode="auto">
            <a:xfrm>
              <a:off x="2143" y="328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19" name="AutoShape 63"/>
            <p:cNvSpPr>
              <a:spLocks noChangeArrowheads="1"/>
            </p:cNvSpPr>
            <p:nvPr/>
          </p:nvSpPr>
          <p:spPr bwMode="auto">
            <a:xfrm>
              <a:off x="1820" y="3318"/>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grpSp>
      <p:grpSp>
        <p:nvGrpSpPr>
          <p:cNvPr id="11" name="Group 64"/>
          <p:cNvGrpSpPr>
            <a:grpSpLocks/>
          </p:cNvGrpSpPr>
          <p:nvPr/>
        </p:nvGrpSpPr>
        <p:grpSpPr bwMode="auto">
          <a:xfrm>
            <a:off x="2130425" y="4324350"/>
            <a:ext cx="1611313" cy="1052513"/>
            <a:chOff x="1335" y="3609"/>
            <a:chExt cx="1015" cy="663"/>
          </a:xfrm>
        </p:grpSpPr>
        <p:sp>
          <p:nvSpPr>
            <p:cNvPr id="864321" name="Line 65"/>
            <p:cNvSpPr>
              <a:spLocks noChangeShapeType="1"/>
            </p:cNvSpPr>
            <p:nvPr/>
          </p:nvSpPr>
          <p:spPr bwMode="auto">
            <a:xfrm flipH="1">
              <a:off x="2033" y="371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22" name="Oval 66"/>
            <p:cNvSpPr>
              <a:spLocks noChangeAspect="1" noChangeArrowheads="1"/>
            </p:cNvSpPr>
            <p:nvPr/>
          </p:nvSpPr>
          <p:spPr bwMode="auto">
            <a:xfrm>
              <a:off x="2143" y="360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23" name="AutoShape 67"/>
            <p:cNvSpPr>
              <a:spLocks noChangeArrowheads="1"/>
            </p:cNvSpPr>
            <p:nvPr/>
          </p:nvSpPr>
          <p:spPr bwMode="auto">
            <a:xfrm>
              <a:off x="1820" y="3634"/>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324" name="Line 68"/>
            <p:cNvSpPr>
              <a:spLocks noChangeShapeType="1"/>
            </p:cNvSpPr>
            <p:nvPr/>
          </p:nvSpPr>
          <p:spPr bwMode="auto">
            <a:xfrm>
              <a:off x="1335" y="3941"/>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325" name="Line 69"/>
            <p:cNvSpPr>
              <a:spLocks noChangeShapeType="1"/>
            </p:cNvSpPr>
            <p:nvPr/>
          </p:nvSpPr>
          <p:spPr bwMode="auto">
            <a:xfrm flipH="1">
              <a:off x="2033" y="394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26" name="AutoShape 70"/>
            <p:cNvSpPr>
              <a:spLocks noChangeArrowheads="1"/>
            </p:cNvSpPr>
            <p:nvPr/>
          </p:nvSpPr>
          <p:spPr bwMode="auto">
            <a:xfrm>
              <a:off x="1428" y="3759"/>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327" name="Oval 71"/>
            <p:cNvSpPr>
              <a:spLocks noChangeAspect="1" noChangeArrowheads="1"/>
            </p:cNvSpPr>
            <p:nvPr/>
          </p:nvSpPr>
          <p:spPr bwMode="auto">
            <a:xfrm>
              <a:off x="2143" y="383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28" name="AutoShape 72"/>
            <p:cNvSpPr>
              <a:spLocks noChangeArrowheads="1"/>
            </p:cNvSpPr>
            <p:nvPr/>
          </p:nvSpPr>
          <p:spPr bwMode="auto">
            <a:xfrm>
              <a:off x="1820" y="3862"/>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329" name="Line 73"/>
            <p:cNvSpPr>
              <a:spLocks noChangeShapeType="1"/>
            </p:cNvSpPr>
            <p:nvPr/>
          </p:nvSpPr>
          <p:spPr bwMode="auto">
            <a:xfrm flipH="1">
              <a:off x="2033" y="416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30" name="Oval 74"/>
            <p:cNvSpPr>
              <a:spLocks noChangeAspect="1" noChangeArrowheads="1"/>
            </p:cNvSpPr>
            <p:nvPr/>
          </p:nvSpPr>
          <p:spPr bwMode="auto">
            <a:xfrm>
              <a:off x="2143" y="406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31" name="AutoShape 75"/>
            <p:cNvSpPr>
              <a:spLocks noChangeArrowheads="1"/>
            </p:cNvSpPr>
            <p:nvPr/>
          </p:nvSpPr>
          <p:spPr bwMode="auto">
            <a:xfrm>
              <a:off x="1820" y="4089"/>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grpSp>
        <p:nvGrpSpPr>
          <p:cNvPr id="12" name="Group 76"/>
          <p:cNvGrpSpPr>
            <a:grpSpLocks/>
          </p:cNvGrpSpPr>
          <p:nvPr/>
        </p:nvGrpSpPr>
        <p:grpSpPr bwMode="auto">
          <a:xfrm>
            <a:off x="26988" y="3092450"/>
            <a:ext cx="1152525" cy="1460500"/>
            <a:chOff x="10" y="2833"/>
            <a:chExt cx="726" cy="920"/>
          </a:xfrm>
        </p:grpSpPr>
        <p:sp>
          <p:nvSpPr>
            <p:cNvPr id="864333" name="Oval 77"/>
            <p:cNvSpPr>
              <a:spLocks noChangeAspect="1" noChangeArrowheads="1"/>
            </p:cNvSpPr>
            <p:nvPr/>
          </p:nvSpPr>
          <p:spPr bwMode="auto">
            <a:xfrm>
              <a:off x="479" y="2833"/>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34" name="Oval 78"/>
            <p:cNvSpPr>
              <a:spLocks noChangeAspect="1" noChangeArrowheads="1"/>
            </p:cNvSpPr>
            <p:nvPr/>
          </p:nvSpPr>
          <p:spPr bwMode="auto">
            <a:xfrm>
              <a:off x="479" y="3061"/>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35" name="Oval 79"/>
            <p:cNvSpPr>
              <a:spLocks noChangeAspect="1" noChangeArrowheads="1"/>
            </p:cNvSpPr>
            <p:nvPr/>
          </p:nvSpPr>
          <p:spPr bwMode="auto">
            <a:xfrm>
              <a:off x="479" y="3288"/>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36" name="Oval 80"/>
            <p:cNvSpPr>
              <a:spLocks noChangeAspect="1" noChangeArrowheads="1"/>
            </p:cNvSpPr>
            <p:nvPr/>
          </p:nvSpPr>
          <p:spPr bwMode="auto">
            <a:xfrm>
              <a:off x="252" y="2833"/>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37" name="Oval 81"/>
            <p:cNvSpPr>
              <a:spLocks noChangeAspect="1" noChangeArrowheads="1"/>
            </p:cNvSpPr>
            <p:nvPr/>
          </p:nvSpPr>
          <p:spPr bwMode="auto">
            <a:xfrm>
              <a:off x="252" y="3061"/>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38" name="Oval 82"/>
            <p:cNvSpPr>
              <a:spLocks noChangeAspect="1" noChangeArrowheads="1"/>
            </p:cNvSpPr>
            <p:nvPr/>
          </p:nvSpPr>
          <p:spPr bwMode="auto">
            <a:xfrm>
              <a:off x="252" y="3288"/>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39" name="Oval 83"/>
            <p:cNvSpPr>
              <a:spLocks noChangeAspect="1" noChangeArrowheads="1"/>
            </p:cNvSpPr>
            <p:nvPr/>
          </p:nvSpPr>
          <p:spPr bwMode="auto">
            <a:xfrm>
              <a:off x="21" y="2833"/>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40" name="Oval 84"/>
            <p:cNvSpPr>
              <a:spLocks noChangeAspect="1" noChangeArrowheads="1"/>
            </p:cNvSpPr>
            <p:nvPr/>
          </p:nvSpPr>
          <p:spPr bwMode="auto">
            <a:xfrm>
              <a:off x="21" y="3061"/>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41" name="Oval 85"/>
            <p:cNvSpPr>
              <a:spLocks noChangeAspect="1" noChangeArrowheads="1"/>
            </p:cNvSpPr>
            <p:nvPr/>
          </p:nvSpPr>
          <p:spPr bwMode="auto">
            <a:xfrm>
              <a:off x="21" y="3288"/>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42" name="Rectangle 86"/>
            <p:cNvSpPr>
              <a:spLocks noChangeArrowheads="1"/>
            </p:cNvSpPr>
            <p:nvPr/>
          </p:nvSpPr>
          <p:spPr bwMode="auto">
            <a:xfrm>
              <a:off x="10" y="3561"/>
              <a:ext cx="726" cy="192"/>
            </a:xfrm>
            <a:prstGeom prst="rect">
              <a:avLst/>
            </a:prstGeom>
            <a:noFill/>
            <a:ln w="12700">
              <a:noFill/>
              <a:miter lim="800000"/>
              <a:headEnd/>
              <a:tailEnd type="none" w="sm" len="med"/>
            </a:ln>
            <a:effectLst/>
          </p:spPr>
          <p:txBody>
            <a:bodyPr wrap="none">
              <a:spAutoFit/>
            </a:bodyPr>
            <a:lstStyle/>
            <a:p>
              <a:r>
                <a:rPr lang="en-US" sz="1400" i="1">
                  <a:solidFill>
                    <a:srgbClr val="0000FF"/>
                  </a:solidFill>
                  <a:latin typeface="Arial" charset="0"/>
                </a:rPr>
                <a:t>many beads</a:t>
              </a:r>
            </a:p>
          </p:txBody>
        </p:sp>
      </p:grpSp>
      <p:sp>
        <p:nvSpPr>
          <p:cNvPr id="864343" name="Rectangle 87"/>
          <p:cNvSpPr>
            <a:spLocks noChangeArrowheads="1"/>
          </p:cNvSpPr>
          <p:nvPr/>
        </p:nvSpPr>
        <p:spPr bwMode="auto">
          <a:xfrm>
            <a:off x="755650" y="2038350"/>
            <a:ext cx="831850" cy="366713"/>
          </a:xfrm>
          <a:prstGeom prst="rect">
            <a:avLst/>
          </a:prstGeom>
          <a:noFill/>
          <a:ln w="12700">
            <a:noFill/>
            <a:miter lim="800000"/>
            <a:headEnd/>
            <a:tailEnd type="none" w="sm" len="med"/>
          </a:ln>
          <a:effectLst/>
        </p:spPr>
        <p:txBody>
          <a:bodyPr wrap="none">
            <a:spAutoFit/>
          </a:bodyPr>
          <a:lstStyle/>
          <a:p>
            <a:r>
              <a:rPr lang="en-US" sz="1800" b="1">
                <a:solidFill>
                  <a:srgbClr val="008000"/>
                </a:solidFill>
                <a:latin typeface="Arial" charset="0"/>
              </a:rPr>
              <a:t>SPLIT</a:t>
            </a:r>
          </a:p>
        </p:txBody>
      </p:sp>
      <p:sp>
        <p:nvSpPr>
          <p:cNvPr id="864344" name="Rectangle 88"/>
          <p:cNvSpPr>
            <a:spLocks noChangeArrowheads="1"/>
          </p:cNvSpPr>
          <p:nvPr/>
        </p:nvSpPr>
        <p:spPr bwMode="auto">
          <a:xfrm>
            <a:off x="3865563" y="2038350"/>
            <a:ext cx="831850" cy="366713"/>
          </a:xfrm>
          <a:prstGeom prst="rect">
            <a:avLst/>
          </a:prstGeom>
          <a:noFill/>
          <a:ln w="12700">
            <a:noFill/>
            <a:miter lim="800000"/>
            <a:headEnd/>
            <a:tailEnd type="none" w="sm" len="med"/>
          </a:ln>
          <a:effectLst/>
        </p:spPr>
        <p:txBody>
          <a:bodyPr wrap="none">
            <a:spAutoFit/>
          </a:bodyPr>
          <a:lstStyle/>
          <a:p>
            <a:r>
              <a:rPr lang="en-US" sz="1800" b="1">
                <a:solidFill>
                  <a:srgbClr val="008000"/>
                </a:solidFill>
                <a:latin typeface="Arial" charset="0"/>
              </a:rPr>
              <a:t>POOL</a:t>
            </a:r>
          </a:p>
        </p:txBody>
      </p:sp>
      <p:grpSp>
        <p:nvGrpSpPr>
          <p:cNvPr id="13" name="Group 89"/>
          <p:cNvGrpSpPr>
            <a:grpSpLocks/>
          </p:cNvGrpSpPr>
          <p:nvPr/>
        </p:nvGrpSpPr>
        <p:grpSpPr bwMode="auto">
          <a:xfrm flipH="1">
            <a:off x="3843338" y="2498725"/>
            <a:ext cx="442912" cy="2243138"/>
            <a:chOff x="715" y="2459"/>
            <a:chExt cx="462" cy="1413"/>
          </a:xfrm>
        </p:grpSpPr>
        <p:sp>
          <p:nvSpPr>
            <p:cNvPr id="864346" name="Line 90"/>
            <p:cNvSpPr>
              <a:spLocks noChangeShapeType="1"/>
            </p:cNvSpPr>
            <p:nvPr/>
          </p:nvSpPr>
          <p:spPr bwMode="auto">
            <a:xfrm>
              <a:off x="715" y="3166"/>
              <a:ext cx="449" cy="0"/>
            </a:xfrm>
            <a:prstGeom prst="line">
              <a:avLst/>
            </a:prstGeom>
            <a:noFill/>
            <a:ln w="12700">
              <a:solidFill>
                <a:schemeClr val="tx1"/>
              </a:solidFill>
              <a:round/>
              <a:headEnd type="triangle" w="med" len="med"/>
              <a:tailEnd/>
            </a:ln>
            <a:effectLst/>
          </p:spPr>
          <p:txBody>
            <a:bodyPr wrap="none" anchor="ctr"/>
            <a:lstStyle/>
            <a:p>
              <a:endParaRPr lang="en-IN"/>
            </a:p>
          </p:txBody>
        </p:sp>
        <p:sp>
          <p:nvSpPr>
            <p:cNvPr id="864347" name="Line 91"/>
            <p:cNvSpPr>
              <a:spLocks noChangeShapeType="1"/>
            </p:cNvSpPr>
            <p:nvPr/>
          </p:nvSpPr>
          <p:spPr bwMode="auto">
            <a:xfrm flipV="1">
              <a:off x="715" y="2459"/>
              <a:ext cx="462" cy="707"/>
            </a:xfrm>
            <a:prstGeom prst="line">
              <a:avLst/>
            </a:prstGeom>
            <a:noFill/>
            <a:ln w="12700">
              <a:solidFill>
                <a:schemeClr val="tx1"/>
              </a:solidFill>
              <a:round/>
              <a:headEnd type="triangle" w="med" len="med"/>
              <a:tailEnd/>
            </a:ln>
            <a:effectLst/>
          </p:spPr>
          <p:txBody>
            <a:bodyPr wrap="none" anchor="ctr"/>
            <a:lstStyle/>
            <a:p>
              <a:endParaRPr lang="en-IN"/>
            </a:p>
          </p:txBody>
        </p:sp>
        <p:sp>
          <p:nvSpPr>
            <p:cNvPr id="864348" name="Line 92"/>
            <p:cNvSpPr>
              <a:spLocks noChangeShapeType="1"/>
            </p:cNvSpPr>
            <p:nvPr/>
          </p:nvSpPr>
          <p:spPr bwMode="auto">
            <a:xfrm>
              <a:off x="715" y="3165"/>
              <a:ext cx="462" cy="707"/>
            </a:xfrm>
            <a:prstGeom prst="line">
              <a:avLst/>
            </a:prstGeom>
            <a:noFill/>
            <a:ln w="12700">
              <a:solidFill>
                <a:schemeClr val="tx1"/>
              </a:solidFill>
              <a:round/>
              <a:headEnd type="triangle" w="med" len="med"/>
              <a:tailEnd/>
            </a:ln>
            <a:effectLst/>
          </p:spPr>
          <p:txBody>
            <a:bodyPr wrap="none" anchor="ctr"/>
            <a:lstStyle/>
            <a:p>
              <a:endParaRPr lang="en-IN"/>
            </a:p>
          </p:txBody>
        </p:sp>
      </p:grpSp>
      <p:sp>
        <p:nvSpPr>
          <p:cNvPr id="864349" name="Rectangle 93"/>
          <p:cNvSpPr>
            <a:spLocks noChangeArrowheads="1"/>
          </p:cNvSpPr>
          <p:nvPr/>
        </p:nvSpPr>
        <p:spPr bwMode="auto">
          <a:xfrm>
            <a:off x="5094288" y="2038350"/>
            <a:ext cx="831850" cy="366713"/>
          </a:xfrm>
          <a:prstGeom prst="rect">
            <a:avLst/>
          </a:prstGeom>
          <a:noFill/>
          <a:ln w="12700">
            <a:noFill/>
            <a:miter lim="800000"/>
            <a:headEnd/>
            <a:tailEnd type="none" w="sm" len="med"/>
          </a:ln>
          <a:effectLst/>
        </p:spPr>
        <p:txBody>
          <a:bodyPr wrap="none">
            <a:spAutoFit/>
          </a:bodyPr>
          <a:lstStyle/>
          <a:p>
            <a:r>
              <a:rPr lang="en-US" sz="1800" b="1">
                <a:solidFill>
                  <a:srgbClr val="008000"/>
                </a:solidFill>
                <a:latin typeface="Arial" charset="0"/>
              </a:rPr>
              <a:t>SPLIT</a:t>
            </a:r>
          </a:p>
        </p:txBody>
      </p:sp>
      <p:grpSp>
        <p:nvGrpSpPr>
          <p:cNvPr id="14" name="Group 94"/>
          <p:cNvGrpSpPr>
            <a:grpSpLocks/>
          </p:cNvGrpSpPr>
          <p:nvPr/>
        </p:nvGrpSpPr>
        <p:grpSpPr bwMode="auto">
          <a:xfrm>
            <a:off x="5480050" y="1844675"/>
            <a:ext cx="1366838" cy="3532188"/>
            <a:chOff x="3445" y="2047"/>
            <a:chExt cx="861" cy="2225"/>
          </a:xfrm>
        </p:grpSpPr>
        <p:grpSp>
          <p:nvGrpSpPr>
            <p:cNvPr id="15" name="Group 95"/>
            <p:cNvGrpSpPr>
              <a:grpSpLocks/>
            </p:cNvGrpSpPr>
            <p:nvPr/>
          </p:nvGrpSpPr>
          <p:grpSpPr bwMode="auto">
            <a:xfrm>
              <a:off x="3445" y="2459"/>
              <a:ext cx="279" cy="1413"/>
              <a:chOff x="715" y="2459"/>
              <a:chExt cx="462" cy="1413"/>
            </a:xfrm>
          </p:grpSpPr>
          <p:sp>
            <p:nvSpPr>
              <p:cNvPr id="864352" name="Line 96"/>
              <p:cNvSpPr>
                <a:spLocks noChangeShapeType="1"/>
              </p:cNvSpPr>
              <p:nvPr/>
            </p:nvSpPr>
            <p:spPr bwMode="auto">
              <a:xfrm>
                <a:off x="715" y="3166"/>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353" name="Line 97"/>
              <p:cNvSpPr>
                <a:spLocks noChangeShapeType="1"/>
              </p:cNvSpPr>
              <p:nvPr/>
            </p:nvSpPr>
            <p:spPr bwMode="auto">
              <a:xfrm flipV="1">
                <a:off x="715" y="2459"/>
                <a:ext cx="462" cy="707"/>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354" name="Line 98"/>
              <p:cNvSpPr>
                <a:spLocks noChangeShapeType="1"/>
              </p:cNvSpPr>
              <p:nvPr/>
            </p:nvSpPr>
            <p:spPr bwMode="auto">
              <a:xfrm>
                <a:off x="715" y="3165"/>
                <a:ext cx="462" cy="707"/>
              </a:xfrm>
              <a:prstGeom prst="line">
                <a:avLst/>
              </a:prstGeom>
              <a:noFill/>
              <a:ln w="12700">
                <a:solidFill>
                  <a:schemeClr val="tx1"/>
                </a:solidFill>
                <a:round/>
                <a:headEnd/>
                <a:tailEnd type="triangle" w="med" len="med"/>
              </a:ln>
              <a:effectLst/>
            </p:spPr>
            <p:txBody>
              <a:bodyPr wrap="none" anchor="ctr"/>
              <a:lstStyle/>
              <a:p>
                <a:endParaRPr lang="en-IN"/>
              </a:p>
            </p:txBody>
          </p:sp>
        </p:grpSp>
        <p:sp>
          <p:nvSpPr>
            <p:cNvPr id="864355" name="Line 99"/>
            <p:cNvSpPr>
              <a:spLocks noChangeShapeType="1"/>
            </p:cNvSpPr>
            <p:nvPr/>
          </p:nvSpPr>
          <p:spPr bwMode="auto">
            <a:xfrm flipH="1">
              <a:off x="3989" y="215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56" name="Oval 100"/>
            <p:cNvSpPr>
              <a:spLocks noChangeAspect="1" noChangeArrowheads="1"/>
            </p:cNvSpPr>
            <p:nvPr/>
          </p:nvSpPr>
          <p:spPr bwMode="auto">
            <a:xfrm>
              <a:off x="4099" y="204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57" name="AutoShape 101"/>
            <p:cNvSpPr>
              <a:spLocks noChangeArrowheads="1"/>
            </p:cNvSpPr>
            <p:nvPr/>
          </p:nvSpPr>
          <p:spPr bwMode="auto">
            <a:xfrm>
              <a:off x="3776" y="2076"/>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358" name="Line 102"/>
            <p:cNvSpPr>
              <a:spLocks noChangeShapeType="1"/>
            </p:cNvSpPr>
            <p:nvPr/>
          </p:nvSpPr>
          <p:spPr bwMode="auto">
            <a:xfrm flipH="1">
              <a:off x="3989" y="2379"/>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59" name="Oval 103"/>
            <p:cNvSpPr>
              <a:spLocks noChangeAspect="1" noChangeArrowheads="1"/>
            </p:cNvSpPr>
            <p:nvPr/>
          </p:nvSpPr>
          <p:spPr bwMode="auto">
            <a:xfrm>
              <a:off x="4099" y="2275"/>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60" name="AutoShape 104"/>
            <p:cNvSpPr>
              <a:spLocks noChangeArrowheads="1"/>
            </p:cNvSpPr>
            <p:nvPr/>
          </p:nvSpPr>
          <p:spPr bwMode="auto">
            <a:xfrm>
              <a:off x="3776" y="2304"/>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361" name="Line 105"/>
            <p:cNvSpPr>
              <a:spLocks noChangeShapeType="1"/>
            </p:cNvSpPr>
            <p:nvPr/>
          </p:nvSpPr>
          <p:spPr bwMode="auto">
            <a:xfrm flipH="1">
              <a:off x="3989" y="260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62" name="Oval 106"/>
            <p:cNvSpPr>
              <a:spLocks noChangeAspect="1" noChangeArrowheads="1"/>
            </p:cNvSpPr>
            <p:nvPr/>
          </p:nvSpPr>
          <p:spPr bwMode="auto">
            <a:xfrm>
              <a:off x="4099" y="250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63" name="AutoShape 107"/>
            <p:cNvSpPr>
              <a:spLocks noChangeArrowheads="1"/>
            </p:cNvSpPr>
            <p:nvPr/>
          </p:nvSpPr>
          <p:spPr bwMode="auto">
            <a:xfrm>
              <a:off x="3776" y="2531"/>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364" name="Line 108"/>
            <p:cNvSpPr>
              <a:spLocks noChangeShapeType="1"/>
            </p:cNvSpPr>
            <p:nvPr/>
          </p:nvSpPr>
          <p:spPr bwMode="auto">
            <a:xfrm flipH="1">
              <a:off x="3989" y="293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65" name="Oval 109"/>
            <p:cNvSpPr>
              <a:spLocks noChangeAspect="1" noChangeArrowheads="1"/>
            </p:cNvSpPr>
            <p:nvPr/>
          </p:nvSpPr>
          <p:spPr bwMode="auto">
            <a:xfrm>
              <a:off x="4099" y="283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66" name="AutoShape 110"/>
            <p:cNvSpPr>
              <a:spLocks noChangeArrowheads="1"/>
            </p:cNvSpPr>
            <p:nvPr/>
          </p:nvSpPr>
          <p:spPr bwMode="auto">
            <a:xfrm>
              <a:off x="3776" y="2863"/>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367" name="Line 111"/>
            <p:cNvSpPr>
              <a:spLocks noChangeShapeType="1"/>
            </p:cNvSpPr>
            <p:nvPr/>
          </p:nvSpPr>
          <p:spPr bwMode="auto">
            <a:xfrm flipH="1">
              <a:off x="3989" y="316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68" name="Oval 112"/>
            <p:cNvSpPr>
              <a:spLocks noChangeAspect="1" noChangeArrowheads="1"/>
            </p:cNvSpPr>
            <p:nvPr/>
          </p:nvSpPr>
          <p:spPr bwMode="auto">
            <a:xfrm>
              <a:off x="4099" y="306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69" name="AutoShape 113"/>
            <p:cNvSpPr>
              <a:spLocks noChangeArrowheads="1"/>
            </p:cNvSpPr>
            <p:nvPr/>
          </p:nvSpPr>
          <p:spPr bwMode="auto">
            <a:xfrm>
              <a:off x="3776" y="309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370" name="Line 114"/>
            <p:cNvSpPr>
              <a:spLocks noChangeShapeType="1"/>
            </p:cNvSpPr>
            <p:nvPr/>
          </p:nvSpPr>
          <p:spPr bwMode="auto">
            <a:xfrm flipH="1">
              <a:off x="3989" y="339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71" name="Oval 115"/>
            <p:cNvSpPr>
              <a:spLocks noChangeAspect="1" noChangeArrowheads="1"/>
            </p:cNvSpPr>
            <p:nvPr/>
          </p:nvSpPr>
          <p:spPr bwMode="auto">
            <a:xfrm>
              <a:off x="4099" y="328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72" name="AutoShape 116"/>
            <p:cNvSpPr>
              <a:spLocks noChangeArrowheads="1"/>
            </p:cNvSpPr>
            <p:nvPr/>
          </p:nvSpPr>
          <p:spPr bwMode="auto">
            <a:xfrm>
              <a:off x="3776" y="3318"/>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373" name="Line 117"/>
            <p:cNvSpPr>
              <a:spLocks noChangeShapeType="1"/>
            </p:cNvSpPr>
            <p:nvPr/>
          </p:nvSpPr>
          <p:spPr bwMode="auto">
            <a:xfrm flipH="1">
              <a:off x="3989" y="371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74" name="Oval 118"/>
            <p:cNvSpPr>
              <a:spLocks noChangeAspect="1" noChangeArrowheads="1"/>
            </p:cNvSpPr>
            <p:nvPr/>
          </p:nvSpPr>
          <p:spPr bwMode="auto">
            <a:xfrm>
              <a:off x="4099" y="360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75" name="AutoShape 119"/>
            <p:cNvSpPr>
              <a:spLocks noChangeArrowheads="1"/>
            </p:cNvSpPr>
            <p:nvPr/>
          </p:nvSpPr>
          <p:spPr bwMode="auto">
            <a:xfrm>
              <a:off x="3776" y="3634"/>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376" name="Line 120"/>
            <p:cNvSpPr>
              <a:spLocks noChangeShapeType="1"/>
            </p:cNvSpPr>
            <p:nvPr/>
          </p:nvSpPr>
          <p:spPr bwMode="auto">
            <a:xfrm flipH="1">
              <a:off x="3989" y="394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77" name="Oval 121"/>
            <p:cNvSpPr>
              <a:spLocks noChangeAspect="1" noChangeArrowheads="1"/>
            </p:cNvSpPr>
            <p:nvPr/>
          </p:nvSpPr>
          <p:spPr bwMode="auto">
            <a:xfrm>
              <a:off x="4099" y="383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78" name="AutoShape 122"/>
            <p:cNvSpPr>
              <a:spLocks noChangeArrowheads="1"/>
            </p:cNvSpPr>
            <p:nvPr/>
          </p:nvSpPr>
          <p:spPr bwMode="auto">
            <a:xfrm>
              <a:off x="3776" y="3862"/>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379" name="Line 123"/>
            <p:cNvSpPr>
              <a:spLocks noChangeShapeType="1"/>
            </p:cNvSpPr>
            <p:nvPr/>
          </p:nvSpPr>
          <p:spPr bwMode="auto">
            <a:xfrm flipH="1">
              <a:off x="3989" y="416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80" name="Oval 124"/>
            <p:cNvSpPr>
              <a:spLocks noChangeAspect="1" noChangeArrowheads="1"/>
            </p:cNvSpPr>
            <p:nvPr/>
          </p:nvSpPr>
          <p:spPr bwMode="auto">
            <a:xfrm>
              <a:off x="4099" y="406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81" name="AutoShape 125"/>
            <p:cNvSpPr>
              <a:spLocks noChangeArrowheads="1"/>
            </p:cNvSpPr>
            <p:nvPr/>
          </p:nvSpPr>
          <p:spPr bwMode="auto">
            <a:xfrm>
              <a:off x="3776" y="4089"/>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grpSp>
        <p:nvGrpSpPr>
          <p:cNvPr id="16" name="Group 126"/>
          <p:cNvGrpSpPr>
            <a:grpSpLocks/>
          </p:cNvGrpSpPr>
          <p:nvPr/>
        </p:nvGrpSpPr>
        <p:grpSpPr bwMode="auto">
          <a:xfrm>
            <a:off x="6892925" y="2082800"/>
            <a:ext cx="712788" cy="288925"/>
            <a:chOff x="4335" y="2197"/>
            <a:chExt cx="449" cy="182"/>
          </a:xfrm>
        </p:grpSpPr>
        <p:sp>
          <p:nvSpPr>
            <p:cNvPr id="864383" name="Line 127"/>
            <p:cNvSpPr>
              <a:spLocks noChangeShapeType="1"/>
            </p:cNvSpPr>
            <p:nvPr/>
          </p:nvSpPr>
          <p:spPr bwMode="auto">
            <a:xfrm>
              <a:off x="4335" y="2379"/>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384" name="AutoShape 128"/>
            <p:cNvSpPr>
              <a:spLocks noChangeArrowheads="1"/>
            </p:cNvSpPr>
            <p:nvPr/>
          </p:nvSpPr>
          <p:spPr bwMode="auto">
            <a:xfrm>
              <a:off x="4428" y="2197"/>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grpSp>
      <p:grpSp>
        <p:nvGrpSpPr>
          <p:cNvPr id="17" name="Group 129"/>
          <p:cNvGrpSpPr>
            <a:grpSpLocks/>
          </p:cNvGrpSpPr>
          <p:nvPr/>
        </p:nvGrpSpPr>
        <p:grpSpPr bwMode="auto">
          <a:xfrm>
            <a:off x="8101013" y="1844675"/>
            <a:ext cx="841375" cy="1052513"/>
            <a:chOff x="5096" y="2047"/>
            <a:chExt cx="530" cy="663"/>
          </a:xfrm>
        </p:grpSpPr>
        <p:sp>
          <p:nvSpPr>
            <p:cNvPr id="864386" name="Line 130"/>
            <p:cNvSpPr>
              <a:spLocks noChangeShapeType="1"/>
            </p:cNvSpPr>
            <p:nvPr/>
          </p:nvSpPr>
          <p:spPr bwMode="auto">
            <a:xfrm flipH="1">
              <a:off x="5309" y="215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87" name="Oval 131"/>
            <p:cNvSpPr>
              <a:spLocks noChangeAspect="1" noChangeArrowheads="1"/>
            </p:cNvSpPr>
            <p:nvPr/>
          </p:nvSpPr>
          <p:spPr bwMode="auto">
            <a:xfrm>
              <a:off x="5419" y="204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88" name="AutoShape 132"/>
            <p:cNvSpPr>
              <a:spLocks noChangeArrowheads="1"/>
            </p:cNvSpPr>
            <p:nvPr/>
          </p:nvSpPr>
          <p:spPr bwMode="auto">
            <a:xfrm>
              <a:off x="5096" y="2076"/>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389" name="Line 133"/>
            <p:cNvSpPr>
              <a:spLocks noChangeShapeType="1"/>
            </p:cNvSpPr>
            <p:nvPr/>
          </p:nvSpPr>
          <p:spPr bwMode="auto">
            <a:xfrm flipH="1">
              <a:off x="5309" y="2379"/>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90" name="Oval 134"/>
            <p:cNvSpPr>
              <a:spLocks noChangeAspect="1" noChangeArrowheads="1"/>
            </p:cNvSpPr>
            <p:nvPr/>
          </p:nvSpPr>
          <p:spPr bwMode="auto">
            <a:xfrm>
              <a:off x="5419" y="2275"/>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91" name="AutoShape 135"/>
            <p:cNvSpPr>
              <a:spLocks noChangeArrowheads="1"/>
            </p:cNvSpPr>
            <p:nvPr/>
          </p:nvSpPr>
          <p:spPr bwMode="auto">
            <a:xfrm>
              <a:off x="5096" y="2304"/>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392" name="Line 136"/>
            <p:cNvSpPr>
              <a:spLocks noChangeShapeType="1"/>
            </p:cNvSpPr>
            <p:nvPr/>
          </p:nvSpPr>
          <p:spPr bwMode="auto">
            <a:xfrm flipH="1">
              <a:off x="5309" y="260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93" name="Oval 137"/>
            <p:cNvSpPr>
              <a:spLocks noChangeAspect="1" noChangeArrowheads="1"/>
            </p:cNvSpPr>
            <p:nvPr/>
          </p:nvSpPr>
          <p:spPr bwMode="auto">
            <a:xfrm>
              <a:off x="5419" y="250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394" name="AutoShape 138"/>
            <p:cNvSpPr>
              <a:spLocks noChangeArrowheads="1"/>
            </p:cNvSpPr>
            <p:nvPr/>
          </p:nvSpPr>
          <p:spPr bwMode="auto">
            <a:xfrm>
              <a:off x="5096" y="2531"/>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grpSp>
        <p:nvGrpSpPr>
          <p:cNvPr id="18" name="Group 139"/>
          <p:cNvGrpSpPr>
            <a:grpSpLocks/>
          </p:cNvGrpSpPr>
          <p:nvPr/>
        </p:nvGrpSpPr>
        <p:grpSpPr bwMode="auto">
          <a:xfrm>
            <a:off x="6892925" y="3094038"/>
            <a:ext cx="2049463" cy="1052512"/>
            <a:chOff x="4335" y="2834"/>
            <a:chExt cx="1291" cy="663"/>
          </a:xfrm>
        </p:grpSpPr>
        <p:sp>
          <p:nvSpPr>
            <p:cNvPr id="864396" name="Line 140"/>
            <p:cNvSpPr>
              <a:spLocks noChangeShapeType="1"/>
            </p:cNvSpPr>
            <p:nvPr/>
          </p:nvSpPr>
          <p:spPr bwMode="auto">
            <a:xfrm flipH="1">
              <a:off x="5007" y="293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97" name="Line 141"/>
            <p:cNvSpPr>
              <a:spLocks noChangeShapeType="1"/>
            </p:cNvSpPr>
            <p:nvPr/>
          </p:nvSpPr>
          <p:spPr bwMode="auto">
            <a:xfrm flipH="1">
              <a:off x="5007" y="316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98" name="Line 142"/>
            <p:cNvSpPr>
              <a:spLocks noChangeShapeType="1"/>
            </p:cNvSpPr>
            <p:nvPr/>
          </p:nvSpPr>
          <p:spPr bwMode="auto">
            <a:xfrm flipH="1">
              <a:off x="5007" y="339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399" name="Line 143"/>
            <p:cNvSpPr>
              <a:spLocks noChangeShapeType="1"/>
            </p:cNvSpPr>
            <p:nvPr/>
          </p:nvSpPr>
          <p:spPr bwMode="auto">
            <a:xfrm>
              <a:off x="4335" y="3166"/>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400" name="AutoShape 144"/>
            <p:cNvSpPr>
              <a:spLocks noChangeArrowheads="1"/>
            </p:cNvSpPr>
            <p:nvPr/>
          </p:nvSpPr>
          <p:spPr bwMode="auto">
            <a:xfrm>
              <a:off x="4428" y="2984"/>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401" name="Line 145"/>
            <p:cNvSpPr>
              <a:spLocks noChangeShapeType="1"/>
            </p:cNvSpPr>
            <p:nvPr/>
          </p:nvSpPr>
          <p:spPr bwMode="auto">
            <a:xfrm flipH="1">
              <a:off x="5309" y="293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02" name="Oval 146"/>
            <p:cNvSpPr>
              <a:spLocks noChangeAspect="1" noChangeArrowheads="1"/>
            </p:cNvSpPr>
            <p:nvPr/>
          </p:nvSpPr>
          <p:spPr bwMode="auto">
            <a:xfrm>
              <a:off x="5419" y="283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03" name="AutoShape 147"/>
            <p:cNvSpPr>
              <a:spLocks noChangeArrowheads="1"/>
            </p:cNvSpPr>
            <p:nvPr/>
          </p:nvSpPr>
          <p:spPr bwMode="auto">
            <a:xfrm>
              <a:off x="5096" y="2863"/>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404" name="Line 148"/>
            <p:cNvSpPr>
              <a:spLocks noChangeShapeType="1"/>
            </p:cNvSpPr>
            <p:nvPr/>
          </p:nvSpPr>
          <p:spPr bwMode="auto">
            <a:xfrm flipH="1">
              <a:off x="5309" y="3166"/>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05" name="Oval 149"/>
            <p:cNvSpPr>
              <a:spLocks noChangeAspect="1" noChangeArrowheads="1"/>
            </p:cNvSpPr>
            <p:nvPr/>
          </p:nvSpPr>
          <p:spPr bwMode="auto">
            <a:xfrm>
              <a:off x="5419" y="3062"/>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06" name="AutoShape 150"/>
            <p:cNvSpPr>
              <a:spLocks noChangeArrowheads="1"/>
            </p:cNvSpPr>
            <p:nvPr/>
          </p:nvSpPr>
          <p:spPr bwMode="auto">
            <a:xfrm>
              <a:off x="5096" y="309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407" name="Line 151"/>
            <p:cNvSpPr>
              <a:spLocks noChangeShapeType="1"/>
            </p:cNvSpPr>
            <p:nvPr/>
          </p:nvSpPr>
          <p:spPr bwMode="auto">
            <a:xfrm flipH="1">
              <a:off x="5309" y="339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08" name="Oval 152"/>
            <p:cNvSpPr>
              <a:spLocks noChangeAspect="1" noChangeArrowheads="1"/>
            </p:cNvSpPr>
            <p:nvPr/>
          </p:nvSpPr>
          <p:spPr bwMode="auto">
            <a:xfrm>
              <a:off x="5419" y="328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09" name="AutoShape 153"/>
            <p:cNvSpPr>
              <a:spLocks noChangeArrowheads="1"/>
            </p:cNvSpPr>
            <p:nvPr/>
          </p:nvSpPr>
          <p:spPr bwMode="auto">
            <a:xfrm>
              <a:off x="5096" y="3318"/>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410" name="AutoShape 154"/>
            <p:cNvSpPr>
              <a:spLocks noChangeArrowheads="1"/>
            </p:cNvSpPr>
            <p:nvPr/>
          </p:nvSpPr>
          <p:spPr bwMode="auto">
            <a:xfrm>
              <a:off x="4807" y="2863"/>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411" name="AutoShape 155"/>
            <p:cNvSpPr>
              <a:spLocks noChangeArrowheads="1"/>
            </p:cNvSpPr>
            <p:nvPr/>
          </p:nvSpPr>
          <p:spPr bwMode="auto">
            <a:xfrm>
              <a:off x="4807" y="3091"/>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412" name="AutoShape 156"/>
            <p:cNvSpPr>
              <a:spLocks noChangeArrowheads="1"/>
            </p:cNvSpPr>
            <p:nvPr/>
          </p:nvSpPr>
          <p:spPr bwMode="auto">
            <a:xfrm>
              <a:off x="4807" y="3318"/>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grpSp>
      <p:grpSp>
        <p:nvGrpSpPr>
          <p:cNvPr id="19" name="Group 157"/>
          <p:cNvGrpSpPr>
            <a:grpSpLocks/>
          </p:cNvGrpSpPr>
          <p:nvPr/>
        </p:nvGrpSpPr>
        <p:grpSpPr bwMode="auto">
          <a:xfrm>
            <a:off x="6892925" y="4324350"/>
            <a:ext cx="2049463" cy="1052513"/>
            <a:chOff x="4335" y="3609"/>
            <a:chExt cx="1291" cy="663"/>
          </a:xfrm>
        </p:grpSpPr>
        <p:sp>
          <p:nvSpPr>
            <p:cNvPr id="864414" name="Line 158"/>
            <p:cNvSpPr>
              <a:spLocks noChangeShapeType="1"/>
            </p:cNvSpPr>
            <p:nvPr/>
          </p:nvSpPr>
          <p:spPr bwMode="auto">
            <a:xfrm flipH="1">
              <a:off x="5007" y="371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15" name="Line 159"/>
            <p:cNvSpPr>
              <a:spLocks noChangeShapeType="1"/>
            </p:cNvSpPr>
            <p:nvPr/>
          </p:nvSpPr>
          <p:spPr bwMode="auto">
            <a:xfrm flipH="1">
              <a:off x="5007" y="394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16" name="Line 160"/>
            <p:cNvSpPr>
              <a:spLocks noChangeShapeType="1"/>
            </p:cNvSpPr>
            <p:nvPr/>
          </p:nvSpPr>
          <p:spPr bwMode="auto">
            <a:xfrm flipH="1">
              <a:off x="5007" y="416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17" name="Line 161"/>
            <p:cNvSpPr>
              <a:spLocks noChangeShapeType="1"/>
            </p:cNvSpPr>
            <p:nvPr/>
          </p:nvSpPr>
          <p:spPr bwMode="auto">
            <a:xfrm>
              <a:off x="4335" y="3941"/>
              <a:ext cx="449" cy="0"/>
            </a:xfrm>
            <a:prstGeom prst="line">
              <a:avLst/>
            </a:prstGeom>
            <a:noFill/>
            <a:ln w="12700">
              <a:solidFill>
                <a:schemeClr val="tx1"/>
              </a:solidFill>
              <a:round/>
              <a:headEnd/>
              <a:tailEnd type="triangle" w="med" len="med"/>
            </a:ln>
            <a:effectLst/>
          </p:spPr>
          <p:txBody>
            <a:bodyPr wrap="none" anchor="ctr"/>
            <a:lstStyle/>
            <a:p>
              <a:endParaRPr lang="en-IN"/>
            </a:p>
          </p:txBody>
        </p:sp>
        <p:sp>
          <p:nvSpPr>
            <p:cNvPr id="864418" name="AutoShape 162"/>
            <p:cNvSpPr>
              <a:spLocks noChangeArrowheads="1"/>
            </p:cNvSpPr>
            <p:nvPr/>
          </p:nvSpPr>
          <p:spPr bwMode="auto">
            <a:xfrm>
              <a:off x="4428" y="3759"/>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419" name="Line 163"/>
            <p:cNvSpPr>
              <a:spLocks noChangeShapeType="1"/>
            </p:cNvSpPr>
            <p:nvPr/>
          </p:nvSpPr>
          <p:spPr bwMode="auto">
            <a:xfrm flipH="1">
              <a:off x="5309" y="3713"/>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20" name="Oval 164"/>
            <p:cNvSpPr>
              <a:spLocks noChangeAspect="1" noChangeArrowheads="1"/>
            </p:cNvSpPr>
            <p:nvPr/>
          </p:nvSpPr>
          <p:spPr bwMode="auto">
            <a:xfrm>
              <a:off x="5419" y="3609"/>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21" name="AutoShape 165"/>
            <p:cNvSpPr>
              <a:spLocks noChangeArrowheads="1"/>
            </p:cNvSpPr>
            <p:nvPr/>
          </p:nvSpPr>
          <p:spPr bwMode="auto">
            <a:xfrm>
              <a:off x="5096" y="3634"/>
              <a:ext cx="228" cy="15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a:latin typeface="Arial" charset="0"/>
                </a:rPr>
                <a:t>Gly</a:t>
              </a:r>
            </a:p>
          </p:txBody>
        </p:sp>
        <p:sp>
          <p:nvSpPr>
            <p:cNvPr id="864422" name="Line 166"/>
            <p:cNvSpPr>
              <a:spLocks noChangeShapeType="1"/>
            </p:cNvSpPr>
            <p:nvPr/>
          </p:nvSpPr>
          <p:spPr bwMode="auto">
            <a:xfrm flipH="1">
              <a:off x="5309" y="3941"/>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23" name="Oval 167"/>
            <p:cNvSpPr>
              <a:spLocks noChangeAspect="1" noChangeArrowheads="1"/>
            </p:cNvSpPr>
            <p:nvPr/>
          </p:nvSpPr>
          <p:spPr bwMode="auto">
            <a:xfrm>
              <a:off x="5419" y="3837"/>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24" name="AutoShape 168"/>
            <p:cNvSpPr>
              <a:spLocks noChangeArrowheads="1"/>
            </p:cNvSpPr>
            <p:nvPr/>
          </p:nvSpPr>
          <p:spPr bwMode="auto">
            <a:xfrm>
              <a:off x="5096" y="3862"/>
              <a:ext cx="228" cy="150"/>
            </a:xfrm>
            <a:prstGeom prst="roundRect">
              <a:avLst>
                <a:gd name="adj" fmla="val 16667"/>
              </a:avLst>
            </a:prstGeom>
            <a:solidFill>
              <a:srgbClr val="CC66FF"/>
            </a:solidFill>
            <a:ln w="9525">
              <a:solidFill>
                <a:schemeClr val="tx1"/>
              </a:solidFill>
              <a:round/>
              <a:headEnd/>
              <a:tailEnd/>
            </a:ln>
            <a:effectLst/>
          </p:spPr>
          <p:txBody>
            <a:bodyPr wrap="none" anchor="ctr"/>
            <a:lstStyle/>
            <a:p>
              <a:r>
                <a:rPr lang="en-US">
                  <a:latin typeface="Arial" charset="0"/>
                </a:rPr>
                <a:t>Ile</a:t>
              </a:r>
            </a:p>
          </p:txBody>
        </p:sp>
        <p:sp>
          <p:nvSpPr>
            <p:cNvPr id="864425" name="Line 169"/>
            <p:cNvSpPr>
              <a:spLocks noChangeShapeType="1"/>
            </p:cNvSpPr>
            <p:nvPr/>
          </p:nvSpPr>
          <p:spPr bwMode="auto">
            <a:xfrm flipH="1">
              <a:off x="5309" y="4168"/>
              <a:ext cx="125" cy="0"/>
            </a:xfrm>
            <a:prstGeom prst="line">
              <a:avLst/>
            </a:prstGeom>
            <a:noFill/>
            <a:ln w="12700">
              <a:solidFill>
                <a:schemeClr val="tx1"/>
              </a:solidFill>
              <a:round/>
              <a:headEnd/>
              <a:tailEnd type="none" w="med" len="lg"/>
            </a:ln>
            <a:effectLst/>
          </p:spPr>
          <p:txBody>
            <a:bodyPr wrap="none" anchor="ctr"/>
            <a:lstStyle/>
            <a:p>
              <a:endParaRPr lang="en-IN"/>
            </a:p>
          </p:txBody>
        </p:sp>
        <p:sp>
          <p:nvSpPr>
            <p:cNvPr id="864426" name="Oval 170"/>
            <p:cNvSpPr>
              <a:spLocks noChangeAspect="1" noChangeArrowheads="1"/>
            </p:cNvSpPr>
            <p:nvPr/>
          </p:nvSpPr>
          <p:spPr bwMode="auto">
            <a:xfrm>
              <a:off x="5419" y="4064"/>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27" name="AutoShape 171"/>
            <p:cNvSpPr>
              <a:spLocks noChangeArrowheads="1"/>
            </p:cNvSpPr>
            <p:nvPr/>
          </p:nvSpPr>
          <p:spPr bwMode="auto">
            <a:xfrm>
              <a:off x="5096" y="4089"/>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428" name="AutoShape 172"/>
            <p:cNvSpPr>
              <a:spLocks noChangeArrowheads="1"/>
            </p:cNvSpPr>
            <p:nvPr/>
          </p:nvSpPr>
          <p:spPr bwMode="auto">
            <a:xfrm>
              <a:off x="4807" y="3634"/>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429" name="AutoShape 173"/>
            <p:cNvSpPr>
              <a:spLocks noChangeArrowheads="1"/>
            </p:cNvSpPr>
            <p:nvPr/>
          </p:nvSpPr>
          <p:spPr bwMode="auto">
            <a:xfrm>
              <a:off x="4807" y="3862"/>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sp>
          <p:nvSpPr>
            <p:cNvPr id="864430" name="AutoShape 174"/>
            <p:cNvSpPr>
              <a:spLocks noChangeArrowheads="1"/>
            </p:cNvSpPr>
            <p:nvPr/>
          </p:nvSpPr>
          <p:spPr bwMode="auto">
            <a:xfrm>
              <a:off x="4807" y="4089"/>
              <a:ext cx="228" cy="150"/>
            </a:xfrm>
            <a:prstGeom prst="roundRect">
              <a:avLst>
                <a:gd name="adj" fmla="val 16667"/>
              </a:avLst>
            </a:prstGeom>
            <a:solidFill>
              <a:schemeClr val="tx1"/>
            </a:solidFill>
            <a:ln w="9525">
              <a:solidFill>
                <a:schemeClr val="tx1"/>
              </a:solidFill>
              <a:round/>
              <a:headEnd/>
              <a:tailEnd/>
            </a:ln>
            <a:effectLst/>
          </p:spPr>
          <p:txBody>
            <a:bodyPr wrap="none" anchor="ctr"/>
            <a:lstStyle/>
            <a:p>
              <a:r>
                <a:rPr lang="en-US">
                  <a:solidFill>
                    <a:schemeClr val="bg1"/>
                  </a:solidFill>
                  <a:latin typeface="Arial" charset="0"/>
                </a:rPr>
                <a:t>Val</a:t>
              </a:r>
            </a:p>
          </p:txBody>
        </p:sp>
      </p:grpSp>
      <p:grpSp>
        <p:nvGrpSpPr>
          <p:cNvPr id="20" name="Group 175"/>
          <p:cNvGrpSpPr>
            <a:grpSpLocks/>
          </p:cNvGrpSpPr>
          <p:nvPr/>
        </p:nvGrpSpPr>
        <p:grpSpPr bwMode="auto">
          <a:xfrm flipH="1">
            <a:off x="4354513" y="3092450"/>
            <a:ext cx="1089025" cy="1052513"/>
            <a:chOff x="2711" y="2833"/>
            <a:chExt cx="686" cy="663"/>
          </a:xfrm>
        </p:grpSpPr>
        <p:sp>
          <p:nvSpPr>
            <p:cNvPr id="864432" name="Oval 176"/>
            <p:cNvSpPr>
              <a:spLocks noChangeAspect="1" noChangeArrowheads="1"/>
            </p:cNvSpPr>
            <p:nvPr/>
          </p:nvSpPr>
          <p:spPr bwMode="auto">
            <a:xfrm>
              <a:off x="3190" y="2833"/>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33" name="Oval 177"/>
            <p:cNvSpPr>
              <a:spLocks noChangeAspect="1" noChangeArrowheads="1"/>
            </p:cNvSpPr>
            <p:nvPr/>
          </p:nvSpPr>
          <p:spPr bwMode="auto">
            <a:xfrm>
              <a:off x="3190" y="3061"/>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34" name="Oval 178"/>
            <p:cNvSpPr>
              <a:spLocks noChangeAspect="1" noChangeArrowheads="1"/>
            </p:cNvSpPr>
            <p:nvPr/>
          </p:nvSpPr>
          <p:spPr bwMode="auto">
            <a:xfrm>
              <a:off x="3190" y="3288"/>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35" name="Oval 179"/>
            <p:cNvSpPr>
              <a:spLocks noChangeAspect="1" noChangeArrowheads="1"/>
            </p:cNvSpPr>
            <p:nvPr/>
          </p:nvSpPr>
          <p:spPr bwMode="auto">
            <a:xfrm>
              <a:off x="2963" y="2833"/>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36" name="Oval 180"/>
            <p:cNvSpPr>
              <a:spLocks noChangeAspect="1" noChangeArrowheads="1"/>
            </p:cNvSpPr>
            <p:nvPr/>
          </p:nvSpPr>
          <p:spPr bwMode="auto">
            <a:xfrm>
              <a:off x="2963" y="3061"/>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37" name="Oval 181"/>
            <p:cNvSpPr>
              <a:spLocks noChangeAspect="1" noChangeArrowheads="1"/>
            </p:cNvSpPr>
            <p:nvPr/>
          </p:nvSpPr>
          <p:spPr bwMode="auto">
            <a:xfrm>
              <a:off x="2963" y="3288"/>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38" name="Oval 182"/>
            <p:cNvSpPr>
              <a:spLocks noChangeAspect="1" noChangeArrowheads="1"/>
            </p:cNvSpPr>
            <p:nvPr/>
          </p:nvSpPr>
          <p:spPr bwMode="auto">
            <a:xfrm>
              <a:off x="2732" y="2833"/>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39" name="Oval 183"/>
            <p:cNvSpPr>
              <a:spLocks noChangeAspect="1" noChangeArrowheads="1"/>
            </p:cNvSpPr>
            <p:nvPr/>
          </p:nvSpPr>
          <p:spPr bwMode="auto">
            <a:xfrm>
              <a:off x="2732" y="3061"/>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64440" name="Oval 184"/>
            <p:cNvSpPr>
              <a:spLocks noChangeAspect="1" noChangeArrowheads="1"/>
            </p:cNvSpPr>
            <p:nvPr/>
          </p:nvSpPr>
          <p:spPr bwMode="auto">
            <a:xfrm>
              <a:off x="2732" y="3288"/>
              <a:ext cx="207" cy="20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nvGrpSpPr>
            <p:cNvPr id="21" name="Group 185"/>
            <p:cNvGrpSpPr>
              <a:grpSpLocks/>
            </p:cNvGrpSpPr>
            <p:nvPr/>
          </p:nvGrpSpPr>
          <p:grpSpPr bwMode="auto">
            <a:xfrm rot="-1185103">
              <a:off x="2711" y="2873"/>
              <a:ext cx="116" cy="51"/>
              <a:chOff x="2921" y="2647"/>
              <a:chExt cx="116" cy="51"/>
            </a:xfrm>
          </p:grpSpPr>
          <p:sp>
            <p:nvSpPr>
              <p:cNvPr id="864442" name="Line 186"/>
              <p:cNvSpPr>
                <a:spLocks noChangeShapeType="1"/>
              </p:cNvSpPr>
              <p:nvPr/>
            </p:nvSpPr>
            <p:spPr bwMode="auto">
              <a:xfrm flipH="1">
                <a:off x="2942" y="2673"/>
                <a:ext cx="95" cy="0"/>
              </a:xfrm>
              <a:prstGeom prst="line">
                <a:avLst/>
              </a:prstGeom>
              <a:noFill/>
              <a:ln w="6350">
                <a:solidFill>
                  <a:srgbClr val="CC66FF"/>
                </a:solidFill>
                <a:round/>
                <a:headEnd/>
                <a:tailEnd type="none" w="med" len="lg"/>
              </a:ln>
              <a:effectLst/>
            </p:spPr>
            <p:txBody>
              <a:bodyPr wrap="none" anchor="ctr"/>
              <a:lstStyle/>
              <a:p>
                <a:endParaRPr lang="en-IN"/>
              </a:p>
            </p:txBody>
          </p:sp>
          <p:sp>
            <p:nvSpPr>
              <p:cNvPr id="864443" name="AutoShape 187"/>
              <p:cNvSpPr>
                <a:spLocks noChangeArrowheads="1"/>
              </p:cNvSpPr>
              <p:nvPr/>
            </p:nvSpPr>
            <p:spPr bwMode="auto">
              <a:xfrm>
                <a:off x="2921" y="2647"/>
                <a:ext cx="78" cy="51"/>
              </a:xfrm>
              <a:prstGeom prst="roundRect">
                <a:avLst>
                  <a:gd name="adj" fmla="val 16667"/>
                </a:avLst>
              </a:prstGeom>
              <a:solidFill>
                <a:srgbClr val="CC66FF"/>
              </a:solidFill>
              <a:ln w="9525">
                <a:solidFill>
                  <a:srgbClr val="CC66FF"/>
                </a:solidFill>
                <a:round/>
                <a:headEnd/>
                <a:tailEnd/>
              </a:ln>
              <a:effectLst/>
            </p:spPr>
            <p:txBody>
              <a:bodyPr wrap="none" anchor="ctr"/>
              <a:lstStyle/>
              <a:p>
                <a:endParaRPr lang="en-US">
                  <a:latin typeface="Arial" charset="0"/>
                </a:endParaRPr>
              </a:p>
            </p:txBody>
          </p:sp>
        </p:grpSp>
        <p:grpSp>
          <p:nvGrpSpPr>
            <p:cNvPr id="22" name="Group 188"/>
            <p:cNvGrpSpPr>
              <a:grpSpLocks/>
            </p:cNvGrpSpPr>
            <p:nvPr/>
          </p:nvGrpSpPr>
          <p:grpSpPr bwMode="auto">
            <a:xfrm rot="1062570">
              <a:off x="2951" y="3122"/>
              <a:ext cx="116" cy="51"/>
              <a:chOff x="2921" y="2647"/>
              <a:chExt cx="116" cy="51"/>
            </a:xfrm>
          </p:grpSpPr>
          <p:sp>
            <p:nvSpPr>
              <p:cNvPr id="864445" name="Line 189"/>
              <p:cNvSpPr>
                <a:spLocks noChangeShapeType="1"/>
              </p:cNvSpPr>
              <p:nvPr/>
            </p:nvSpPr>
            <p:spPr bwMode="auto">
              <a:xfrm flipH="1">
                <a:off x="2942" y="2673"/>
                <a:ext cx="95" cy="0"/>
              </a:xfrm>
              <a:prstGeom prst="line">
                <a:avLst/>
              </a:prstGeom>
              <a:noFill/>
              <a:ln w="6350">
                <a:solidFill>
                  <a:srgbClr val="CC66FF"/>
                </a:solidFill>
                <a:round/>
                <a:headEnd/>
                <a:tailEnd type="none" w="med" len="lg"/>
              </a:ln>
              <a:effectLst/>
            </p:spPr>
            <p:txBody>
              <a:bodyPr wrap="none" anchor="ctr"/>
              <a:lstStyle/>
              <a:p>
                <a:endParaRPr lang="en-IN"/>
              </a:p>
            </p:txBody>
          </p:sp>
          <p:sp>
            <p:nvSpPr>
              <p:cNvPr id="864446" name="AutoShape 190"/>
              <p:cNvSpPr>
                <a:spLocks noChangeArrowheads="1"/>
              </p:cNvSpPr>
              <p:nvPr/>
            </p:nvSpPr>
            <p:spPr bwMode="auto">
              <a:xfrm>
                <a:off x="2921" y="2647"/>
                <a:ext cx="78" cy="51"/>
              </a:xfrm>
              <a:prstGeom prst="roundRect">
                <a:avLst>
                  <a:gd name="adj" fmla="val 16667"/>
                </a:avLst>
              </a:prstGeom>
              <a:solidFill>
                <a:srgbClr val="CC66FF"/>
              </a:solidFill>
              <a:ln w="9525">
                <a:solidFill>
                  <a:srgbClr val="CC66FF"/>
                </a:solidFill>
                <a:round/>
                <a:headEnd/>
                <a:tailEnd/>
              </a:ln>
              <a:effectLst/>
            </p:spPr>
            <p:txBody>
              <a:bodyPr wrap="none" anchor="ctr"/>
              <a:lstStyle/>
              <a:p>
                <a:endParaRPr lang="en-US">
                  <a:latin typeface="Arial" charset="0"/>
                </a:endParaRPr>
              </a:p>
            </p:txBody>
          </p:sp>
        </p:grpSp>
        <p:grpSp>
          <p:nvGrpSpPr>
            <p:cNvPr id="23" name="Group 191"/>
            <p:cNvGrpSpPr>
              <a:grpSpLocks/>
            </p:cNvGrpSpPr>
            <p:nvPr/>
          </p:nvGrpSpPr>
          <p:grpSpPr bwMode="auto">
            <a:xfrm rot="1062570">
              <a:off x="2724" y="3375"/>
              <a:ext cx="116" cy="51"/>
              <a:chOff x="2921" y="2647"/>
              <a:chExt cx="116" cy="51"/>
            </a:xfrm>
          </p:grpSpPr>
          <p:sp>
            <p:nvSpPr>
              <p:cNvPr id="864448" name="Line 192"/>
              <p:cNvSpPr>
                <a:spLocks noChangeShapeType="1"/>
              </p:cNvSpPr>
              <p:nvPr/>
            </p:nvSpPr>
            <p:spPr bwMode="auto">
              <a:xfrm flipH="1">
                <a:off x="2942" y="2673"/>
                <a:ext cx="95" cy="0"/>
              </a:xfrm>
              <a:prstGeom prst="line">
                <a:avLst/>
              </a:prstGeom>
              <a:noFill/>
              <a:ln w="6350">
                <a:solidFill>
                  <a:srgbClr val="CC66FF"/>
                </a:solidFill>
                <a:round/>
                <a:headEnd/>
                <a:tailEnd type="none" w="med" len="lg"/>
              </a:ln>
              <a:effectLst/>
            </p:spPr>
            <p:txBody>
              <a:bodyPr wrap="none" anchor="ctr"/>
              <a:lstStyle/>
              <a:p>
                <a:endParaRPr lang="en-IN"/>
              </a:p>
            </p:txBody>
          </p:sp>
          <p:sp>
            <p:nvSpPr>
              <p:cNvPr id="864449" name="AutoShape 193"/>
              <p:cNvSpPr>
                <a:spLocks noChangeArrowheads="1"/>
              </p:cNvSpPr>
              <p:nvPr/>
            </p:nvSpPr>
            <p:spPr bwMode="auto">
              <a:xfrm>
                <a:off x="2921" y="2647"/>
                <a:ext cx="78" cy="51"/>
              </a:xfrm>
              <a:prstGeom prst="roundRect">
                <a:avLst>
                  <a:gd name="adj" fmla="val 16667"/>
                </a:avLst>
              </a:prstGeom>
              <a:solidFill>
                <a:srgbClr val="CC66FF"/>
              </a:solidFill>
              <a:ln w="9525">
                <a:solidFill>
                  <a:srgbClr val="CC66FF"/>
                </a:solidFill>
                <a:round/>
                <a:headEnd/>
                <a:tailEnd/>
              </a:ln>
              <a:effectLst/>
            </p:spPr>
            <p:txBody>
              <a:bodyPr wrap="none" anchor="ctr"/>
              <a:lstStyle/>
              <a:p>
                <a:endParaRPr lang="en-US">
                  <a:latin typeface="Arial" charset="0"/>
                </a:endParaRPr>
              </a:p>
            </p:txBody>
          </p:sp>
        </p:grpSp>
        <p:grpSp>
          <p:nvGrpSpPr>
            <p:cNvPr id="24" name="Group 194"/>
            <p:cNvGrpSpPr>
              <a:grpSpLocks/>
            </p:cNvGrpSpPr>
            <p:nvPr/>
          </p:nvGrpSpPr>
          <p:grpSpPr bwMode="auto">
            <a:xfrm rot="483011">
              <a:off x="2963" y="2938"/>
              <a:ext cx="116" cy="51"/>
              <a:chOff x="2921" y="2647"/>
              <a:chExt cx="116" cy="51"/>
            </a:xfrm>
          </p:grpSpPr>
          <p:sp>
            <p:nvSpPr>
              <p:cNvPr id="864451" name="Line 195"/>
              <p:cNvSpPr>
                <a:spLocks noChangeShapeType="1"/>
              </p:cNvSpPr>
              <p:nvPr/>
            </p:nvSpPr>
            <p:spPr bwMode="auto">
              <a:xfrm flipH="1">
                <a:off x="2942" y="2673"/>
                <a:ext cx="95" cy="0"/>
              </a:xfrm>
              <a:prstGeom prst="line">
                <a:avLst/>
              </a:prstGeom>
              <a:noFill/>
              <a:ln w="6350">
                <a:solidFill>
                  <a:schemeClr val="tx1"/>
                </a:solidFill>
                <a:round/>
                <a:headEnd/>
                <a:tailEnd type="none" w="med" len="lg"/>
              </a:ln>
              <a:effectLst/>
            </p:spPr>
            <p:txBody>
              <a:bodyPr wrap="none" anchor="ctr"/>
              <a:lstStyle/>
              <a:p>
                <a:endParaRPr lang="en-IN"/>
              </a:p>
            </p:txBody>
          </p:sp>
          <p:sp>
            <p:nvSpPr>
              <p:cNvPr id="864452" name="AutoShape 196"/>
              <p:cNvSpPr>
                <a:spLocks noChangeArrowheads="1"/>
              </p:cNvSpPr>
              <p:nvPr/>
            </p:nvSpPr>
            <p:spPr bwMode="auto">
              <a:xfrm>
                <a:off x="2921" y="2647"/>
                <a:ext cx="78" cy="51"/>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latin typeface="Arial" charset="0"/>
                </a:endParaRPr>
              </a:p>
            </p:txBody>
          </p:sp>
        </p:grpSp>
        <p:grpSp>
          <p:nvGrpSpPr>
            <p:cNvPr id="25" name="Group 197"/>
            <p:cNvGrpSpPr>
              <a:grpSpLocks/>
            </p:cNvGrpSpPr>
            <p:nvPr/>
          </p:nvGrpSpPr>
          <p:grpSpPr bwMode="auto">
            <a:xfrm rot="454684">
              <a:off x="2723" y="3096"/>
              <a:ext cx="116" cy="51"/>
              <a:chOff x="2921" y="2647"/>
              <a:chExt cx="116" cy="51"/>
            </a:xfrm>
          </p:grpSpPr>
          <p:sp>
            <p:nvSpPr>
              <p:cNvPr id="864454" name="Line 198"/>
              <p:cNvSpPr>
                <a:spLocks noChangeShapeType="1"/>
              </p:cNvSpPr>
              <p:nvPr/>
            </p:nvSpPr>
            <p:spPr bwMode="auto">
              <a:xfrm flipH="1">
                <a:off x="2942" y="2673"/>
                <a:ext cx="95" cy="0"/>
              </a:xfrm>
              <a:prstGeom prst="line">
                <a:avLst/>
              </a:prstGeom>
              <a:noFill/>
              <a:ln w="6350">
                <a:solidFill>
                  <a:schemeClr val="tx1"/>
                </a:solidFill>
                <a:round/>
                <a:headEnd/>
                <a:tailEnd type="none" w="med" len="lg"/>
              </a:ln>
              <a:effectLst/>
            </p:spPr>
            <p:txBody>
              <a:bodyPr wrap="none" anchor="ctr"/>
              <a:lstStyle/>
              <a:p>
                <a:endParaRPr lang="en-IN"/>
              </a:p>
            </p:txBody>
          </p:sp>
          <p:sp>
            <p:nvSpPr>
              <p:cNvPr id="864455" name="AutoShape 199"/>
              <p:cNvSpPr>
                <a:spLocks noChangeArrowheads="1"/>
              </p:cNvSpPr>
              <p:nvPr/>
            </p:nvSpPr>
            <p:spPr bwMode="auto">
              <a:xfrm>
                <a:off x="2921" y="2647"/>
                <a:ext cx="78" cy="51"/>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latin typeface="Arial" charset="0"/>
                </a:endParaRPr>
              </a:p>
            </p:txBody>
          </p:sp>
        </p:grpSp>
        <p:grpSp>
          <p:nvGrpSpPr>
            <p:cNvPr id="26" name="Group 200"/>
            <p:cNvGrpSpPr>
              <a:grpSpLocks/>
            </p:cNvGrpSpPr>
            <p:nvPr/>
          </p:nvGrpSpPr>
          <p:grpSpPr bwMode="auto">
            <a:xfrm rot="1800000">
              <a:off x="3198" y="3366"/>
              <a:ext cx="116" cy="51"/>
              <a:chOff x="2921" y="2647"/>
              <a:chExt cx="116" cy="51"/>
            </a:xfrm>
          </p:grpSpPr>
          <p:sp>
            <p:nvSpPr>
              <p:cNvPr id="864457" name="Line 201"/>
              <p:cNvSpPr>
                <a:spLocks noChangeShapeType="1"/>
              </p:cNvSpPr>
              <p:nvPr/>
            </p:nvSpPr>
            <p:spPr bwMode="auto">
              <a:xfrm flipH="1">
                <a:off x="2942" y="2673"/>
                <a:ext cx="95" cy="0"/>
              </a:xfrm>
              <a:prstGeom prst="line">
                <a:avLst/>
              </a:prstGeom>
              <a:noFill/>
              <a:ln w="6350">
                <a:solidFill>
                  <a:schemeClr val="tx1"/>
                </a:solidFill>
                <a:round/>
                <a:headEnd/>
                <a:tailEnd type="none" w="med" len="lg"/>
              </a:ln>
              <a:effectLst/>
            </p:spPr>
            <p:txBody>
              <a:bodyPr wrap="none" anchor="ctr"/>
              <a:lstStyle/>
              <a:p>
                <a:endParaRPr lang="en-IN"/>
              </a:p>
            </p:txBody>
          </p:sp>
          <p:sp>
            <p:nvSpPr>
              <p:cNvPr id="864458" name="AutoShape 202"/>
              <p:cNvSpPr>
                <a:spLocks noChangeArrowheads="1"/>
              </p:cNvSpPr>
              <p:nvPr/>
            </p:nvSpPr>
            <p:spPr bwMode="auto">
              <a:xfrm>
                <a:off x="2921" y="2647"/>
                <a:ext cx="78" cy="51"/>
              </a:xfrm>
              <a:prstGeom prst="roundRect">
                <a:avLst>
                  <a:gd name="adj" fmla="val 16667"/>
                </a:avLst>
              </a:prstGeom>
              <a:solidFill>
                <a:schemeClr val="bg1"/>
              </a:solidFill>
              <a:ln w="9525">
                <a:solidFill>
                  <a:schemeClr val="tx1"/>
                </a:solidFill>
                <a:round/>
                <a:headEnd/>
                <a:tailEnd/>
              </a:ln>
              <a:effectLst/>
            </p:spPr>
            <p:txBody>
              <a:bodyPr wrap="none" anchor="ctr"/>
              <a:lstStyle/>
              <a:p>
                <a:endParaRPr lang="en-US">
                  <a:latin typeface="Arial" charset="0"/>
                </a:endParaRPr>
              </a:p>
            </p:txBody>
          </p:sp>
        </p:grpSp>
        <p:grpSp>
          <p:nvGrpSpPr>
            <p:cNvPr id="27" name="Group 203"/>
            <p:cNvGrpSpPr>
              <a:grpSpLocks/>
            </p:cNvGrpSpPr>
            <p:nvPr/>
          </p:nvGrpSpPr>
          <p:grpSpPr bwMode="auto">
            <a:xfrm rot="1781776">
              <a:off x="3182" y="2891"/>
              <a:ext cx="116" cy="51"/>
              <a:chOff x="2921" y="2647"/>
              <a:chExt cx="116" cy="51"/>
            </a:xfrm>
          </p:grpSpPr>
          <p:sp>
            <p:nvSpPr>
              <p:cNvPr id="864460" name="Line 204"/>
              <p:cNvSpPr>
                <a:spLocks noChangeShapeType="1"/>
              </p:cNvSpPr>
              <p:nvPr/>
            </p:nvSpPr>
            <p:spPr bwMode="auto">
              <a:xfrm flipH="1">
                <a:off x="2942" y="2673"/>
                <a:ext cx="95" cy="0"/>
              </a:xfrm>
              <a:prstGeom prst="line">
                <a:avLst/>
              </a:prstGeom>
              <a:noFill/>
              <a:ln w="6350">
                <a:solidFill>
                  <a:schemeClr val="tx1"/>
                </a:solidFill>
                <a:round/>
                <a:headEnd/>
                <a:tailEnd type="none" w="med" len="lg"/>
              </a:ln>
              <a:effectLst/>
            </p:spPr>
            <p:txBody>
              <a:bodyPr wrap="none" anchor="ctr"/>
              <a:lstStyle/>
              <a:p>
                <a:endParaRPr lang="en-IN"/>
              </a:p>
            </p:txBody>
          </p:sp>
          <p:sp>
            <p:nvSpPr>
              <p:cNvPr id="864461" name="AutoShape 205"/>
              <p:cNvSpPr>
                <a:spLocks noChangeArrowheads="1"/>
              </p:cNvSpPr>
              <p:nvPr/>
            </p:nvSpPr>
            <p:spPr bwMode="auto">
              <a:xfrm>
                <a:off x="2921" y="2647"/>
                <a:ext cx="78" cy="51"/>
              </a:xfrm>
              <a:prstGeom prst="roundRect">
                <a:avLst>
                  <a:gd name="adj" fmla="val 16667"/>
                </a:avLst>
              </a:prstGeom>
              <a:solidFill>
                <a:schemeClr val="tx1"/>
              </a:solidFill>
              <a:ln w="9525">
                <a:solidFill>
                  <a:schemeClr val="tx1"/>
                </a:solidFill>
                <a:round/>
                <a:headEnd/>
                <a:tailEnd/>
              </a:ln>
              <a:effectLst/>
            </p:spPr>
            <p:txBody>
              <a:bodyPr wrap="none" anchor="ctr"/>
              <a:lstStyle/>
              <a:p>
                <a:endParaRPr lang="en-US">
                  <a:latin typeface="Arial" charset="0"/>
                </a:endParaRPr>
              </a:p>
            </p:txBody>
          </p:sp>
        </p:grpSp>
        <p:grpSp>
          <p:nvGrpSpPr>
            <p:cNvPr id="28" name="Group 206"/>
            <p:cNvGrpSpPr>
              <a:grpSpLocks/>
            </p:cNvGrpSpPr>
            <p:nvPr/>
          </p:nvGrpSpPr>
          <p:grpSpPr bwMode="auto">
            <a:xfrm rot="-960927">
              <a:off x="3161" y="3164"/>
              <a:ext cx="116" cy="51"/>
              <a:chOff x="2921" y="2647"/>
              <a:chExt cx="116" cy="51"/>
            </a:xfrm>
          </p:grpSpPr>
          <p:sp>
            <p:nvSpPr>
              <p:cNvPr id="864463" name="Line 207"/>
              <p:cNvSpPr>
                <a:spLocks noChangeShapeType="1"/>
              </p:cNvSpPr>
              <p:nvPr/>
            </p:nvSpPr>
            <p:spPr bwMode="auto">
              <a:xfrm flipH="1">
                <a:off x="2942" y="2673"/>
                <a:ext cx="95" cy="0"/>
              </a:xfrm>
              <a:prstGeom prst="line">
                <a:avLst/>
              </a:prstGeom>
              <a:noFill/>
              <a:ln w="6350">
                <a:solidFill>
                  <a:schemeClr val="tx1"/>
                </a:solidFill>
                <a:round/>
                <a:headEnd/>
                <a:tailEnd type="none" w="med" len="lg"/>
              </a:ln>
              <a:effectLst/>
            </p:spPr>
            <p:txBody>
              <a:bodyPr wrap="none" anchor="ctr"/>
              <a:lstStyle/>
              <a:p>
                <a:endParaRPr lang="en-IN"/>
              </a:p>
            </p:txBody>
          </p:sp>
          <p:sp>
            <p:nvSpPr>
              <p:cNvPr id="864464" name="AutoShape 208"/>
              <p:cNvSpPr>
                <a:spLocks noChangeArrowheads="1"/>
              </p:cNvSpPr>
              <p:nvPr/>
            </p:nvSpPr>
            <p:spPr bwMode="auto">
              <a:xfrm>
                <a:off x="2921" y="2647"/>
                <a:ext cx="78" cy="51"/>
              </a:xfrm>
              <a:prstGeom prst="roundRect">
                <a:avLst>
                  <a:gd name="adj" fmla="val 16667"/>
                </a:avLst>
              </a:prstGeom>
              <a:solidFill>
                <a:schemeClr val="tx1"/>
              </a:solidFill>
              <a:ln w="9525">
                <a:solidFill>
                  <a:schemeClr val="tx1"/>
                </a:solidFill>
                <a:round/>
                <a:headEnd/>
                <a:tailEnd/>
              </a:ln>
              <a:effectLst/>
            </p:spPr>
            <p:txBody>
              <a:bodyPr wrap="none" anchor="ctr"/>
              <a:lstStyle/>
              <a:p>
                <a:endParaRPr lang="en-US">
                  <a:latin typeface="Arial" charset="0"/>
                </a:endParaRPr>
              </a:p>
            </p:txBody>
          </p:sp>
        </p:grpSp>
        <p:grpSp>
          <p:nvGrpSpPr>
            <p:cNvPr id="29" name="Group 209"/>
            <p:cNvGrpSpPr>
              <a:grpSpLocks/>
            </p:cNvGrpSpPr>
            <p:nvPr/>
          </p:nvGrpSpPr>
          <p:grpSpPr bwMode="auto">
            <a:xfrm rot="-1723683">
              <a:off x="2943" y="3331"/>
              <a:ext cx="116" cy="51"/>
              <a:chOff x="2921" y="2647"/>
              <a:chExt cx="116" cy="51"/>
            </a:xfrm>
          </p:grpSpPr>
          <p:sp>
            <p:nvSpPr>
              <p:cNvPr id="864466" name="Line 210"/>
              <p:cNvSpPr>
                <a:spLocks noChangeShapeType="1"/>
              </p:cNvSpPr>
              <p:nvPr/>
            </p:nvSpPr>
            <p:spPr bwMode="auto">
              <a:xfrm flipH="1">
                <a:off x="2942" y="2673"/>
                <a:ext cx="95" cy="0"/>
              </a:xfrm>
              <a:prstGeom prst="line">
                <a:avLst/>
              </a:prstGeom>
              <a:noFill/>
              <a:ln w="6350">
                <a:solidFill>
                  <a:schemeClr val="tx1"/>
                </a:solidFill>
                <a:round/>
                <a:headEnd/>
                <a:tailEnd type="none" w="med" len="lg"/>
              </a:ln>
              <a:effectLst/>
            </p:spPr>
            <p:txBody>
              <a:bodyPr wrap="none" anchor="ctr"/>
              <a:lstStyle/>
              <a:p>
                <a:endParaRPr lang="en-IN"/>
              </a:p>
            </p:txBody>
          </p:sp>
          <p:sp>
            <p:nvSpPr>
              <p:cNvPr id="864467" name="AutoShape 211"/>
              <p:cNvSpPr>
                <a:spLocks noChangeArrowheads="1"/>
              </p:cNvSpPr>
              <p:nvPr/>
            </p:nvSpPr>
            <p:spPr bwMode="auto">
              <a:xfrm>
                <a:off x="2921" y="2647"/>
                <a:ext cx="78" cy="51"/>
              </a:xfrm>
              <a:prstGeom prst="roundRect">
                <a:avLst>
                  <a:gd name="adj" fmla="val 16667"/>
                </a:avLst>
              </a:prstGeom>
              <a:solidFill>
                <a:schemeClr val="tx1"/>
              </a:solidFill>
              <a:ln w="9525">
                <a:solidFill>
                  <a:schemeClr val="tx1"/>
                </a:solidFill>
                <a:round/>
                <a:headEnd/>
                <a:tailEnd/>
              </a:ln>
              <a:effectLst/>
            </p:spPr>
            <p:txBody>
              <a:bodyPr wrap="none" anchor="ctr"/>
              <a:lstStyle/>
              <a:p>
                <a:endParaRPr lang="en-US">
                  <a:latin typeface="Arial" charset="0"/>
                </a:endParaRPr>
              </a:p>
            </p:txBody>
          </p:sp>
        </p:grpSp>
      </p:grpSp>
      <p:sp>
        <p:nvSpPr>
          <p:cNvPr id="864468" name="Rectangle 212"/>
          <p:cNvSpPr>
            <a:spLocks noChangeArrowheads="1"/>
          </p:cNvSpPr>
          <p:nvPr/>
        </p:nvSpPr>
        <p:spPr bwMode="auto">
          <a:xfrm>
            <a:off x="357158" y="714356"/>
            <a:ext cx="5345887" cy="307777"/>
          </a:xfrm>
          <a:prstGeom prst="rect">
            <a:avLst/>
          </a:prstGeom>
          <a:noFill/>
          <a:ln w="19050">
            <a:noFill/>
            <a:miter lim="800000"/>
            <a:headEnd/>
            <a:tailEnd type="none" w="sm" len="med"/>
          </a:ln>
          <a:effectLst/>
        </p:spPr>
        <p:txBody>
          <a:bodyPr wrap="none">
            <a:spAutoFit/>
          </a:bodyPr>
          <a:lstStyle/>
          <a:p>
            <a:pPr algn="l"/>
            <a:r>
              <a:rPr lang="en-US" sz="1400" dirty="0" smtClean="0"/>
              <a:t>• </a:t>
            </a:r>
            <a:r>
              <a:rPr lang="en-US" sz="1400" dirty="0"/>
              <a:t>Large libraries of individual compounds can be synthesized efficiently</a:t>
            </a:r>
            <a:endParaRPr lang="en-US" dirty="0">
              <a:latin typeface="Arial" charset="0"/>
            </a:endParaRPr>
          </a:p>
        </p:txBody>
      </p:sp>
      <p:sp>
        <p:nvSpPr>
          <p:cNvPr id="864469" name="Rectangle 213"/>
          <p:cNvSpPr>
            <a:spLocks noChangeArrowheads="1"/>
          </p:cNvSpPr>
          <p:nvPr/>
        </p:nvSpPr>
        <p:spPr bwMode="auto">
          <a:xfrm>
            <a:off x="0" y="6018213"/>
            <a:ext cx="9144000" cy="336550"/>
          </a:xfrm>
          <a:prstGeom prst="rect">
            <a:avLst/>
          </a:prstGeom>
          <a:noFill/>
          <a:ln w="9525">
            <a:noFill/>
            <a:miter lim="800000"/>
            <a:headEnd/>
            <a:tailEnd/>
          </a:ln>
          <a:effectLst/>
        </p:spPr>
        <p:txBody>
          <a:bodyPr>
            <a:spAutoFit/>
          </a:bodyPr>
          <a:lstStyle/>
          <a:p>
            <a:r>
              <a:rPr lang="en-US" sz="1600" b="1" i="1" dirty="0">
                <a:solidFill>
                  <a:srgbClr val="0000FF"/>
                </a:solidFill>
                <a:latin typeface="Arial" charset="0"/>
              </a:rPr>
              <a:t>Each bead exposed to only a single reaction sequence, thus each has only a single product!</a:t>
            </a:r>
          </a:p>
        </p:txBody>
      </p:sp>
      <p:sp>
        <p:nvSpPr>
          <p:cNvPr id="864470" name="Rectangle 214"/>
          <p:cNvSpPr>
            <a:spLocks noChangeArrowheads="1"/>
          </p:cNvSpPr>
          <p:nvPr/>
        </p:nvSpPr>
        <p:spPr bwMode="auto">
          <a:xfrm>
            <a:off x="1588" y="6400800"/>
            <a:ext cx="7689850" cy="457200"/>
          </a:xfrm>
          <a:prstGeom prst="rect">
            <a:avLst/>
          </a:prstGeom>
          <a:noFill/>
          <a:ln w="19050">
            <a:noFill/>
            <a:miter lim="800000"/>
            <a:headEnd/>
            <a:tailEnd type="none" w="sm" len="med"/>
          </a:ln>
          <a:effectLst/>
        </p:spPr>
        <p:txBody>
          <a:bodyPr wrap="none">
            <a:spAutoFit/>
          </a:bodyPr>
          <a:lstStyle/>
          <a:p>
            <a:pPr algn="l">
              <a:spcBef>
                <a:spcPct val="50000"/>
              </a:spcBef>
            </a:pPr>
            <a:r>
              <a:rPr lang="en-US" dirty="0">
                <a:latin typeface="Arial" charset="0"/>
              </a:rPr>
              <a:t>• </a:t>
            </a:r>
            <a:r>
              <a:rPr lang="en-US" dirty="0" err="1">
                <a:latin typeface="Arial" charset="0"/>
              </a:rPr>
              <a:t>Furka</a:t>
            </a:r>
            <a:r>
              <a:rPr lang="en-US" dirty="0">
                <a:latin typeface="Arial" charset="0"/>
              </a:rPr>
              <a:t>, Á.; </a:t>
            </a:r>
            <a:r>
              <a:rPr lang="en-US" dirty="0" err="1">
                <a:latin typeface="Arial" charset="0"/>
              </a:rPr>
              <a:t>Sebestyén</a:t>
            </a:r>
            <a:r>
              <a:rPr lang="en-US" dirty="0">
                <a:latin typeface="Arial" charset="0"/>
              </a:rPr>
              <a:t>, F.; </a:t>
            </a:r>
            <a:r>
              <a:rPr lang="en-US" dirty="0" err="1">
                <a:latin typeface="Arial" charset="0"/>
              </a:rPr>
              <a:t>Asgedom</a:t>
            </a:r>
            <a:r>
              <a:rPr lang="en-US" dirty="0">
                <a:latin typeface="Arial" charset="0"/>
              </a:rPr>
              <a:t>, M.; </a:t>
            </a:r>
            <a:r>
              <a:rPr lang="en-US" dirty="0" err="1">
                <a:latin typeface="Arial" charset="0"/>
              </a:rPr>
              <a:t>Dibó</a:t>
            </a:r>
            <a:r>
              <a:rPr lang="en-US" dirty="0">
                <a:latin typeface="Arial" charset="0"/>
              </a:rPr>
              <a:t>, G. </a:t>
            </a:r>
            <a:r>
              <a:rPr lang="en-US" i="1" dirty="0">
                <a:latin typeface="Arial" charset="0"/>
              </a:rPr>
              <a:t>Int. J. </a:t>
            </a:r>
            <a:r>
              <a:rPr lang="en-US" i="1" dirty="0" err="1">
                <a:latin typeface="Arial" charset="0"/>
              </a:rPr>
              <a:t>Pept</a:t>
            </a:r>
            <a:r>
              <a:rPr lang="en-US" i="1" dirty="0">
                <a:latin typeface="Arial" charset="0"/>
              </a:rPr>
              <a:t>. Protein Res.</a:t>
            </a:r>
            <a:r>
              <a:rPr lang="en-US" dirty="0">
                <a:latin typeface="Arial" charset="0"/>
              </a:rPr>
              <a:t> </a:t>
            </a:r>
            <a:r>
              <a:rPr lang="en-US" b="1" dirty="0">
                <a:latin typeface="Arial" charset="0"/>
              </a:rPr>
              <a:t>1991</a:t>
            </a:r>
            <a:r>
              <a:rPr lang="en-US" dirty="0">
                <a:latin typeface="Arial" charset="0"/>
              </a:rPr>
              <a:t>, </a:t>
            </a:r>
            <a:r>
              <a:rPr lang="en-US" i="1" dirty="0">
                <a:latin typeface="Arial" charset="0"/>
              </a:rPr>
              <a:t>37</a:t>
            </a:r>
            <a:r>
              <a:rPr lang="en-US" dirty="0">
                <a:latin typeface="Arial" charset="0"/>
              </a:rPr>
              <a:t>, 487-493.</a:t>
            </a:r>
          </a:p>
          <a:p>
            <a:pPr algn="l"/>
            <a:r>
              <a:rPr lang="en-US" dirty="0">
                <a:latin typeface="Arial" charset="0"/>
              </a:rPr>
              <a:t>• Lam, K. S.; Salmon, S. E.; </a:t>
            </a:r>
            <a:r>
              <a:rPr lang="en-US" dirty="0" err="1">
                <a:latin typeface="Arial" charset="0"/>
              </a:rPr>
              <a:t>Hersh</a:t>
            </a:r>
            <a:r>
              <a:rPr lang="en-US" dirty="0">
                <a:latin typeface="Arial" charset="0"/>
              </a:rPr>
              <a:t>, E. M.; </a:t>
            </a:r>
            <a:r>
              <a:rPr lang="en-US" dirty="0" err="1">
                <a:latin typeface="Arial" charset="0"/>
              </a:rPr>
              <a:t>Hruby</a:t>
            </a:r>
            <a:r>
              <a:rPr lang="en-US" dirty="0">
                <a:latin typeface="Arial" charset="0"/>
              </a:rPr>
              <a:t>, V. J.; </a:t>
            </a:r>
            <a:r>
              <a:rPr lang="en-US" dirty="0" err="1">
                <a:latin typeface="Arial" charset="0"/>
              </a:rPr>
              <a:t>Kazmierski</a:t>
            </a:r>
            <a:r>
              <a:rPr lang="en-US" dirty="0">
                <a:latin typeface="Arial" charset="0"/>
              </a:rPr>
              <a:t>, W. M.; Knapp, R. J. </a:t>
            </a:r>
            <a:r>
              <a:rPr lang="en-US" i="1" dirty="0">
                <a:latin typeface="Arial" charset="0"/>
              </a:rPr>
              <a:t>Nature</a:t>
            </a:r>
            <a:r>
              <a:rPr lang="en-US" dirty="0">
                <a:latin typeface="Arial" charset="0"/>
              </a:rPr>
              <a:t> </a:t>
            </a:r>
            <a:r>
              <a:rPr lang="en-US" b="1" dirty="0">
                <a:latin typeface="Arial" charset="0"/>
              </a:rPr>
              <a:t>1991</a:t>
            </a:r>
            <a:r>
              <a:rPr lang="en-US" dirty="0">
                <a:latin typeface="Arial" charset="0"/>
              </a:rPr>
              <a:t>, </a:t>
            </a:r>
            <a:r>
              <a:rPr lang="en-US" i="1" dirty="0">
                <a:latin typeface="Arial" charset="0"/>
              </a:rPr>
              <a:t>354</a:t>
            </a:r>
            <a:r>
              <a:rPr lang="en-US" dirty="0">
                <a:latin typeface="Arial" charset="0"/>
              </a:rPr>
              <a:t>, 82-84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64343"/>
                                        </p:tgtEl>
                                        <p:attrNameLst>
                                          <p:attrName>style.visibility</p:attrName>
                                        </p:attrNameLst>
                                      </p:cBhvr>
                                      <p:to>
                                        <p:strVal val="visible"/>
                                      </p:to>
                                    </p:set>
                                    <p:animEffect transition="in" filter="slide(fromLeft)">
                                      <p:cBhvr>
                                        <p:cTn id="7" dur="500"/>
                                        <p:tgtEl>
                                          <p:spTgt spid="8643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par>
                          <p:cTn id="21" fill="hold">
                            <p:stCondLst>
                              <p:cond delay="1000"/>
                            </p:stCondLst>
                            <p:childTnLst>
                              <p:par>
                                <p:cTn id="22" presetID="1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864344"/>
                                        </p:tgtEl>
                                        <p:attrNameLst>
                                          <p:attrName>style.visibility</p:attrName>
                                        </p:attrNameLst>
                                      </p:cBhvr>
                                      <p:to>
                                        <p:strVal val="visible"/>
                                      </p:to>
                                    </p:set>
                                    <p:animEffect transition="in" filter="slide(fromLeft)">
                                      <p:cBhvr>
                                        <p:cTn id="39" dur="500"/>
                                        <p:tgtEl>
                                          <p:spTgt spid="86434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1000"/>
                            </p:stCondLst>
                            <p:childTnLst>
                              <p:par>
                                <p:cTn id="45" presetID="9"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64349"/>
                                        </p:tgtEl>
                                        <p:attrNameLst>
                                          <p:attrName>style.visibility</p:attrName>
                                        </p:attrNameLst>
                                      </p:cBhvr>
                                      <p:to>
                                        <p:strVal val="visible"/>
                                      </p:to>
                                    </p:set>
                                    <p:animEffect transition="in" filter="slide(fromLeft)">
                                      <p:cBhvr>
                                        <p:cTn id="52" dur="500"/>
                                        <p:tgtEl>
                                          <p:spTgt spid="864349"/>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par>
                          <p:cTn id="62" fill="hold">
                            <p:stCondLst>
                              <p:cond delay="500"/>
                            </p:stCondLst>
                            <p:childTnLst>
                              <p:par>
                                <p:cTn id="63" presetID="9"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dissolve">
                                      <p:cBhvr>
                                        <p:cTn id="65" dur="500"/>
                                        <p:tgtEl>
                                          <p:spTgt spid="17"/>
                                        </p:tgtEl>
                                      </p:cBhvr>
                                    </p:animEffect>
                                  </p:childTnLst>
                                </p:cTn>
                              </p:par>
                            </p:childTnLst>
                          </p:cTn>
                        </p:par>
                        <p:par>
                          <p:cTn id="66" fill="hold">
                            <p:stCondLst>
                              <p:cond delay="1000"/>
                            </p:stCondLst>
                            <p:childTnLst>
                              <p:par>
                                <p:cTn id="67" presetID="12" presetClass="entr" presetSubtype="8"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slide(fromLeft)">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23" presetClass="entr" presetSubtype="16"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p:cTn id="84" dur="500" fill="hold"/>
                                        <p:tgtEl>
                                          <p:spTgt spid="5"/>
                                        </p:tgtEl>
                                        <p:attrNameLst>
                                          <p:attrName>ppt_w</p:attrName>
                                        </p:attrNameLst>
                                      </p:cBhvr>
                                      <p:tavLst>
                                        <p:tav tm="0">
                                          <p:val>
                                            <p:fltVal val="0"/>
                                          </p:val>
                                        </p:tav>
                                        <p:tav tm="100000">
                                          <p:val>
                                            <p:strVal val="#ppt_w"/>
                                          </p:val>
                                        </p:tav>
                                      </p:tavLst>
                                    </p:anim>
                                    <p:anim calcmode="lin" valueType="num">
                                      <p:cBhvr>
                                        <p:cTn id="8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864469"/>
                                        </p:tgtEl>
                                        <p:attrNameLst>
                                          <p:attrName>style.visibility</p:attrName>
                                        </p:attrNameLst>
                                      </p:cBhvr>
                                      <p:to>
                                        <p:strVal val="visible"/>
                                      </p:to>
                                    </p:set>
                                    <p:animEffect transition="in" filter="slide(fromTop)">
                                      <p:cBhvr>
                                        <p:cTn id="90" dur="500"/>
                                        <p:tgtEl>
                                          <p:spTgt spid="864469"/>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86428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86427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6427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86427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6428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864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77" grpId="0" animBg="1"/>
      <p:bldP spid="864278" grpId="0" animBg="1"/>
      <p:bldP spid="864279" grpId="0" animBg="1"/>
      <p:bldP spid="864280" grpId="0" animBg="1"/>
      <p:bldP spid="864281" grpId="0" animBg="1"/>
      <p:bldP spid="864282" grpId="0" animBg="1"/>
      <p:bldP spid="864343" grpId="0" autoUpdateAnimBg="0"/>
      <p:bldP spid="864344" grpId="0" autoUpdateAnimBg="0"/>
      <p:bldP spid="864349" grpId="0" autoUpdateAnimBg="0"/>
      <p:bldP spid="86446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8690F51B-097D-4042-A6C3-8A9409F0D5FA}" type="slidenum">
              <a:rPr lang="nl-NL"/>
              <a:pPr/>
              <a:t>16</a:t>
            </a:fld>
            <a:endParaRPr lang="en-GB"/>
          </a:p>
        </p:txBody>
      </p:sp>
      <p:pic>
        <p:nvPicPr>
          <p:cNvPr id="174089" name="Picture 9" descr="F:\2DS01\splicom.gif"/>
          <p:cNvPicPr>
            <a:picLocks noChangeAspect="1" noChangeArrowheads="1"/>
          </p:cNvPicPr>
          <p:nvPr/>
        </p:nvPicPr>
        <p:blipFill>
          <a:blip r:embed="rId2"/>
          <a:srcRect/>
          <a:stretch>
            <a:fillRect/>
          </a:stretch>
        </p:blipFill>
        <p:spPr bwMode="auto">
          <a:xfrm>
            <a:off x="382588" y="838200"/>
            <a:ext cx="8378825" cy="5638800"/>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lide Number Placeholder 4"/>
          <p:cNvSpPr>
            <a:spLocks noGrp="1"/>
          </p:cNvSpPr>
          <p:nvPr>
            <p:ph type="sldNum" sz="quarter" idx="12"/>
          </p:nvPr>
        </p:nvSpPr>
        <p:spPr/>
        <p:txBody>
          <a:bodyPr/>
          <a:lstStyle/>
          <a:p>
            <a:fld id="{B58CBB0B-D6A9-4A03-A4AE-15C3CB11BEDA}" type="slidenum">
              <a:rPr lang="en-US"/>
              <a:pPr/>
              <a:t>17</a:t>
            </a:fld>
            <a:endParaRPr lang="en-US"/>
          </a:p>
        </p:txBody>
      </p:sp>
      <p:sp>
        <p:nvSpPr>
          <p:cNvPr id="859138" name="Rectangle 2"/>
          <p:cNvSpPr>
            <a:spLocks noChangeArrowheads="1"/>
          </p:cNvSpPr>
          <p:nvPr/>
        </p:nvSpPr>
        <p:spPr bwMode="auto">
          <a:xfrm>
            <a:off x="106363" y="1098550"/>
            <a:ext cx="8826500" cy="1114425"/>
          </a:xfrm>
          <a:prstGeom prst="rect">
            <a:avLst/>
          </a:prstGeom>
          <a:solidFill>
            <a:srgbClr val="FFFF99"/>
          </a:solidFill>
          <a:ln w="12700">
            <a:solidFill>
              <a:schemeClr val="tx1"/>
            </a:solidFill>
            <a:miter lim="800000"/>
            <a:headEnd/>
            <a:tailEnd type="none" w="sm" len="med"/>
          </a:ln>
          <a:effectLst>
            <a:outerShdw dist="35921" dir="2700000" algn="ctr" rotWithShape="0">
              <a:schemeClr val="bg2"/>
            </a:outerShdw>
          </a:effectLst>
        </p:spPr>
        <p:txBody>
          <a:bodyPr wrap="none" anchor="ctr"/>
          <a:lstStyle/>
          <a:p>
            <a:endParaRPr lang="en-IN"/>
          </a:p>
        </p:txBody>
      </p:sp>
      <p:sp>
        <p:nvSpPr>
          <p:cNvPr id="859139" name="Rectangle 3"/>
          <p:cNvSpPr>
            <a:spLocks noGrp="1" noChangeArrowheads="1"/>
          </p:cNvSpPr>
          <p:nvPr>
            <p:ph type="title"/>
          </p:nvPr>
        </p:nvSpPr>
        <p:spPr/>
        <p:txBody>
          <a:bodyPr/>
          <a:lstStyle/>
          <a:p>
            <a:r>
              <a:rPr lang="en-US"/>
              <a:t>Combinatorial Chemistry</a:t>
            </a:r>
            <a:br>
              <a:rPr lang="en-US"/>
            </a:br>
            <a:r>
              <a:rPr lang="en-US" sz="2000" b="0" i="1"/>
              <a:t>Comparison of techniques</a:t>
            </a:r>
          </a:p>
        </p:txBody>
      </p:sp>
      <p:pic>
        <p:nvPicPr>
          <p:cNvPr id="859140" name="Picture 4"/>
          <p:cNvPicPr>
            <a:picLocks noChangeAspect="1" noChangeArrowheads="1"/>
          </p:cNvPicPr>
          <p:nvPr/>
        </p:nvPicPr>
        <p:blipFill>
          <a:blip r:embed="rId3"/>
          <a:srcRect/>
          <a:stretch>
            <a:fillRect/>
          </a:stretch>
        </p:blipFill>
        <p:spPr bwMode="auto">
          <a:xfrm>
            <a:off x="201613" y="1138238"/>
            <a:ext cx="3133725" cy="984250"/>
          </a:xfrm>
          <a:prstGeom prst="rect">
            <a:avLst/>
          </a:prstGeom>
          <a:noFill/>
          <a:ln w="12700">
            <a:noFill/>
            <a:miter lim="800000"/>
            <a:headEnd/>
            <a:tailEnd type="none" w="sm" len="med"/>
          </a:ln>
          <a:effectLst/>
        </p:spPr>
      </p:pic>
      <p:sp>
        <p:nvSpPr>
          <p:cNvPr id="859141" name="Oval 5"/>
          <p:cNvSpPr>
            <a:spLocks noChangeArrowheads="1"/>
          </p:cNvSpPr>
          <p:nvPr/>
        </p:nvSpPr>
        <p:spPr bwMode="auto">
          <a:xfrm>
            <a:off x="3171825" y="1295400"/>
            <a:ext cx="434975" cy="446088"/>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42" name="Rectangle 6"/>
          <p:cNvSpPr>
            <a:spLocks noChangeArrowheads="1"/>
          </p:cNvSpPr>
          <p:nvPr/>
        </p:nvSpPr>
        <p:spPr bwMode="auto">
          <a:xfrm>
            <a:off x="3905250" y="1228725"/>
            <a:ext cx="4987925" cy="825500"/>
          </a:xfrm>
          <a:prstGeom prst="rect">
            <a:avLst/>
          </a:prstGeom>
          <a:noFill/>
          <a:ln w="12700">
            <a:noFill/>
            <a:miter lim="800000"/>
            <a:headEnd/>
            <a:tailEnd type="none" w="sm" len="med"/>
          </a:ln>
          <a:effectLst/>
        </p:spPr>
        <p:txBody>
          <a:bodyPr wrap="none">
            <a:spAutoFit/>
          </a:bodyPr>
          <a:lstStyle/>
          <a:p>
            <a:pPr algn="l"/>
            <a:r>
              <a:rPr lang="en-US" sz="1600" b="1">
                <a:latin typeface="Arial" charset="0"/>
              </a:rPr>
              <a:t>Larger Example:</a:t>
            </a:r>
            <a:endParaRPr lang="en-US" sz="1600">
              <a:latin typeface="Arial" charset="0"/>
            </a:endParaRPr>
          </a:p>
          <a:p>
            <a:pPr algn="l"/>
            <a:r>
              <a:rPr lang="en-US" sz="1600">
                <a:latin typeface="Arial" charset="0"/>
              </a:rPr>
              <a:t>All 20 possibilities at 4 positions</a:t>
            </a:r>
          </a:p>
          <a:p>
            <a:pPr algn="l"/>
            <a:r>
              <a:rPr lang="en-US" sz="1600">
                <a:latin typeface="Arial" charset="0"/>
                <a:sym typeface="Symbol" charset="2"/>
              </a:rPr>
              <a:t> </a:t>
            </a:r>
            <a:r>
              <a:rPr lang="en-US" sz="1600" b="1">
                <a:solidFill>
                  <a:srgbClr val="FF0000"/>
                </a:solidFill>
                <a:latin typeface="Arial" charset="0"/>
              </a:rPr>
              <a:t>20</a:t>
            </a:r>
            <a:r>
              <a:rPr lang="en-US" sz="1600">
                <a:latin typeface="Arial" charset="0"/>
              </a:rPr>
              <a:t> x </a:t>
            </a:r>
            <a:r>
              <a:rPr lang="en-US" sz="1600" b="1">
                <a:solidFill>
                  <a:srgbClr val="0000FF"/>
                </a:solidFill>
                <a:latin typeface="Arial" charset="0"/>
              </a:rPr>
              <a:t>20</a:t>
            </a:r>
            <a:r>
              <a:rPr lang="en-US" sz="1600">
                <a:latin typeface="Arial" charset="0"/>
              </a:rPr>
              <a:t> x </a:t>
            </a:r>
            <a:r>
              <a:rPr lang="en-US" sz="1600" b="1">
                <a:solidFill>
                  <a:srgbClr val="008000"/>
                </a:solidFill>
                <a:latin typeface="Arial" charset="0"/>
              </a:rPr>
              <a:t>20</a:t>
            </a:r>
            <a:r>
              <a:rPr lang="en-US" sz="1600">
                <a:latin typeface="Arial" charset="0"/>
              </a:rPr>
              <a:t> x </a:t>
            </a:r>
            <a:r>
              <a:rPr lang="en-US" sz="1600" b="1">
                <a:solidFill>
                  <a:srgbClr val="8000FF"/>
                </a:solidFill>
                <a:latin typeface="Arial" charset="0"/>
              </a:rPr>
              <a:t>20</a:t>
            </a:r>
            <a:r>
              <a:rPr lang="en-US" sz="1600">
                <a:latin typeface="Arial" charset="0"/>
              </a:rPr>
              <a:t> = 160,000 possible tetrapeptides</a:t>
            </a:r>
          </a:p>
        </p:txBody>
      </p:sp>
      <p:grpSp>
        <p:nvGrpSpPr>
          <p:cNvPr id="2" name="Group 7"/>
          <p:cNvGrpSpPr>
            <a:grpSpLocks/>
          </p:cNvGrpSpPr>
          <p:nvPr/>
        </p:nvGrpSpPr>
        <p:grpSpPr bwMode="auto">
          <a:xfrm>
            <a:off x="0" y="2352675"/>
            <a:ext cx="7356475" cy="1344613"/>
            <a:chOff x="0" y="1482"/>
            <a:chExt cx="4634" cy="847"/>
          </a:xfrm>
        </p:grpSpPr>
        <p:sp>
          <p:nvSpPr>
            <p:cNvPr id="859144" name="Rectangle 8"/>
            <p:cNvSpPr>
              <a:spLocks noChangeArrowheads="1"/>
            </p:cNvSpPr>
            <p:nvPr/>
          </p:nvSpPr>
          <p:spPr bwMode="auto">
            <a:xfrm>
              <a:off x="0" y="1482"/>
              <a:ext cx="1292" cy="212"/>
            </a:xfrm>
            <a:prstGeom prst="rect">
              <a:avLst/>
            </a:prstGeom>
            <a:noFill/>
            <a:ln w="19050">
              <a:noFill/>
              <a:miter lim="800000"/>
              <a:headEnd/>
              <a:tailEnd type="none" w="sm" len="med"/>
            </a:ln>
            <a:effectLst/>
          </p:spPr>
          <p:txBody>
            <a:bodyPr wrap="none">
              <a:spAutoFit/>
            </a:bodyPr>
            <a:lstStyle/>
            <a:p>
              <a:pPr algn="l"/>
              <a:r>
                <a:rPr lang="en-US" sz="1600" b="1"/>
                <a:t>• Mixture Synthesis</a:t>
              </a:r>
            </a:p>
          </p:txBody>
        </p:sp>
        <p:sp>
          <p:nvSpPr>
            <p:cNvPr id="859145" name="Rectangle 9"/>
            <p:cNvSpPr>
              <a:spLocks noChangeArrowheads="1"/>
            </p:cNvSpPr>
            <p:nvPr/>
          </p:nvSpPr>
          <p:spPr bwMode="auto">
            <a:xfrm>
              <a:off x="1125" y="1963"/>
              <a:ext cx="3509" cy="366"/>
            </a:xfrm>
            <a:prstGeom prst="rect">
              <a:avLst/>
            </a:prstGeom>
            <a:noFill/>
            <a:ln w="19050">
              <a:noFill/>
              <a:miter lim="800000"/>
              <a:headEnd/>
              <a:tailEnd type="none" w="sm" len="med"/>
            </a:ln>
            <a:effectLst/>
          </p:spPr>
          <p:txBody>
            <a:bodyPr wrap="none">
              <a:spAutoFit/>
            </a:bodyPr>
            <a:lstStyle/>
            <a:p>
              <a:r>
                <a:rPr lang="en-US" sz="1600" b="1">
                  <a:solidFill>
                    <a:srgbClr val="80BFFF"/>
                  </a:solidFill>
                </a:rPr>
                <a:t>4 positions x (1 coupling + 1 deprotection) = </a:t>
              </a:r>
              <a:r>
                <a:rPr lang="en-US" sz="1600" b="1">
                  <a:solidFill>
                    <a:srgbClr val="0000FF"/>
                  </a:solidFill>
                </a:rPr>
                <a:t>8 reactions</a:t>
              </a:r>
            </a:p>
            <a:p>
              <a:r>
                <a:rPr lang="en-US" sz="1600" b="1" i="1">
                  <a:solidFill>
                    <a:srgbClr val="FF0000"/>
                  </a:solidFill>
                </a:rPr>
                <a:t>1 mixture of 160,000 products</a:t>
              </a:r>
            </a:p>
          </p:txBody>
        </p:sp>
        <p:grpSp>
          <p:nvGrpSpPr>
            <p:cNvPr id="3" name="Group 10"/>
            <p:cNvGrpSpPr>
              <a:grpSpLocks/>
            </p:cNvGrpSpPr>
            <p:nvPr/>
          </p:nvGrpSpPr>
          <p:grpSpPr bwMode="auto">
            <a:xfrm>
              <a:off x="1684" y="1671"/>
              <a:ext cx="2390" cy="244"/>
              <a:chOff x="1516" y="1670"/>
              <a:chExt cx="2390" cy="244"/>
            </a:xfrm>
          </p:grpSpPr>
          <p:grpSp>
            <p:nvGrpSpPr>
              <p:cNvPr id="4" name="Group 11"/>
              <p:cNvGrpSpPr>
                <a:grpSpLocks/>
              </p:cNvGrpSpPr>
              <p:nvPr/>
            </p:nvGrpSpPr>
            <p:grpSpPr bwMode="auto">
              <a:xfrm>
                <a:off x="1516" y="1713"/>
                <a:ext cx="227" cy="201"/>
                <a:chOff x="1393" y="2342"/>
                <a:chExt cx="227" cy="201"/>
              </a:xfrm>
            </p:grpSpPr>
            <p:sp>
              <p:nvSpPr>
                <p:cNvPr id="859148" name="Oval 12"/>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49" name="Oval 13"/>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50" name="Oval 14"/>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51" name="Oval 15"/>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52" name="Oval 16"/>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53" name="Oval 17"/>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grpSp>
            <p:nvGrpSpPr>
              <p:cNvPr id="5" name="Group 18"/>
              <p:cNvGrpSpPr>
                <a:grpSpLocks/>
              </p:cNvGrpSpPr>
              <p:nvPr/>
            </p:nvGrpSpPr>
            <p:grpSpPr bwMode="auto">
              <a:xfrm>
                <a:off x="1774" y="1670"/>
                <a:ext cx="250" cy="141"/>
                <a:chOff x="1670" y="2299"/>
                <a:chExt cx="250" cy="141"/>
              </a:xfrm>
            </p:grpSpPr>
            <p:sp>
              <p:nvSpPr>
                <p:cNvPr id="859155" name="Line 19"/>
                <p:cNvSpPr>
                  <a:spLocks noChangeShapeType="1"/>
                </p:cNvSpPr>
                <p:nvPr/>
              </p:nvSpPr>
              <p:spPr bwMode="auto">
                <a:xfrm>
                  <a:off x="1670" y="2440"/>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6" name="Group 20"/>
                <p:cNvGrpSpPr>
                  <a:grpSpLocks/>
                </p:cNvGrpSpPr>
                <p:nvPr/>
              </p:nvGrpSpPr>
              <p:grpSpPr bwMode="auto">
                <a:xfrm>
                  <a:off x="1706" y="2299"/>
                  <a:ext cx="141" cy="118"/>
                  <a:chOff x="554" y="1965"/>
                  <a:chExt cx="141" cy="118"/>
                </a:xfrm>
              </p:grpSpPr>
              <p:sp>
                <p:nvSpPr>
                  <p:cNvPr id="859157" name="AutoShape 21"/>
                  <p:cNvSpPr>
                    <a:spLocks noChangeArrowheads="1"/>
                  </p:cNvSpPr>
                  <p:nvPr/>
                </p:nvSpPr>
                <p:spPr bwMode="auto">
                  <a:xfrm>
                    <a:off x="628" y="2044"/>
                    <a:ext cx="65" cy="39"/>
                  </a:xfrm>
                  <a:prstGeom prst="roundRect">
                    <a:avLst>
                      <a:gd name="adj" fmla="val 16667"/>
                    </a:avLst>
                  </a:prstGeom>
                  <a:solidFill>
                    <a:srgbClr val="8000FF"/>
                  </a:solidFill>
                  <a:ln w="19050">
                    <a:noFill/>
                    <a:round/>
                    <a:headEnd/>
                    <a:tailEnd type="none" w="sm" len="med"/>
                  </a:ln>
                  <a:effectLst/>
                </p:spPr>
                <p:txBody>
                  <a:bodyPr wrap="none" anchor="ctr"/>
                  <a:lstStyle/>
                  <a:p>
                    <a:endParaRPr lang="en-IN"/>
                  </a:p>
                </p:txBody>
              </p:sp>
              <p:sp>
                <p:nvSpPr>
                  <p:cNvPr id="859158" name="Oval 22"/>
                  <p:cNvSpPr>
                    <a:spLocks noChangeArrowheads="1"/>
                  </p:cNvSpPr>
                  <p:nvPr/>
                </p:nvSpPr>
                <p:spPr bwMode="auto">
                  <a:xfrm>
                    <a:off x="581" y="1965"/>
                    <a:ext cx="39" cy="70"/>
                  </a:xfrm>
                  <a:prstGeom prst="ellipse">
                    <a:avLst/>
                  </a:prstGeom>
                  <a:solidFill>
                    <a:srgbClr val="8000FF"/>
                  </a:solidFill>
                  <a:ln w="19050">
                    <a:noFill/>
                    <a:round/>
                    <a:headEnd/>
                    <a:tailEnd type="none" w="sm" len="med"/>
                  </a:ln>
                  <a:effectLst/>
                </p:spPr>
                <p:txBody>
                  <a:bodyPr wrap="none" anchor="ctr"/>
                  <a:lstStyle/>
                  <a:p>
                    <a:endParaRPr lang="en-IN"/>
                  </a:p>
                </p:txBody>
              </p:sp>
              <p:sp>
                <p:nvSpPr>
                  <p:cNvPr id="859159" name="AutoShape 23"/>
                  <p:cNvSpPr>
                    <a:spLocks noChangeArrowheads="1"/>
                  </p:cNvSpPr>
                  <p:nvPr/>
                </p:nvSpPr>
                <p:spPr bwMode="auto">
                  <a:xfrm>
                    <a:off x="629" y="1974"/>
                    <a:ext cx="66" cy="57"/>
                  </a:xfrm>
                  <a:prstGeom prst="hexagon">
                    <a:avLst>
                      <a:gd name="adj" fmla="val 28947"/>
                      <a:gd name="vf" fmla="val 115470"/>
                    </a:avLst>
                  </a:prstGeom>
                  <a:solidFill>
                    <a:srgbClr val="8000FF"/>
                  </a:solidFill>
                  <a:ln w="19050">
                    <a:noFill/>
                    <a:miter lim="800000"/>
                    <a:headEnd/>
                    <a:tailEnd type="none" w="sm" len="med"/>
                  </a:ln>
                  <a:effectLst/>
                </p:spPr>
                <p:txBody>
                  <a:bodyPr wrap="none" anchor="ctr"/>
                  <a:lstStyle/>
                  <a:p>
                    <a:endParaRPr lang="en-IN"/>
                  </a:p>
                </p:txBody>
              </p:sp>
              <p:sp>
                <p:nvSpPr>
                  <p:cNvPr id="859160" name="AutoShape 24"/>
                  <p:cNvSpPr>
                    <a:spLocks noChangeArrowheads="1"/>
                  </p:cNvSpPr>
                  <p:nvPr/>
                </p:nvSpPr>
                <p:spPr bwMode="auto">
                  <a:xfrm>
                    <a:off x="554" y="2023"/>
                    <a:ext cx="49" cy="57"/>
                  </a:xfrm>
                  <a:prstGeom prst="rtTriangle">
                    <a:avLst/>
                  </a:prstGeom>
                  <a:solidFill>
                    <a:srgbClr val="8000FF"/>
                  </a:solidFill>
                  <a:ln w="19050">
                    <a:noFill/>
                    <a:miter lim="800000"/>
                    <a:headEnd/>
                    <a:tailEnd type="none" w="sm" len="med"/>
                  </a:ln>
                  <a:effectLst/>
                </p:spPr>
                <p:txBody>
                  <a:bodyPr wrap="none" anchor="ctr"/>
                  <a:lstStyle/>
                  <a:p>
                    <a:endParaRPr lang="en-IN"/>
                  </a:p>
                </p:txBody>
              </p:sp>
            </p:grpSp>
          </p:grpSp>
          <p:grpSp>
            <p:nvGrpSpPr>
              <p:cNvPr id="7" name="Group 25"/>
              <p:cNvGrpSpPr>
                <a:grpSpLocks/>
              </p:cNvGrpSpPr>
              <p:nvPr/>
            </p:nvGrpSpPr>
            <p:grpSpPr bwMode="auto">
              <a:xfrm>
                <a:off x="2056" y="1713"/>
                <a:ext cx="227" cy="201"/>
                <a:chOff x="1393" y="2342"/>
                <a:chExt cx="227" cy="201"/>
              </a:xfrm>
            </p:grpSpPr>
            <p:sp>
              <p:nvSpPr>
                <p:cNvPr id="859162" name="Oval 26"/>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63" name="Oval 27"/>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64" name="Oval 28"/>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65" name="Oval 29"/>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66" name="Oval 30"/>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67" name="Oval 31"/>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168" name="Line 32"/>
              <p:cNvSpPr>
                <a:spLocks noChangeShapeType="1"/>
              </p:cNvSpPr>
              <p:nvPr/>
            </p:nvSpPr>
            <p:spPr bwMode="auto">
              <a:xfrm>
                <a:off x="2315" y="1811"/>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8" name="Group 33"/>
              <p:cNvGrpSpPr>
                <a:grpSpLocks/>
              </p:cNvGrpSpPr>
              <p:nvPr/>
            </p:nvGrpSpPr>
            <p:grpSpPr bwMode="auto">
              <a:xfrm>
                <a:off x="2351" y="1670"/>
                <a:ext cx="141" cy="118"/>
                <a:chOff x="554" y="1965"/>
                <a:chExt cx="141" cy="118"/>
              </a:xfrm>
            </p:grpSpPr>
            <p:sp>
              <p:nvSpPr>
                <p:cNvPr id="859170" name="AutoShape 34"/>
                <p:cNvSpPr>
                  <a:spLocks noChangeArrowheads="1"/>
                </p:cNvSpPr>
                <p:nvPr/>
              </p:nvSpPr>
              <p:spPr bwMode="auto">
                <a:xfrm>
                  <a:off x="628" y="2044"/>
                  <a:ext cx="65" cy="39"/>
                </a:xfrm>
                <a:prstGeom prst="roundRect">
                  <a:avLst>
                    <a:gd name="adj" fmla="val 16667"/>
                  </a:avLst>
                </a:prstGeom>
                <a:solidFill>
                  <a:srgbClr val="008000"/>
                </a:solidFill>
                <a:ln w="19050">
                  <a:noFill/>
                  <a:round/>
                  <a:headEnd/>
                  <a:tailEnd type="none" w="sm" len="med"/>
                </a:ln>
                <a:effectLst/>
              </p:spPr>
              <p:txBody>
                <a:bodyPr wrap="none" anchor="ctr"/>
                <a:lstStyle/>
                <a:p>
                  <a:endParaRPr lang="en-IN"/>
                </a:p>
              </p:txBody>
            </p:sp>
            <p:sp>
              <p:nvSpPr>
                <p:cNvPr id="859171" name="Oval 35"/>
                <p:cNvSpPr>
                  <a:spLocks noChangeArrowheads="1"/>
                </p:cNvSpPr>
                <p:nvPr/>
              </p:nvSpPr>
              <p:spPr bwMode="auto">
                <a:xfrm>
                  <a:off x="581" y="1965"/>
                  <a:ext cx="39" cy="70"/>
                </a:xfrm>
                <a:prstGeom prst="ellipse">
                  <a:avLst/>
                </a:prstGeom>
                <a:solidFill>
                  <a:srgbClr val="008000"/>
                </a:solidFill>
                <a:ln w="19050">
                  <a:noFill/>
                  <a:round/>
                  <a:headEnd/>
                  <a:tailEnd type="none" w="sm" len="med"/>
                </a:ln>
                <a:effectLst/>
              </p:spPr>
              <p:txBody>
                <a:bodyPr wrap="none" anchor="ctr"/>
                <a:lstStyle/>
                <a:p>
                  <a:endParaRPr lang="en-IN"/>
                </a:p>
              </p:txBody>
            </p:sp>
            <p:sp>
              <p:nvSpPr>
                <p:cNvPr id="859172" name="AutoShape 36"/>
                <p:cNvSpPr>
                  <a:spLocks noChangeArrowheads="1"/>
                </p:cNvSpPr>
                <p:nvPr/>
              </p:nvSpPr>
              <p:spPr bwMode="auto">
                <a:xfrm>
                  <a:off x="629" y="1974"/>
                  <a:ext cx="66" cy="57"/>
                </a:xfrm>
                <a:prstGeom prst="hexagon">
                  <a:avLst>
                    <a:gd name="adj" fmla="val 28947"/>
                    <a:gd name="vf" fmla="val 115470"/>
                  </a:avLst>
                </a:prstGeom>
                <a:solidFill>
                  <a:srgbClr val="008000"/>
                </a:solidFill>
                <a:ln w="19050">
                  <a:noFill/>
                  <a:miter lim="800000"/>
                  <a:headEnd/>
                  <a:tailEnd type="none" w="sm" len="med"/>
                </a:ln>
                <a:effectLst/>
              </p:spPr>
              <p:txBody>
                <a:bodyPr wrap="none" anchor="ctr"/>
                <a:lstStyle/>
                <a:p>
                  <a:endParaRPr lang="en-IN"/>
                </a:p>
              </p:txBody>
            </p:sp>
            <p:sp>
              <p:nvSpPr>
                <p:cNvPr id="859173" name="AutoShape 37"/>
                <p:cNvSpPr>
                  <a:spLocks noChangeArrowheads="1"/>
                </p:cNvSpPr>
                <p:nvPr/>
              </p:nvSpPr>
              <p:spPr bwMode="auto">
                <a:xfrm>
                  <a:off x="554" y="2023"/>
                  <a:ext cx="49" cy="57"/>
                </a:xfrm>
                <a:prstGeom prst="rtTriangle">
                  <a:avLst/>
                </a:prstGeom>
                <a:solidFill>
                  <a:srgbClr val="008000"/>
                </a:solidFill>
                <a:ln w="19050">
                  <a:noFill/>
                  <a:miter lim="800000"/>
                  <a:headEnd/>
                  <a:tailEnd type="none" w="sm" len="med"/>
                </a:ln>
                <a:effectLst/>
              </p:spPr>
              <p:txBody>
                <a:bodyPr wrap="none" anchor="ctr"/>
                <a:lstStyle/>
                <a:p>
                  <a:endParaRPr lang="en-IN"/>
                </a:p>
              </p:txBody>
            </p:sp>
          </p:grpSp>
          <p:grpSp>
            <p:nvGrpSpPr>
              <p:cNvPr id="9" name="Group 38"/>
              <p:cNvGrpSpPr>
                <a:grpSpLocks/>
              </p:cNvGrpSpPr>
              <p:nvPr/>
            </p:nvGrpSpPr>
            <p:grpSpPr bwMode="auto">
              <a:xfrm>
                <a:off x="2597" y="1713"/>
                <a:ext cx="227" cy="201"/>
                <a:chOff x="1393" y="2342"/>
                <a:chExt cx="227" cy="201"/>
              </a:xfrm>
            </p:grpSpPr>
            <p:sp>
              <p:nvSpPr>
                <p:cNvPr id="859175" name="Oval 39"/>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76" name="Oval 40"/>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77" name="Oval 41"/>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78" name="Oval 42"/>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79" name="Oval 43"/>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80" name="Oval 44"/>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181" name="Line 45"/>
              <p:cNvSpPr>
                <a:spLocks noChangeShapeType="1"/>
              </p:cNvSpPr>
              <p:nvPr/>
            </p:nvSpPr>
            <p:spPr bwMode="auto">
              <a:xfrm>
                <a:off x="2856" y="1811"/>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10" name="Group 46"/>
              <p:cNvGrpSpPr>
                <a:grpSpLocks/>
              </p:cNvGrpSpPr>
              <p:nvPr/>
            </p:nvGrpSpPr>
            <p:grpSpPr bwMode="auto">
              <a:xfrm>
                <a:off x="2892" y="1670"/>
                <a:ext cx="141" cy="118"/>
                <a:chOff x="554" y="1965"/>
                <a:chExt cx="141" cy="118"/>
              </a:xfrm>
            </p:grpSpPr>
            <p:sp>
              <p:nvSpPr>
                <p:cNvPr id="859183" name="AutoShape 47"/>
                <p:cNvSpPr>
                  <a:spLocks noChangeArrowheads="1"/>
                </p:cNvSpPr>
                <p:nvPr/>
              </p:nvSpPr>
              <p:spPr bwMode="auto">
                <a:xfrm>
                  <a:off x="628" y="2044"/>
                  <a:ext cx="65" cy="39"/>
                </a:xfrm>
                <a:prstGeom prst="roundRect">
                  <a:avLst>
                    <a:gd name="adj" fmla="val 16667"/>
                  </a:avLst>
                </a:prstGeom>
                <a:solidFill>
                  <a:srgbClr val="0000FF"/>
                </a:solidFill>
                <a:ln w="19050">
                  <a:noFill/>
                  <a:round/>
                  <a:headEnd/>
                  <a:tailEnd type="none" w="sm" len="med"/>
                </a:ln>
                <a:effectLst/>
              </p:spPr>
              <p:txBody>
                <a:bodyPr wrap="none" anchor="ctr"/>
                <a:lstStyle/>
                <a:p>
                  <a:endParaRPr lang="en-IN"/>
                </a:p>
              </p:txBody>
            </p:sp>
            <p:sp>
              <p:nvSpPr>
                <p:cNvPr id="859184" name="Oval 48"/>
                <p:cNvSpPr>
                  <a:spLocks noChangeArrowheads="1"/>
                </p:cNvSpPr>
                <p:nvPr/>
              </p:nvSpPr>
              <p:spPr bwMode="auto">
                <a:xfrm>
                  <a:off x="581" y="1965"/>
                  <a:ext cx="39" cy="70"/>
                </a:xfrm>
                <a:prstGeom prst="ellipse">
                  <a:avLst/>
                </a:prstGeom>
                <a:solidFill>
                  <a:srgbClr val="0000FF"/>
                </a:solidFill>
                <a:ln w="19050">
                  <a:noFill/>
                  <a:round/>
                  <a:headEnd/>
                  <a:tailEnd type="none" w="sm" len="med"/>
                </a:ln>
                <a:effectLst/>
              </p:spPr>
              <p:txBody>
                <a:bodyPr wrap="none" anchor="ctr"/>
                <a:lstStyle/>
                <a:p>
                  <a:endParaRPr lang="en-IN"/>
                </a:p>
              </p:txBody>
            </p:sp>
            <p:sp>
              <p:nvSpPr>
                <p:cNvPr id="859185" name="AutoShape 49"/>
                <p:cNvSpPr>
                  <a:spLocks noChangeArrowheads="1"/>
                </p:cNvSpPr>
                <p:nvPr/>
              </p:nvSpPr>
              <p:spPr bwMode="auto">
                <a:xfrm>
                  <a:off x="629" y="1974"/>
                  <a:ext cx="66" cy="57"/>
                </a:xfrm>
                <a:prstGeom prst="hexagon">
                  <a:avLst>
                    <a:gd name="adj" fmla="val 28947"/>
                    <a:gd name="vf" fmla="val 115470"/>
                  </a:avLst>
                </a:prstGeom>
                <a:solidFill>
                  <a:srgbClr val="0000FF"/>
                </a:solidFill>
                <a:ln w="19050">
                  <a:noFill/>
                  <a:miter lim="800000"/>
                  <a:headEnd/>
                  <a:tailEnd type="none" w="sm" len="med"/>
                </a:ln>
                <a:effectLst/>
              </p:spPr>
              <p:txBody>
                <a:bodyPr wrap="none" anchor="ctr"/>
                <a:lstStyle/>
                <a:p>
                  <a:endParaRPr lang="en-IN"/>
                </a:p>
              </p:txBody>
            </p:sp>
            <p:sp>
              <p:nvSpPr>
                <p:cNvPr id="859186" name="AutoShape 50"/>
                <p:cNvSpPr>
                  <a:spLocks noChangeArrowheads="1"/>
                </p:cNvSpPr>
                <p:nvPr/>
              </p:nvSpPr>
              <p:spPr bwMode="auto">
                <a:xfrm>
                  <a:off x="554" y="2023"/>
                  <a:ext cx="49" cy="57"/>
                </a:xfrm>
                <a:prstGeom prst="rtTriangle">
                  <a:avLst/>
                </a:prstGeom>
                <a:solidFill>
                  <a:srgbClr val="0000FF"/>
                </a:solidFill>
                <a:ln w="19050">
                  <a:noFill/>
                  <a:miter lim="800000"/>
                  <a:headEnd/>
                  <a:tailEnd type="none" w="sm" len="med"/>
                </a:ln>
                <a:effectLst/>
              </p:spPr>
              <p:txBody>
                <a:bodyPr wrap="none" anchor="ctr"/>
                <a:lstStyle/>
                <a:p>
                  <a:endParaRPr lang="en-IN"/>
                </a:p>
              </p:txBody>
            </p:sp>
          </p:grpSp>
          <p:grpSp>
            <p:nvGrpSpPr>
              <p:cNvPr id="11" name="Group 51"/>
              <p:cNvGrpSpPr>
                <a:grpSpLocks/>
              </p:cNvGrpSpPr>
              <p:nvPr/>
            </p:nvGrpSpPr>
            <p:grpSpPr bwMode="auto">
              <a:xfrm>
                <a:off x="3138" y="1713"/>
                <a:ext cx="227" cy="201"/>
                <a:chOff x="1393" y="2342"/>
                <a:chExt cx="227" cy="201"/>
              </a:xfrm>
            </p:grpSpPr>
            <p:sp>
              <p:nvSpPr>
                <p:cNvPr id="859188" name="Oval 52"/>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89" name="Oval 53"/>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90" name="Oval 54"/>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91" name="Oval 55"/>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92" name="Oval 56"/>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193" name="Oval 57"/>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194" name="Line 58"/>
              <p:cNvSpPr>
                <a:spLocks noChangeShapeType="1"/>
              </p:cNvSpPr>
              <p:nvPr/>
            </p:nvSpPr>
            <p:spPr bwMode="auto">
              <a:xfrm>
                <a:off x="3397" y="1811"/>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12" name="Group 59"/>
              <p:cNvGrpSpPr>
                <a:grpSpLocks/>
              </p:cNvGrpSpPr>
              <p:nvPr/>
            </p:nvGrpSpPr>
            <p:grpSpPr bwMode="auto">
              <a:xfrm>
                <a:off x="3433" y="1670"/>
                <a:ext cx="141" cy="118"/>
                <a:chOff x="554" y="1965"/>
                <a:chExt cx="141" cy="118"/>
              </a:xfrm>
            </p:grpSpPr>
            <p:sp>
              <p:nvSpPr>
                <p:cNvPr id="859196" name="AutoShape 60"/>
                <p:cNvSpPr>
                  <a:spLocks noChangeArrowheads="1"/>
                </p:cNvSpPr>
                <p:nvPr/>
              </p:nvSpPr>
              <p:spPr bwMode="auto">
                <a:xfrm>
                  <a:off x="628" y="2044"/>
                  <a:ext cx="65" cy="39"/>
                </a:xfrm>
                <a:prstGeom prst="roundRect">
                  <a:avLst>
                    <a:gd name="adj" fmla="val 16667"/>
                  </a:avLst>
                </a:prstGeom>
                <a:solidFill>
                  <a:srgbClr val="FF0000"/>
                </a:solidFill>
                <a:ln w="19050">
                  <a:noFill/>
                  <a:round/>
                  <a:headEnd/>
                  <a:tailEnd type="none" w="sm" len="med"/>
                </a:ln>
                <a:effectLst/>
              </p:spPr>
              <p:txBody>
                <a:bodyPr wrap="none" anchor="ctr"/>
                <a:lstStyle/>
                <a:p>
                  <a:endParaRPr lang="en-IN"/>
                </a:p>
              </p:txBody>
            </p:sp>
            <p:sp>
              <p:nvSpPr>
                <p:cNvPr id="859197" name="Oval 61"/>
                <p:cNvSpPr>
                  <a:spLocks noChangeArrowheads="1"/>
                </p:cNvSpPr>
                <p:nvPr/>
              </p:nvSpPr>
              <p:spPr bwMode="auto">
                <a:xfrm>
                  <a:off x="581" y="1965"/>
                  <a:ext cx="39" cy="70"/>
                </a:xfrm>
                <a:prstGeom prst="ellipse">
                  <a:avLst/>
                </a:prstGeom>
                <a:solidFill>
                  <a:srgbClr val="FF0000"/>
                </a:solidFill>
                <a:ln w="19050">
                  <a:noFill/>
                  <a:round/>
                  <a:headEnd/>
                  <a:tailEnd type="none" w="sm" len="med"/>
                </a:ln>
                <a:effectLst/>
              </p:spPr>
              <p:txBody>
                <a:bodyPr wrap="none" anchor="ctr"/>
                <a:lstStyle/>
                <a:p>
                  <a:endParaRPr lang="en-IN"/>
                </a:p>
              </p:txBody>
            </p:sp>
            <p:sp>
              <p:nvSpPr>
                <p:cNvPr id="859198" name="AutoShape 62"/>
                <p:cNvSpPr>
                  <a:spLocks noChangeArrowheads="1"/>
                </p:cNvSpPr>
                <p:nvPr/>
              </p:nvSpPr>
              <p:spPr bwMode="auto">
                <a:xfrm>
                  <a:off x="629" y="1974"/>
                  <a:ext cx="66" cy="57"/>
                </a:xfrm>
                <a:prstGeom prst="hexagon">
                  <a:avLst>
                    <a:gd name="adj" fmla="val 28947"/>
                    <a:gd name="vf" fmla="val 115470"/>
                  </a:avLst>
                </a:prstGeom>
                <a:solidFill>
                  <a:srgbClr val="FF0000"/>
                </a:solidFill>
                <a:ln w="19050">
                  <a:noFill/>
                  <a:miter lim="800000"/>
                  <a:headEnd/>
                  <a:tailEnd type="none" w="sm" len="med"/>
                </a:ln>
                <a:effectLst/>
              </p:spPr>
              <p:txBody>
                <a:bodyPr wrap="none" anchor="ctr"/>
                <a:lstStyle/>
                <a:p>
                  <a:endParaRPr lang="en-IN"/>
                </a:p>
              </p:txBody>
            </p:sp>
            <p:sp>
              <p:nvSpPr>
                <p:cNvPr id="859199" name="AutoShape 63"/>
                <p:cNvSpPr>
                  <a:spLocks noChangeArrowheads="1"/>
                </p:cNvSpPr>
                <p:nvPr/>
              </p:nvSpPr>
              <p:spPr bwMode="auto">
                <a:xfrm>
                  <a:off x="554" y="2023"/>
                  <a:ext cx="49" cy="57"/>
                </a:xfrm>
                <a:prstGeom prst="rtTriangle">
                  <a:avLst/>
                </a:prstGeom>
                <a:solidFill>
                  <a:srgbClr val="FF0000"/>
                </a:solidFill>
                <a:ln w="19050">
                  <a:noFill/>
                  <a:miter lim="800000"/>
                  <a:headEnd/>
                  <a:tailEnd type="none" w="sm" len="med"/>
                </a:ln>
                <a:effectLst/>
              </p:spPr>
              <p:txBody>
                <a:bodyPr wrap="none" anchor="ctr"/>
                <a:lstStyle/>
                <a:p>
                  <a:endParaRPr lang="en-IN"/>
                </a:p>
              </p:txBody>
            </p:sp>
          </p:grpSp>
          <p:grpSp>
            <p:nvGrpSpPr>
              <p:cNvPr id="13" name="Group 64"/>
              <p:cNvGrpSpPr>
                <a:grpSpLocks/>
              </p:cNvGrpSpPr>
              <p:nvPr/>
            </p:nvGrpSpPr>
            <p:grpSpPr bwMode="auto">
              <a:xfrm>
                <a:off x="3679" y="1713"/>
                <a:ext cx="227" cy="201"/>
                <a:chOff x="1393" y="2342"/>
                <a:chExt cx="227" cy="201"/>
              </a:xfrm>
            </p:grpSpPr>
            <p:sp>
              <p:nvSpPr>
                <p:cNvPr id="859201" name="Oval 65"/>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02" name="Oval 66"/>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03" name="Oval 67"/>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04" name="Oval 68"/>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05" name="Oval 69"/>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06" name="Oval 70"/>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grpSp>
      </p:grpSp>
      <p:grpSp>
        <p:nvGrpSpPr>
          <p:cNvPr id="14" name="Group 71"/>
          <p:cNvGrpSpPr>
            <a:grpSpLocks/>
          </p:cNvGrpSpPr>
          <p:nvPr/>
        </p:nvGrpSpPr>
        <p:grpSpPr bwMode="auto">
          <a:xfrm>
            <a:off x="0" y="5445125"/>
            <a:ext cx="9144000" cy="1287463"/>
            <a:chOff x="0" y="3509"/>
            <a:chExt cx="5760" cy="811"/>
          </a:xfrm>
        </p:grpSpPr>
        <p:sp>
          <p:nvSpPr>
            <p:cNvPr id="859208" name="Rectangle 72"/>
            <p:cNvSpPr>
              <a:spLocks noChangeArrowheads="1"/>
            </p:cNvSpPr>
            <p:nvPr/>
          </p:nvSpPr>
          <p:spPr bwMode="auto">
            <a:xfrm>
              <a:off x="0" y="3521"/>
              <a:ext cx="1462" cy="212"/>
            </a:xfrm>
            <a:prstGeom prst="rect">
              <a:avLst/>
            </a:prstGeom>
            <a:noFill/>
            <a:ln w="19050">
              <a:noFill/>
              <a:miter lim="800000"/>
              <a:headEnd/>
              <a:tailEnd type="none" w="sm" len="med"/>
            </a:ln>
            <a:effectLst/>
          </p:spPr>
          <p:txBody>
            <a:bodyPr wrap="none">
              <a:spAutoFit/>
            </a:bodyPr>
            <a:lstStyle/>
            <a:p>
              <a:pPr algn="l"/>
              <a:r>
                <a:rPr lang="en-US" sz="1600" b="1"/>
                <a:t>• Split–Pool Synthesis</a:t>
              </a:r>
            </a:p>
          </p:txBody>
        </p:sp>
        <p:sp>
          <p:nvSpPr>
            <p:cNvPr id="859209" name="Rectangle 73"/>
            <p:cNvSpPr>
              <a:spLocks noChangeArrowheads="1"/>
            </p:cNvSpPr>
            <p:nvPr/>
          </p:nvSpPr>
          <p:spPr bwMode="auto">
            <a:xfrm>
              <a:off x="899" y="3954"/>
              <a:ext cx="3964" cy="366"/>
            </a:xfrm>
            <a:prstGeom prst="rect">
              <a:avLst/>
            </a:prstGeom>
            <a:noFill/>
            <a:ln w="19050">
              <a:noFill/>
              <a:miter lim="800000"/>
              <a:headEnd/>
              <a:tailEnd type="none" w="sm" len="med"/>
            </a:ln>
            <a:effectLst/>
          </p:spPr>
          <p:txBody>
            <a:bodyPr wrap="none">
              <a:spAutoFit/>
            </a:bodyPr>
            <a:lstStyle/>
            <a:p>
              <a:r>
                <a:rPr lang="en-US" sz="1600" b="1">
                  <a:solidFill>
                    <a:srgbClr val="80BFFF"/>
                  </a:solidFill>
                </a:rPr>
                <a:t>(20 possibilities x 4 couplings) + 4 deprotections = </a:t>
              </a:r>
              <a:r>
                <a:rPr lang="en-US" sz="1600" b="1">
                  <a:solidFill>
                    <a:srgbClr val="0000FF"/>
                  </a:solidFill>
                </a:rPr>
                <a:t>84 reactions</a:t>
              </a:r>
            </a:p>
            <a:p>
              <a:r>
                <a:rPr lang="en-US" sz="1600" b="1" i="1">
                  <a:solidFill>
                    <a:srgbClr val="FF0000"/>
                  </a:solidFill>
                </a:rPr>
                <a:t>160,000 individual products</a:t>
              </a:r>
              <a:endParaRPr lang="en-US" sz="1600" b="1">
                <a:solidFill>
                  <a:srgbClr val="0000FF"/>
                </a:solidFill>
              </a:endParaRPr>
            </a:p>
          </p:txBody>
        </p:sp>
        <p:grpSp>
          <p:nvGrpSpPr>
            <p:cNvPr id="15" name="Group 74"/>
            <p:cNvGrpSpPr>
              <a:grpSpLocks/>
            </p:cNvGrpSpPr>
            <p:nvPr/>
          </p:nvGrpSpPr>
          <p:grpSpPr bwMode="auto">
            <a:xfrm>
              <a:off x="1684" y="3700"/>
              <a:ext cx="227" cy="201"/>
              <a:chOff x="1393" y="2342"/>
              <a:chExt cx="227" cy="201"/>
            </a:xfrm>
          </p:grpSpPr>
          <p:sp>
            <p:nvSpPr>
              <p:cNvPr id="859211" name="Oval 75"/>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12" name="Oval 76"/>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13" name="Oval 77"/>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14" name="Oval 78"/>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15" name="Oval 79"/>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16" name="Oval 80"/>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217" name="Line 81"/>
            <p:cNvSpPr>
              <a:spLocks noChangeShapeType="1"/>
            </p:cNvSpPr>
            <p:nvPr/>
          </p:nvSpPr>
          <p:spPr bwMode="auto">
            <a:xfrm>
              <a:off x="1942" y="3798"/>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16" name="Group 82"/>
            <p:cNvGrpSpPr>
              <a:grpSpLocks/>
            </p:cNvGrpSpPr>
            <p:nvPr/>
          </p:nvGrpSpPr>
          <p:grpSpPr bwMode="auto">
            <a:xfrm>
              <a:off x="1978" y="3627"/>
              <a:ext cx="141" cy="118"/>
              <a:chOff x="554" y="1965"/>
              <a:chExt cx="141" cy="118"/>
            </a:xfrm>
          </p:grpSpPr>
          <p:sp>
            <p:nvSpPr>
              <p:cNvPr id="859219" name="AutoShape 83"/>
              <p:cNvSpPr>
                <a:spLocks noChangeArrowheads="1"/>
              </p:cNvSpPr>
              <p:nvPr/>
            </p:nvSpPr>
            <p:spPr bwMode="auto">
              <a:xfrm>
                <a:off x="628" y="2044"/>
                <a:ext cx="65" cy="39"/>
              </a:xfrm>
              <a:prstGeom prst="roundRect">
                <a:avLst>
                  <a:gd name="adj" fmla="val 16667"/>
                </a:avLst>
              </a:prstGeom>
              <a:solidFill>
                <a:srgbClr val="8000FF"/>
              </a:solidFill>
              <a:ln w="19050">
                <a:noFill/>
                <a:round/>
                <a:headEnd/>
                <a:tailEnd type="none" w="sm" len="med"/>
              </a:ln>
              <a:effectLst/>
            </p:spPr>
            <p:txBody>
              <a:bodyPr wrap="none" anchor="ctr"/>
              <a:lstStyle/>
              <a:p>
                <a:endParaRPr lang="en-IN"/>
              </a:p>
            </p:txBody>
          </p:sp>
          <p:sp>
            <p:nvSpPr>
              <p:cNvPr id="859220" name="Oval 84"/>
              <p:cNvSpPr>
                <a:spLocks noChangeArrowheads="1"/>
              </p:cNvSpPr>
              <p:nvPr/>
            </p:nvSpPr>
            <p:spPr bwMode="auto">
              <a:xfrm>
                <a:off x="581" y="1965"/>
                <a:ext cx="39" cy="70"/>
              </a:xfrm>
              <a:prstGeom prst="ellipse">
                <a:avLst/>
              </a:prstGeom>
              <a:solidFill>
                <a:srgbClr val="8000FF"/>
              </a:solidFill>
              <a:ln w="19050">
                <a:noFill/>
                <a:round/>
                <a:headEnd/>
                <a:tailEnd type="none" w="sm" len="med"/>
              </a:ln>
              <a:effectLst/>
            </p:spPr>
            <p:txBody>
              <a:bodyPr wrap="none" anchor="ctr"/>
              <a:lstStyle/>
              <a:p>
                <a:endParaRPr lang="en-IN"/>
              </a:p>
            </p:txBody>
          </p:sp>
          <p:sp>
            <p:nvSpPr>
              <p:cNvPr id="859221" name="AutoShape 85"/>
              <p:cNvSpPr>
                <a:spLocks noChangeArrowheads="1"/>
              </p:cNvSpPr>
              <p:nvPr/>
            </p:nvSpPr>
            <p:spPr bwMode="auto">
              <a:xfrm>
                <a:off x="629" y="1974"/>
                <a:ext cx="66" cy="57"/>
              </a:xfrm>
              <a:prstGeom prst="hexagon">
                <a:avLst>
                  <a:gd name="adj" fmla="val 28947"/>
                  <a:gd name="vf" fmla="val 115470"/>
                </a:avLst>
              </a:prstGeom>
              <a:solidFill>
                <a:srgbClr val="8000FF"/>
              </a:solidFill>
              <a:ln w="19050">
                <a:noFill/>
                <a:miter lim="800000"/>
                <a:headEnd/>
                <a:tailEnd type="none" w="sm" len="med"/>
              </a:ln>
              <a:effectLst/>
            </p:spPr>
            <p:txBody>
              <a:bodyPr wrap="none" anchor="ctr"/>
              <a:lstStyle/>
              <a:p>
                <a:endParaRPr lang="en-IN"/>
              </a:p>
            </p:txBody>
          </p:sp>
          <p:sp>
            <p:nvSpPr>
              <p:cNvPr id="859222" name="AutoShape 86"/>
              <p:cNvSpPr>
                <a:spLocks noChangeArrowheads="1"/>
              </p:cNvSpPr>
              <p:nvPr/>
            </p:nvSpPr>
            <p:spPr bwMode="auto">
              <a:xfrm>
                <a:off x="554" y="2023"/>
                <a:ext cx="49" cy="57"/>
              </a:xfrm>
              <a:prstGeom prst="rtTriangle">
                <a:avLst/>
              </a:prstGeom>
              <a:solidFill>
                <a:srgbClr val="8000FF"/>
              </a:solidFill>
              <a:ln w="19050">
                <a:noFill/>
                <a:miter lim="800000"/>
                <a:headEnd/>
                <a:tailEnd type="none" w="sm" len="med"/>
              </a:ln>
              <a:effectLst/>
            </p:spPr>
            <p:txBody>
              <a:bodyPr wrap="none" anchor="ctr"/>
              <a:lstStyle/>
              <a:p>
                <a:endParaRPr lang="en-IN"/>
              </a:p>
            </p:txBody>
          </p:sp>
        </p:grpSp>
        <p:grpSp>
          <p:nvGrpSpPr>
            <p:cNvPr id="17" name="Group 87"/>
            <p:cNvGrpSpPr>
              <a:grpSpLocks/>
            </p:cNvGrpSpPr>
            <p:nvPr/>
          </p:nvGrpSpPr>
          <p:grpSpPr bwMode="auto">
            <a:xfrm>
              <a:off x="2224" y="3700"/>
              <a:ext cx="227" cy="201"/>
              <a:chOff x="1393" y="2342"/>
              <a:chExt cx="227" cy="201"/>
            </a:xfrm>
          </p:grpSpPr>
          <p:sp>
            <p:nvSpPr>
              <p:cNvPr id="859224" name="Oval 88"/>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25" name="Oval 89"/>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26" name="Oval 90"/>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27" name="Oval 91"/>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28" name="Oval 92"/>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29" name="Oval 93"/>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230" name="Line 94"/>
            <p:cNvSpPr>
              <a:spLocks noChangeShapeType="1"/>
            </p:cNvSpPr>
            <p:nvPr/>
          </p:nvSpPr>
          <p:spPr bwMode="auto">
            <a:xfrm>
              <a:off x="2483" y="3798"/>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18" name="Group 95"/>
            <p:cNvGrpSpPr>
              <a:grpSpLocks/>
            </p:cNvGrpSpPr>
            <p:nvPr/>
          </p:nvGrpSpPr>
          <p:grpSpPr bwMode="auto">
            <a:xfrm>
              <a:off x="2519" y="3627"/>
              <a:ext cx="141" cy="118"/>
              <a:chOff x="554" y="1965"/>
              <a:chExt cx="141" cy="118"/>
            </a:xfrm>
          </p:grpSpPr>
          <p:sp>
            <p:nvSpPr>
              <p:cNvPr id="859232" name="AutoShape 96"/>
              <p:cNvSpPr>
                <a:spLocks noChangeArrowheads="1"/>
              </p:cNvSpPr>
              <p:nvPr/>
            </p:nvSpPr>
            <p:spPr bwMode="auto">
              <a:xfrm>
                <a:off x="628" y="2044"/>
                <a:ext cx="65" cy="39"/>
              </a:xfrm>
              <a:prstGeom prst="roundRect">
                <a:avLst>
                  <a:gd name="adj" fmla="val 16667"/>
                </a:avLst>
              </a:prstGeom>
              <a:solidFill>
                <a:srgbClr val="008000"/>
              </a:solidFill>
              <a:ln w="19050">
                <a:noFill/>
                <a:round/>
                <a:headEnd/>
                <a:tailEnd type="none" w="sm" len="med"/>
              </a:ln>
              <a:effectLst/>
            </p:spPr>
            <p:txBody>
              <a:bodyPr wrap="none" anchor="ctr"/>
              <a:lstStyle/>
              <a:p>
                <a:endParaRPr lang="en-IN"/>
              </a:p>
            </p:txBody>
          </p:sp>
          <p:sp>
            <p:nvSpPr>
              <p:cNvPr id="859233" name="Oval 97"/>
              <p:cNvSpPr>
                <a:spLocks noChangeArrowheads="1"/>
              </p:cNvSpPr>
              <p:nvPr/>
            </p:nvSpPr>
            <p:spPr bwMode="auto">
              <a:xfrm>
                <a:off x="581" y="1965"/>
                <a:ext cx="39" cy="70"/>
              </a:xfrm>
              <a:prstGeom prst="ellipse">
                <a:avLst/>
              </a:prstGeom>
              <a:solidFill>
                <a:srgbClr val="008000"/>
              </a:solidFill>
              <a:ln w="19050">
                <a:noFill/>
                <a:round/>
                <a:headEnd/>
                <a:tailEnd type="none" w="sm" len="med"/>
              </a:ln>
              <a:effectLst/>
            </p:spPr>
            <p:txBody>
              <a:bodyPr wrap="none" anchor="ctr"/>
              <a:lstStyle/>
              <a:p>
                <a:endParaRPr lang="en-IN"/>
              </a:p>
            </p:txBody>
          </p:sp>
          <p:sp>
            <p:nvSpPr>
              <p:cNvPr id="859234" name="AutoShape 98"/>
              <p:cNvSpPr>
                <a:spLocks noChangeArrowheads="1"/>
              </p:cNvSpPr>
              <p:nvPr/>
            </p:nvSpPr>
            <p:spPr bwMode="auto">
              <a:xfrm>
                <a:off x="629" y="1974"/>
                <a:ext cx="66" cy="57"/>
              </a:xfrm>
              <a:prstGeom prst="hexagon">
                <a:avLst>
                  <a:gd name="adj" fmla="val 28947"/>
                  <a:gd name="vf" fmla="val 115470"/>
                </a:avLst>
              </a:prstGeom>
              <a:solidFill>
                <a:srgbClr val="008000"/>
              </a:solidFill>
              <a:ln w="19050">
                <a:noFill/>
                <a:miter lim="800000"/>
                <a:headEnd/>
                <a:tailEnd type="none" w="sm" len="med"/>
              </a:ln>
              <a:effectLst/>
            </p:spPr>
            <p:txBody>
              <a:bodyPr wrap="none" anchor="ctr"/>
              <a:lstStyle/>
              <a:p>
                <a:endParaRPr lang="en-IN"/>
              </a:p>
            </p:txBody>
          </p:sp>
          <p:sp>
            <p:nvSpPr>
              <p:cNvPr id="859235" name="AutoShape 99"/>
              <p:cNvSpPr>
                <a:spLocks noChangeArrowheads="1"/>
              </p:cNvSpPr>
              <p:nvPr/>
            </p:nvSpPr>
            <p:spPr bwMode="auto">
              <a:xfrm>
                <a:off x="554" y="2023"/>
                <a:ext cx="49" cy="57"/>
              </a:xfrm>
              <a:prstGeom prst="rtTriangle">
                <a:avLst/>
              </a:prstGeom>
              <a:solidFill>
                <a:srgbClr val="008000"/>
              </a:solidFill>
              <a:ln w="19050">
                <a:noFill/>
                <a:miter lim="800000"/>
                <a:headEnd/>
                <a:tailEnd type="none" w="sm" len="med"/>
              </a:ln>
              <a:effectLst/>
            </p:spPr>
            <p:txBody>
              <a:bodyPr wrap="none" anchor="ctr"/>
              <a:lstStyle/>
              <a:p>
                <a:endParaRPr lang="en-IN"/>
              </a:p>
            </p:txBody>
          </p:sp>
        </p:grpSp>
        <p:grpSp>
          <p:nvGrpSpPr>
            <p:cNvPr id="19" name="Group 100"/>
            <p:cNvGrpSpPr>
              <a:grpSpLocks/>
            </p:cNvGrpSpPr>
            <p:nvPr/>
          </p:nvGrpSpPr>
          <p:grpSpPr bwMode="auto">
            <a:xfrm>
              <a:off x="2765" y="3700"/>
              <a:ext cx="227" cy="201"/>
              <a:chOff x="1393" y="2342"/>
              <a:chExt cx="227" cy="201"/>
            </a:xfrm>
          </p:grpSpPr>
          <p:sp>
            <p:nvSpPr>
              <p:cNvPr id="859237" name="Oval 101"/>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38" name="Oval 102"/>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39" name="Oval 103"/>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40" name="Oval 104"/>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41" name="Oval 105"/>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42" name="Oval 106"/>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243" name="Line 107"/>
            <p:cNvSpPr>
              <a:spLocks noChangeShapeType="1"/>
            </p:cNvSpPr>
            <p:nvPr/>
          </p:nvSpPr>
          <p:spPr bwMode="auto">
            <a:xfrm>
              <a:off x="3024" y="3798"/>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20" name="Group 108"/>
            <p:cNvGrpSpPr>
              <a:grpSpLocks/>
            </p:cNvGrpSpPr>
            <p:nvPr/>
          </p:nvGrpSpPr>
          <p:grpSpPr bwMode="auto">
            <a:xfrm>
              <a:off x="3060" y="3627"/>
              <a:ext cx="141" cy="118"/>
              <a:chOff x="554" y="1965"/>
              <a:chExt cx="141" cy="118"/>
            </a:xfrm>
          </p:grpSpPr>
          <p:sp>
            <p:nvSpPr>
              <p:cNvPr id="859245" name="AutoShape 109"/>
              <p:cNvSpPr>
                <a:spLocks noChangeArrowheads="1"/>
              </p:cNvSpPr>
              <p:nvPr/>
            </p:nvSpPr>
            <p:spPr bwMode="auto">
              <a:xfrm>
                <a:off x="628" y="2044"/>
                <a:ext cx="65" cy="39"/>
              </a:xfrm>
              <a:prstGeom prst="roundRect">
                <a:avLst>
                  <a:gd name="adj" fmla="val 16667"/>
                </a:avLst>
              </a:prstGeom>
              <a:solidFill>
                <a:srgbClr val="0000FF"/>
              </a:solidFill>
              <a:ln w="19050">
                <a:noFill/>
                <a:round/>
                <a:headEnd/>
                <a:tailEnd type="none" w="sm" len="med"/>
              </a:ln>
              <a:effectLst/>
            </p:spPr>
            <p:txBody>
              <a:bodyPr wrap="none" anchor="ctr"/>
              <a:lstStyle/>
              <a:p>
                <a:endParaRPr lang="en-IN"/>
              </a:p>
            </p:txBody>
          </p:sp>
          <p:sp>
            <p:nvSpPr>
              <p:cNvPr id="859246" name="Oval 110"/>
              <p:cNvSpPr>
                <a:spLocks noChangeArrowheads="1"/>
              </p:cNvSpPr>
              <p:nvPr/>
            </p:nvSpPr>
            <p:spPr bwMode="auto">
              <a:xfrm>
                <a:off x="581" y="1965"/>
                <a:ext cx="39" cy="70"/>
              </a:xfrm>
              <a:prstGeom prst="ellipse">
                <a:avLst/>
              </a:prstGeom>
              <a:solidFill>
                <a:srgbClr val="0000FF"/>
              </a:solidFill>
              <a:ln w="19050">
                <a:noFill/>
                <a:round/>
                <a:headEnd/>
                <a:tailEnd type="none" w="sm" len="med"/>
              </a:ln>
              <a:effectLst/>
            </p:spPr>
            <p:txBody>
              <a:bodyPr wrap="none" anchor="ctr"/>
              <a:lstStyle/>
              <a:p>
                <a:endParaRPr lang="en-IN"/>
              </a:p>
            </p:txBody>
          </p:sp>
          <p:sp>
            <p:nvSpPr>
              <p:cNvPr id="859247" name="AutoShape 111"/>
              <p:cNvSpPr>
                <a:spLocks noChangeArrowheads="1"/>
              </p:cNvSpPr>
              <p:nvPr/>
            </p:nvSpPr>
            <p:spPr bwMode="auto">
              <a:xfrm>
                <a:off x="629" y="1974"/>
                <a:ext cx="66" cy="57"/>
              </a:xfrm>
              <a:prstGeom prst="hexagon">
                <a:avLst>
                  <a:gd name="adj" fmla="val 28947"/>
                  <a:gd name="vf" fmla="val 115470"/>
                </a:avLst>
              </a:prstGeom>
              <a:solidFill>
                <a:srgbClr val="0000FF"/>
              </a:solidFill>
              <a:ln w="19050">
                <a:noFill/>
                <a:miter lim="800000"/>
                <a:headEnd/>
                <a:tailEnd type="none" w="sm" len="med"/>
              </a:ln>
              <a:effectLst/>
            </p:spPr>
            <p:txBody>
              <a:bodyPr wrap="none" anchor="ctr"/>
              <a:lstStyle/>
              <a:p>
                <a:endParaRPr lang="en-IN"/>
              </a:p>
            </p:txBody>
          </p:sp>
          <p:sp>
            <p:nvSpPr>
              <p:cNvPr id="859248" name="AutoShape 112"/>
              <p:cNvSpPr>
                <a:spLocks noChangeArrowheads="1"/>
              </p:cNvSpPr>
              <p:nvPr/>
            </p:nvSpPr>
            <p:spPr bwMode="auto">
              <a:xfrm>
                <a:off x="554" y="2023"/>
                <a:ext cx="49" cy="57"/>
              </a:xfrm>
              <a:prstGeom prst="rtTriangle">
                <a:avLst/>
              </a:prstGeom>
              <a:solidFill>
                <a:srgbClr val="0000FF"/>
              </a:solidFill>
              <a:ln w="19050">
                <a:noFill/>
                <a:miter lim="800000"/>
                <a:headEnd/>
                <a:tailEnd type="none" w="sm" len="med"/>
              </a:ln>
              <a:effectLst/>
            </p:spPr>
            <p:txBody>
              <a:bodyPr wrap="none" anchor="ctr"/>
              <a:lstStyle/>
              <a:p>
                <a:endParaRPr lang="en-IN"/>
              </a:p>
            </p:txBody>
          </p:sp>
        </p:grpSp>
        <p:grpSp>
          <p:nvGrpSpPr>
            <p:cNvPr id="21" name="Group 113"/>
            <p:cNvGrpSpPr>
              <a:grpSpLocks/>
            </p:cNvGrpSpPr>
            <p:nvPr/>
          </p:nvGrpSpPr>
          <p:grpSpPr bwMode="auto">
            <a:xfrm>
              <a:off x="3306" y="3700"/>
              <a:ext cx="227" cy="201"/>
              <a:chOff x="1393" y="2342"/>
              <a:chExt cx="227" cy="201"/>
            </a:xfrm>
          </p:grpSpPr>
          <p:sp>
            <p:nvSpPr>
              <p:cNvPr id="859250" name="Oval 114"/>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51" name="Oval 115"/>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52" name="Oval 116"/>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53" name="Oval 117"/>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54" name="Oval 118"/>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55" name="Oval 119"/>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256" name="Line 120"/>
            <p:cNvSpPr>
              <a:spLocks noChangeShapeType="1"/>
            </p:cNvSpPr>
            <p:nvPr/>
          </p:nvSpPr>
          <p:spPr bwMode="auto">
            <a:xfrm>
              <a:off x="3565" y="3798"/>
              <a:ext cx="250" cy="0"/>
            </a:xfrm>
            <a:prstGeom prst="line">
              <a:avLst/>
            </a:prstGeom>
            <a:noFill/>
            <a:ln w="19050">
              <a:solidFill>
                <a:schemeClr val="tx1"/>
              </a:solidFill>
              <a:round/>
              <a:headEnd/>
              <a:tailEnd type="triangle" w="sm" len="med"/>
            </a:ln>
            <a:effectLst/>
          </p:spPr>
          <p:txBody>
            <a:bodyPr wrap="none" anchor="ctr"/>
            <a:lstStyle/>
            <a:p>
              <a:endParaRPr lang="en-IN"/>
            </a:p>
          </p:txBody>
        </p:sp>
        <p:grpSp>
          <p:nvGrpSpPr>
            <p:cNvPr id="22" name="Group 121"/>
            <p:cNvGrpSpPr>
              <a:grpSpLocks/>
            </p:cNvGrpSpPr>
            <p:nvPr/>
          </p:nvGrpSpPr>
          <p:grpSpPr bwMode="auto">
            <a:xfrm>
              <a:off x="3601" y="3627"/>
              <a:ext cx="141" cy="118"/>
              <a:chOff x="554" y="1965"/>
              <a:chExt cx="141" cy="118"/>
            </a:xfrm>
          </p:grpSpPr>
          <p:sp>
            <p:nvSpPr>
              <p:cNvPr id="859258" name="AutoShape 122"/>
              <p:cNvSpPr>
                <a:spLocks noChangeArrowheads="1"/>
              </p:cNvSpPr>
              <p:nvPr/>
            </p:nvSpPr>
            <p:spPr bwMode="auto">
              <a:xfrm>
                <a:off x="628" y="2044"/>
                <a:ext cx="65" cy="39"/>
              </a:xfrm>
              <a:prstGeom prst="roundRect">
                <a:avLst>
                  <a:gd name="adj" fmla="val 16667"/>
                </a:avLst>
              </a:prstGeom>
              <a:solidFill>
                <a:srgbClr val="FF0000"/>
              </a:solidFill>
              <a:ln w="19050">
                <a:noFill/>
                <a:round/>
                <a:headEnd/>
                <a:tailEnd type="none" w="sm" len="med"/>
              </a:ln>
              <a:effectLst/>
            </p:spPr>
            <p:txBody>
              <a:bodyPr wrap="none" anchor="ctr"/>
              <a:lstStyle/>
              <a:p>
                <a:endParaRPr lang="en-IN"/>
              </a:p>
            </p:txBody>
          </p:sp>
          <p:sp>
            <p:nvSpPr>
              <p:cNvPr id="859259" name="Oval 123"/>
              <p:cNvSpPr>
                <a:spLocks noChangeArrowheads="1"/>
              </p:cNvSpPr>
              <p:nvPr/>
            </p:nvSpPr>
            <p:spPr bwMode="auto">
              <a:xfrm>
                <a:off x="581" y="1965"/>
                <a:ext cx="39" cy="70"/>
              </a:xfrm>
              <a:prstGeom prst="ellipse">
                <a:avLst/>
              </a:prstGeom>
              <a:solidFill>
                <a:srgbClr val="FF0000"/>
              </a:solidFill>
              <a:ln w="19050">
                <a:noFill/>
                <a:round/>
                <a:headEnd/>
                <a:tailEnd type="none" w="sm" len="med"/>
              </a:ln>
              <a:effectLst/>
            </p:spPr>
            <p:txBody>
              <a:bodyPr wrap="none" anchor="ctr"/>
              <a:lstStyle/>
              <a:p>
                <a:endParaRPr lang="en-IN"/>
              </a:p>
            </p:txBody>
          </p:sp>
          <p:sp>
            <p:nvSpPr>
              <p:cNvPr id="859260" name="AutoShape 124"/>
              <p:cNvSpPr>
                <a:spLocks noChangeArrowheads="1"/>
              </p:cNvSpPr>
              <p:nvPr/>
            </p:nvSpPr>
            <p:spPr bwMode="auto">
              <a:xfrm>
                <a:off x="629" y="1974"/>
                <a:ext cx="66" cy="57"/>
              </a:xfrm>
              <a:prstGeom prst="hexagon">
                <a:avLst>
                  <a:gd name="adj" fmla="val 28947"/>
                  <a:gd name="vf" fmla="val 115470"/>
                </a:avLst>
              </a:prstGeom>
              <a:solidFill>
                <a:srgbClr val="FF0000"/>
              </a:solidFill>
              <a:ln w="19050">
                <a:noFill/>
                <a:miter lim="800000"/>
                <a:headEnd/>
                <a:tailEnd type="none" w="sm" len="med"/>
              </a:ln>
              <a:effectLst/>
            </p:spPr>
            <p:txBody>
              <a:bodyPr wrap="none" anchor="ctr"/>
              <a:lstStyle/>
              <a:p>
                <a:endParaRPr lang="en-IN"/>
              </a:p>
            </p:txBody>
          </p:sp>
          <p:sp>
            <p:nvSpPr>
              <p:cNvPr id="859261" name="AutoShape 125"/>
              <p:cNvSpPr>
                <a:spLocks noChangeArrowheads="1"/>
              </p:cNvSpPr>
              <p:nvPr/>
            </p:nvSpPr>
            <p:spPr bwMode="auto">
              <a:xfrm>
                <a:off x="554" y="2023"/>
                <a:ext cx="49" cy="57"/>
              </a:xfrm>
              <a:prstGeom prst="rtTriangle">
                <a:avLst/>
              </a:prstGeom>
              <a:solidFill>
                <a:srgbClr val="FF0000"/>
              </a:solidFill>
              <a:ln w="19050">
                <a:noFill/>
                <a:miter lim="800000"/>
                <a:headEnd/>
                <a:tailEnd type="none" w="sm" len="med"/>
              </a:ln>
              <a:effectLst/>
            </p:spPr>
            <p:txBody>
              <a:bodyPr wrap="none" anchor="ctr"/>
              <a:lstStyle/>
              <a:p>
                <a:endParaRPr lang="en-IN"/>
              </a:p>
            </p:txBody>
          </p:sp>
        </p:grpSp>
        <p:grpSp>
          <p:nvGrpSpPr>
            <p:cNvPr id="23" name="Group 126"/>
            <p:cNvGrpSpPr>
              <a:grpSpLocks/>
            </p:cNvGrpSpPr>
            <p:nvPr/>
          </p:nvGrpSpPr>
          <p:grpSpPr bwMode="auto">
            <a:xfrm>
              <a:off x="3847" y="3700"/>
              <a:ext cx="227" cy="201"/>
              <a:chOff x="1393" y="2342"/>
              <a:chExt cx="227" cy="201"/>
            </a:xfrm>
          </p:grpSpPr>
          <p:sp>
            <p:nvSpPr>
              <p:cNvPr id="859263" name="Oval 127"/>
              <p:cNvSpPr>
                <a:spLocks noChangeAspect="1" noChangeArrowheads="1"/>
              </p:cNvSpPr>
              <p:nvPr/>
            </p:nvSpPr>
            <p:spPr bwMode="auto">
              <a:xfrm>
                <a:off x="1459" y="234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64" name="Oval 128"/>
              <p:cNvSpPr>
                <a:spLocks noChangeAspect="1" noChangeArrowheads="1"/>
              </p:cNvSpPr>
              <p:nvPr/>
            </p:nvSpPr>
            <p:spPr bwMode="auto">
              <a:xfrm>
                <a:off x="1551" y="2355"/>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65" name="Oval 129"/>
              <p:cNvSpPr>
                <a:spLocks noChangeAspect="1" noChangeArrowheads="1"/>
              </p:cNvSpPr>
              <p:nvPr/>
            </p:nvSpPr>
            <p:spPr bwMode="auto">
              <a:xfrm>
                <a:off x="1481" y="2412"/>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66" name="Oval 130"/>
              <p:cNvSpPr>
                <a:spLocks noChangeAspect="1" noChangeArrowheads="1"/>
              </p:cNvSpPr>
              <p:nvPr/>
            </p:nvSpPr>
            <p:spPr bwMode="auto">
              <a:xfrm>
                <a:off x="1546" y="2469"/>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67" name="Oval 131"/>
              <p:cNvSpPr>
                <a:spLocks noChangeAspect="1" noChangeArrowheads="1"/>
              </p:cNvSpPr>
              <p:nvPr/>
            </p:nvSpPr>
            <p:spPr bwMode="auto">
              <a:xfrm>
                <a:off x="1419" y="24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68" name="Oval 132"/>
              <p:cNvSpPr>
                <a:spLocks noChangeAspect="1" noChangeArrowheads="1"/>
              </p:cNvSpPr>
              <p:nvPr/>
            </p:nvSpPr>
            <p:spPr bwMode="auto">
              <a:xfrm>
                <a:off x="1393" y="239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grpSp>
        <p:sp>
          <p:nvSpPr>
            <p:cNvPr id="859269" name="AutoShape 133"/>
            <p:cNvSpPr>
              <a:spLocks noChangeArrowheads="1"/>
            </p:cNvSpPr>
            <p:nvPr/>
          </p:nvSpPr>
          <p:spPr bwMode="auto">
            <a:xfrm>
              <a:off x="2002" y="3758"/>
              <a:ext cx="79" cy="79"/>
            </a:xfrm>
            <a:prstGeom prst="diamond">
              <a:avLst/>
            </a:prstGeom>
            <a:solidFill>
              <a:schemeClr val="bg1"/>
            </a:solidFill>
            <a:ln w="19050">
              <a:solidFill>
                <a:schemeClr val="tx1"/>
              </a:solidFill>
              <a:miter lim="800000"/>
              <a:headEnd/>
              <a:tailEnd type="none" w="sm" len="med"/>
            </a:ln>
            <a:effectLst/>
          </p:spPr>
          <p:txBody>
            <a:bodyPr wrap="none" anchor="ctr"/>
            <a:lstStyle/>
            <a:p>
              <a:endParaRPr lang="en-IN"/>
            </a:p>
          </p:txBody>
        </p:sp>
        <p:sp>
          <p:nvSpPr>
            <p:cNvPr id="859270" name="AutoShape 134"/>
            <p:cNvSpPr>
              <a:spLocks noChangeArrowheads="1"/>
            </p:cNvSpPr>
            <p:nvPr/>
          </p:nvSpPr>
          <p:spPr bwMode="auto">
            <a:xfrm>
              <a:off x="2546" y="3758"/>
              <a:ext cx="79" cy="79"/>
            </a:xfrm>
            <a:prstGeom prst="diamond">
              <a:avLst/>
            </a:prstGeom>
            <a:solidFill>
              <a:schemeClr val="bg1"/>
            </a:solidFill>
            <a:ln w="19050">
              <a:solidFill>
                <a:schemeClr val="tx1"/>
              </a:solidFill>
              <a:miter lim="800000"/>
              <a:headEnd/>
              <a:tailEnd type="none" w="sm" len="med"/>
            </a:ln>
            <a:effectLst/>
          </p:spPr>
          <p:txBody>
            <a:bodyPr wrap="none" anchor="ctr"/>
            <a:lstStyle/>
            <a:p>
              <a:endParaRPr lang="en-IN"/>
            </a:p>
          </p:txBody>
        </p:sp>
        <p:sp>
          <p:nvSpPr>
            <p:cNvPr id="859271" name="AutoShape 135"/>
            <p:cNvSpPr>
              <a:spLocks noChangeArrowheads="1"/>
            </p:cNvSpPr>
            <p:nvPr/>
          </p:nvSpPr>
          <p:spPr bwMode="auto">
            <a:xfrm>
              <a:off x="3083" y="3758"/>
              <a:ext cx="79" cy="79"/>
            </a:xfrm>
            <a:prstGeom prst="diamond">
              <a:avLst/>
            </a:prstGeom>
            <a:solidFill>
              <a:schemeClr val="bg1"/>
            </a:solidFill>
            <a:ln w="19050">
              <a:solidFill>
                <a:schemeClr val="tx1"/>
              </a:solidFill>
              <a:miter lim="800000"/>
              <a:headEnd/>
              <a:tailEnd type="none" w="sm" len="med"/>
            </a:ln>
            <a:effectLst/>
          </p:spPr>
          <p:txBody>
            <a:bodyPr wrap="none" anchor="ctr"/>
            <a:lstStyle/>
            <a:p>
              <a:endParaRPr lang="en-IN"/>
            </a:p>
          </p:txBody>
        </p:sp>
        <p:sp>
          <p:nvSpPr>
            <p:cNvPr id="859272" name="AutoShape 136"/>
            <p:cNvSpPr>
              <a:spLocks noChangeArrowheads="1"/>
            </p:cNvSpPr>
            <p:nvPr/>
          </p:nvSpPr>
          <p:spPr bwMode="auto">
            <a:xfrm>
              <a:off x="3628" y="3758"/>
              <a:ext cx="79" cy="79"/>
            </a:xfrm>
            <a:prstGeom prst="diamond">
              <a:avLst/>
            </a:prstGeom>
            <a:solidFill>
              <a:schemeClr val="bg1"/>
            </a:solidFill>
            <a:ln w="19050">
              <a:solidFill>
                <a:schemeClr val="tx1"/>
              </a:solidFill>
              <a:miter lim="800000"/>
              <a:headEnd/>
              <a:tailEnd type="none" w="sm" len="med"/>
            </a:ln>
            <a:effectLst/>
          </p:spPr>
          <p:txBody>
            <a:bodyPr wrap="none" anchor="ctr"/>
            <a:lstStyle/>
            <a:p>
              <a:endParaRPr lang="en-IN"/>
            </a:p>
          </p:txBody>
        </p:sp>
        <p:sp>
          <p:nvSpPr>
            <p:cNvPr id="859273" name="Line 137"/>
            <p:cNvSpPr>
              <a:spLocks noChangeShapeType="1"/>
            </p:cNvSpPr>
            <p:nvPr/>
          </p:nvSpPr>
          <p:spPr bwMode="auto">
            <a:xfrm>
              <a:off x="0" y="3509"/>
              <a:ext cx="5760" cy="0"/>
            </a:xfrm>
            <a:prstGeom prst="line">
              <a:avLst/>
            </a:prstGeom>
            <a:noFill/>
            <a:ln w="19050">
              <a:solidFill>
                <a:schemeClr val="tx1"/>
              </a:solidFill>
              <a:round/>
              <a:headEnd/>
              <a:tailEnd type="none" w="sm" len="med"/>
            </a:ln>
            <a:effectLst/>
          </p:spPr>
          <p:txBody>
            <a:bodyPr wrap="none" anchor="ctr"/>
            <a:lstStyle/>
            <a:p>
              <a:endParaRPr lang="en-IN"/>
            </a:p>
          </p:txBody>
        </p:sp>
        <p:sp>
          <p:nvSpPr>
            <p:cNvPr id="859274" name="Rectangle 138"/>
            <p:cNvSpPr>
              <a:spLocks noChangeArrowheads="1"/>
            </p:cNvSpPr>
            <p:nvPr/>
          </p:nvSpPr>
          <p:spPr bwMode="auto">
            <a:xfrm>
              <a:off x="4263" y="3542"/>
              <a:ext cx="826" cy="326"/>
            </a:xfrm>
            <a:prstGeom prst="rect">
              <a:avLst/>
            </a:prstGeom>
            <a:noFill/>
            <a:ln w="19050">
              <a:noFill/>
              <a:miter lim="800000"/>
              <a:headEnd/>
              <a:tailEnd type="none" w="sm" len="med"/>
            </a:ln>
            <a:effectLst/>
          </p:spPr>
          <p:txBody>
            <a:bodyPr wrap="none">
              <a:spAutoFit/>
            </a:bodyPr>
            <a:lstStyle/>
            <a:p>
              <a:r>
                <a:rPr lang="en-US" sz="1400" i="1">
                  <a:solidFill>
                    <a:srgbClr val="008000"/>
                  </a:solidFill>
                </a:rPr>
                <a:t>split–pool</a:t>
              </a:r>
            </a:p>
            <a:p>
              <a:r>
                <a:rPr lang="en-US" sz="1400" i="1">
                  <a:solidFill>
                    <a:srgbClr val="008000"/>
                  </a:solidFill>
                </a:rPr>
                <a:t>reaction arrow</a:t>
              </a:r>
            </a:p>
          </p:txBody>
        </p:sp>
        <p:sp>
          <p:nvSpPr>
            <p:cNvPr id="859275" name="Freeform 139"/>
            <p:cNvSpPr>
              <a:spLocks/>
            </p:cNvSpPr>
            <p:nvPr/>
          </p:nvSpPr>
          <p:spPr bwMode="auto">
            <a:xfrm>
              <a:off x="3771" y="3555"/>
              <a:ext cx="611" cy="202"/>
            </a:xfrm>
            <a:custGeom>
              <a:avLst/>
              <a:gdLst/>
              <a:ahLst/>
              <a:cxnLst>
                <a:cxn ang="0">
                  <a:pos x="611" y="101"/>
                </a:cxn>
                <a:cxn ang="0">
                  <a:pos x="176" y="17"/>
                </a:cxn>
                <a:cxn ang="0">
                  <a:pos x="0" y="202"/>
                </a:cxn>
              </a:cxnLst>
              <a:rect l="0" t="0" r="r" b="b"/>
              <a:pathLst>
                <a:path w="611" h="202">
                  <a:moveTo>
                    <a:pt x="611" y="101"/>
                  </a:moveTo>
                  <a:cubicBezTo>
                    <a:pt x="444" y="50"/>
                    <a:pt x="278" y="0"/>
                    <a:pt x="176" y="17"/>
                  </a:cubicBezTo>
                  <a:cubicBezTo>
                    <a:pt x="74" y="34"/>
                    <a:pt x="37" y="118"/>
                    <a:pt x="0" y="202"/>
                  </a:cubicBezTo>
                </a:path>
              </a:pathLst>
            </a:custGeom>
            <a:noFill/>
            <a:ln w="12700" cap="flat" cmpd="sng">
              <a:solidFill>
                <a:srgbClr val="008000"/>
              </a:solidFill>
              <a:prstDash val="solid"/>
              <a:round/>
              <a:headEnd type="none" w="med" len="med"/>
              <a:tailEnd type="triangle" w="sm" len="med"/>
            </a:ln>
            <a:effectLst/>
          </p:spPr>
          <p:txBody>
            <a:bodyPr wrap="none" anchor="ctr"/>
            <a:lstStyle/>
            <a:p>
              <a:endParaRPr lang="en-IN"/>
            </a:p>
          </p:txBody>
        </p:sp>
      </p:grpSp>
      <p:grpSp>
        <p:nvGrpSpPr>
          <p:cNvPr id="24" name="Group 140"/>
          <p:cNvGrpSpPr>
            <a:grpSpLocks/>
          </p:cNvGrpSpPr>
          <p:nvPr/>
        </p:nvGrpSpPr>
        <p:grpSpPr bwMode="auto">
          <a:xfrm>
            <a:off x="0" y="3884613"/>
            <a:ext cx="9144000" cy="1370012"/>
            <a:chOff x="0" y="2241"/>
            <a:chExt cx="5760" cy="863"/>
          </a:xfrm>
        </p:grpSpPr>
        <p:sp>
          <p:nvSpPr>
            <p:cNvPr id="859277" name="Rectangle 141"/>
            <p:cNvSpPr>
              <a:spLocks noChangeArrowheads="1"/>
            </p:cNvSpPr>
            <p:nvPr/>
          </p:nvSpPr>
          <p:spPr bwMode="auto">
            <a:xfrm>
              <a:off x="0" y="2254"/>
              <a:ext cx="1292" cy="212"/>
            </a:xfrm>
            <a:prstGeom prst="rect">
              <a:avLst/>
            </a:prstGeom>
            <a:noFill/>
            <a:ln w="19050">
              <a:noFill/>
              <a:miter lim="800000"/>
              <a:headEnd/>
              <a:tailEnd type="none" w="sm" len="med"/>
            </a:ln>
            <a:effectLst/>
          </p:spPr>
          <p:txBody>
            <a:bodyPr wrap="none">
              <a:spAutoFit/>
            </a:bodyPr>
            <a:lstStyle/>
            <a:p>
              <a:pPr algn="l"/>
              <a:r>
                <a:rPr lang="en-US" sz="1600" b="1"/>
                <a:t>• Parallel Synthesis</a:t>
              </a:r>
            </a:p>
          </p:txBody>
        </p:sp>
        <p:sp>
          <p:nvSpPr>
            <p:cNvPr id="859278" name="Rectangle 142"/>
            <p:cNvSpPr>
              <a:spLocks noChangeArrowheads="1"/>
            </p:cNvSpPr>
            <p:nvPr/>
          </p:nvSpPr>
          <p:spPr bwMode="auto">
            <a:xfrm>
              <a:off x="619" y="2738"/>
              <a:ext cx="4520" cy="366"/>
            </a:xfrm>
            <a:prstGeom prst="rect">
              <a:avLst/>
            </a:prstGeom>
            <a:noFill/>
            <a:ln w="19050">
              <a:noFill/>
              <a:miter lim="800000"/>
              <a:headEnd/>
              <a:tailEnd type="none" w="sm" len="med"/>
            </a:ln>
            <a:effectLst/>
          </p:spPr>
          <p:txBody>
            <a:bodyPr wrap="none">
              <a:spAutoFit/>
            </a:bodyPr>
            <a:lstStyle/>
            <a:p>
              <a:r>
                <a:rPr lang="en-US" sz="1600" b="1">
                  <a:solidFill>
                    <a:srgbClr val="80BFFF"/>
                  </a:solidFill>
                </a:rPr>
                <a:t>160,000 products x (4 couplings + 4 deprotections) = </a:t>
              </a:r>
              <a:r>
                <a:rPr lang="en-US" sz="1600" b="1">
                  <a:solidFill>
                    <a:srgbClr val="0000FF"/>
                  </a:solidFill>
                </a:rPr>
                <a:t>1,280,000 reactions</a:t>
              </a:r>
              <a:endParaRPr lang="en-US" sz="1400" b="1" i="1">
                <a:solidFill>
                  <a:srgbClr val="80BFFF"/>
                </a:solidFill>
              </a:endParaRPr>
            </a:p>
            <a:p>
              <a:r>
                <a:rPr lang="en-US" sz="1600" b="1" i="1">
                  <a:solidFill>
                    <a:srgbClr val="FF0000"/>
                  </a:solidFill>
                </a:rPr>
                <a:t>160,000 individual products</a:t>
              </a:r>
            </a:p>
          </p:txBody>
        </p:sp>
        <p:sp>
          <p:nvSpPr>
            <p:cNvPr id="859279" name="Line 143"/>
            <p:cNvSpPr>
              <a:spLocks noChangeShapeType="1"/>
            </p:cNvSpPr>
            <p:nvPr/>
          </p:nvSpPr>
          <p:spPr bwMode="auto">
            <a:xfrm>
              <a:off x="0" y="2241"/>
              <a:ext cx="5760" cy="0"/>
            </a:xfrm>
            <a:prstGeom prst="line">
              <a:avLst/>
            </a:prstGeom>
            <a:noFill/>
            <a:ln w="19050">
              <a:solidFill>
                <a:schemeClr val="tx1"/>
              </a:solidFill>
              <a:round/>
              <a:headEnd/>
              <a:tailEnd type="none" w="sm" len="med"/>
            </a:ln>
            <a:effectLst/>
          </p:spPr>
          <p:txBody>
            <a:bodyPr wrap="none" anchor="ctr"/>
            <a:lstStyle/>
            <a:p>
              <a:endParaRPr lang="en-IN"/>
            </a:p>
          </p:txBody>
        </p:sp>
        <p:grpSp>
          <p:nvGrpSpPr>
            <p:cNvPr id="25" name="Group 144"/>
            <p:cNvGrpSpPr>
              <a:grpSpLocks/>
            </p:cNvGrpSpPr>
            <p:nvPr/>
          </p:nvGrpSpPr>
          <p:grpSpPr bwMode="auto">
            <a:xfrm>
              <a:off x="1770" y="2334"/>
              <a:ext cx="2218" cy="374"/>
              <a:chOff x="1621" y="2369"/>
              <a:chExt cx="2218" cy="374"/>
            </a:xfrm>
          </p:grpSpPr>
          <p:sp>
            <p:nvSpPr>
              <p:cNvPr id="859281" name="Oval 145"/>
              <p:cNvSpPr>
                <a:spLocks noChangeAspect="1" noChangeArrowheads="1"/>
              </p:cNvSpPr>
              <p:nvPr/>
            </p:nvSpPr>
            <p:spPr bwMode="auto">
              <a:xfrm>
                <a:off x="1621" y="242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82" name="Oval 146"/>
              <p:cNvSpPr>
                <a:spLocks noChangeAspect="1" noChangeArrowheads="1"/>
              </p:cNvSpPr>
              <p:nvPr/>
            </p:nvSpPr>
            <p:spPr bwMode="auto">
              <a:xfrm>
                <a:off x="1621" y="2591"/>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83" name="Oval 147"/>
              <p:cNvSpPr>
                <a:spLocks noChangeAspect="1" noChangeArrowheads="1"/>
              </p:cNvSpPr>
              <p:nvPr/>
            </p:nvSpPr>
            <p:spPr bwMode="auto">
              <a:xfrm>
                <a:off x="1621" y="2507"/>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84" name="Line 148"/>
              <p:cNvSpPr>
                <a:spLocks noChangeShapeType="1"/>
              </p:cNvSpPr>
              <p:nvPr/>
            </p:nvSpPr>
            <p:spPr bwMode="auto">
              <a:xfrm>
                <a:off x="1773" y="2456"/>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285" name="AutoShape 149"/>
              <p:cNvSpPr>
                <a:spLocks noChangeArrowheads="1"/>
              </p:cNvSpPr>
              <p:nvPr/>
            </p:nvSpPr>
            <p:spPr bwMode="auto">
              <a:xfrm>
                <a:off x="1826" y="2473"/>
                <a:ext cx="65" cy="39"/>
              </a:xfrm>
              <a:prstGeom prst="roundRect">
                <a:avLst>
                  <a:gd name="adj" fmla="val 16667"/>
                </a:avLst>
              </a:prstGeom>
              <a:solidFill>
                <a:srgbClr val="8000FF"/>
              </a:solidFill>
              <a:ln w="19050">
                <a:noFill/>
                <a:round/>
                <a:headEnd/>
                <a:tailEnd type="none" w="sm" len="med"/>
              </a:ln>
              <a:effectLst/>
            </p:spPr>
            <p:txBody>
              <a:bodyPr wrap="none" anchor="ctr"/>
              <a:lstStyle/>
              <a:p>
                <a:endParaRPr lang="en-IN"/>
              </a:p>
            </p:txBody>
          </p:sp>
          <p:sp>
            <p:nvSpPr>
              <p:cNvPr id="859286" name="AutoShape 150"/>
              <p:cNvSpPr>
                <a:spLocks noChangeArrowheads="1"/>
              </p:cNvSpPr>
              <p:nvPr/>
            </p:nvSpPr>
            <p:spPr bwMode="auto">
              <a:xfrm>
                <a:off x="1826" y="2553"/>
                <a:ext cx="66" cy="57"/>
              </a:xfrm>
              <a:prstGeom prst="hexagon">
                <a:avLst>
                  <a:gd name="adj" fmla="val 28947"/>
                  <a:gd name="vf" fmla="val 115470"/>
                </a:avLst>
              </a:prstGeom>
              <a:solidFill>
                <a:srgbClr val="8000FF"/>
              </a:solidFill>
              <a:ln w="19050">
                <a:noFill/>
                <a:miter lim="800000"/>
                <a:headEnd/>
                <a:tailEnd type="none" w="sm" len="med"/>
              </a:ln>
              <a:effectLst/>
            </p:spPr>
            <p:txBody>
              <a:bodyPr wrap="none" anchor="ctr"/>
              <a:lstStyle/>
              <a:p>
                <a:endParaRPr lang="en-IN"/>
              </a:p>
            </p:txBody>
          </p:sp>
          <p:sp>
            <p:nvSpPr>
              <p:cNvPr id="859287" name="AutoShape 151"/>
              <p:cNvSpPr>
                <a:spLocks noChangeArrowheads="1"/>
              </p:cNvSpPr>
              <p:nvPr/>
            </p:nvSpPr>
            <p:spPr bwMode="auto">
              <a:xfrm>
                <a:off x="1834" y="2637"/>
                <a:ext cx="49" cy="57"/>
              </a:xfrm>
              <a:prstGeom prst="rtTriangle">
                <a:avLst/>
              </a:prstGeom>
              <a:solidFill>
                <a:srgbClr val="8000FF"/>
              </a:solidFill>
              <a:ln w="19050">
                <a:noFill/>
                <a:miter lim="800000"/>
                <a:headEnd/>
                <a:tailEnd type="none" w="sm" len="med"/>
              </a:ln>
              <a:effectLst/>
            </p:spPr>
            <p:txBody>
              <a:bodyPr wrap="none" anchor="ctr"/>
              <a:lstStyle/>
              <a:p>
                <a:endParaRPr lang="en-IN"/>
              </a:p>
            </p:txBody>
          </p:sp>
          <p:sp>
            <p:nvSpPr>
              <p:cNvPr id="859288" name="Line 152"/>
              <p:cNvSpPr>
                <a:spLocks noChangeShapeType="1"/>
              </p:cNvSpPr>
              <p:nvPr/>
            </p:nvSpPr>
            <p:spPr bwMode="auto">
              <a:xfrm>
                <a:off x="1773" y="2540"/>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289" name="Line 153"/>
              <p:cNvSpPr>
                <a:spLocks noChangeShapeType="1"/>
              </p:cNvSpPr>
              <p:nvPr/>
            </p:nvSpPr>
            <p:spPr bwMode="auto">
              <a:xfrm>
                <a:off x="1773" y="2624"/>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290" name="Oval 154"/>
              <p:cNvSpPr>
                <a:spLocks noChangeAspect="1" noChangeArrowheads="1"/>
              </p:cNvSpPr>
              <p:nvPr/>
            </p:nvSpPr>
            <p:spPr bwMode="auto">
              <a:xfrm>
                <a:off x="2161" y="242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91" name="Oval 155"/>
              <p:cNvSpPr>
                <a:spLocks noChangeAspect="1" noChangeArrowheads="1"/>
              </p:cNvSpPr>
              <p:nvPr/>
            </p:nvSpPr>
            <p:spPr bwMode="auto">
              <a:xfrm>
                <a:off x="2161" y="2591"/>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92" name="Oval 156"/>
              <p:cNvSpPr>
                <a:spLocks noChangeAspect="1" noChangeArrowheads="1"/>
              </p:cNvSpPr>
              <p:nvPr/>
            </p:nvSpPr>
            <p:spPr bwMode="auto">
              <a:xfrm>
                <a:off x="2161" y="2507"/>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293" name="Line 157"/>
              <p:cNvSpPr>
                <a:spLocks noChangeShapeType="1"/>
              </p:cNvSpPr>
              <p:nvPr/>
            </p:nvSpPr>
            <p:spPr bwMode="auto">
              <a:xfrm>
                <a:off x="2313" y="2456"/>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294" name="AutoShape 158"/>
              <p:cNvSpPr>
                <a:spLocks noChangeArrowheads="1"/>
              </p:cNvSpPr>
              <p:nvPr/>
            </p:nvSpPr>
            <p:spPr bwMode="auto">
              <a:xfrm>
                <a:off x="2366" y="2473"/>
                <a:ext cx="65" cy="39"/>
              </a:xfrm>
              <a:prstGeom prst="roundRect">
                <a:avLst>
                  <a:gd name="adj" fmla="val 16667"/>
                </a:avLst>
              </a:prstGeom>
              <a:solidFill>
                <a:srgbClr val="008000"/>
              </a:solidFill>
              <a:ln w="19050">
                <a:noFill/>
                <a:round/>
                <a:headEnd/>
                <a:tailEnd type="none" w="sm" len="med"/>
              </a:ln>
              <a:effectLst/>
            </p:spPr>
            <p:txBody>
              <a:bodyPr wrap="none" anchor="ctr"/>
              <a:lstStyle/>
              <a:p>
                <a:endParaRPr lang="en-IN"/>
              </a:p>
            </p:txBody>
          </p:sp>
          <p:sp>
            <p:nvSpPr>
              <p:cNvPr id="859295" name="AutoShape 159"/>
              <p:cNvSpPr>
                <a:spLocks noChangeArrowheads="1"/>
              </p:cNvSpPr>
              <p:nvPr/>
            </p:nvSpPr>
            <p:spPr bwMode="auto">
              <a:xfrm>
                <a:off x="2366" y="2553"/>
                <a:ext cx="66" cy="57"/>
              </a:xfrm>
              <a:prstGeom prst="hexagon">
                <a:avLst>
                  <a:gd name="adj" fmla="val 28947"/>
                  <a:gd name="vf" fmla="val 115470"/>
                </a:avLst>
              </a:prstGeom>
              <a:solidFill>
                <a:srgbClr val="008000"/>
              </a:solidFill>
              <a:ln w="19050">
                <a:noFill/>
                <a:miter lim="800000"/>
                <a:headEnd/>
                <a:tailEnd type="none" w="sm" len="med"/>
              </a:ln>
              <a:effectLst/>
            </p:spPr>
            <p:txBody>
              <a:bodyPr wrap="none" anchor="ctr"/>
              <a:lstStyle/>
              <a:p>
                <a:endParaRPr lang="en-IN"/>
              </a:p>
            </p:txBody>
          </p:sp>
          <p:sp>
            <p:nvSpPr>
              <p:cNvPr id="859296" name="AutoShape 160"/>
              <p:cNvSpPr>
                <a:spLocks noChangeArrowheads="1"/>
              </p:cNvSpPr>
              <p:nvPr/>
            </p:nvSpPr>
            <p:spPr bwMode="auto">
              <a:xfrm>
                <a:off x="2374" y="2637"/>
                <a:ext cx="49" cy="57"/>
              </a:xfrm>
              <a:prstGeom prst="rtTriangle">
                <a:avLst/>
              </a:prstGeom>
              <a:solidFill>
                <a:srgbClr val="008000"/>
              </a:solidFill>
              <a:ln w="19050">
                <a:noFill/>
                <a:miter lim="800000"/>
                <a:headEnd/>
                <a:tailEnd type="none" w="sm" len="med"/>
              </a:ln>
              <a:effectLst/>
            </p:spPr>
            <p:txBody>
              <a:bodyPr wrap="none" anchor="ctr"/>
              <a:lstStyle/>
              <a:p>
                <a:endParaRPr lang="en-IN"/>
              </a:p>
            </p:txBody>
          </p:sp>
          <p:sp>
            <p:nvSpPr>
              <p:cNvPr id="859297" name="Line 161"/>
              <p:cNvSpPr>
                <a:spLocks noChangeShapeType="1"/>
              </p:cNvSpPr>
              <p:nvPr/>
            </p:nvSpPr>
            <p:spPr bwMode="auto">
              <a:xfrm>
                <a:off x="2313" y="2540"/>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298" name="Line 162"/>
              <p:cNvSpPr>
                <a:spLocks noChangeShapeType="1"/>
              </p:cNvSpPr>
              <p:nvPr/>
            </p:nvSpPr>
            <p:spPr bwMode="auto">
              <a:xfrm>
                <a:off x="2313" y="2624"/>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299" name="Oval 163"/>
              <p:cNvSpPr>
                <a:spLocks noChangeAspect="1" noChangeArrowheads="1"/>
              </p:cNvSpPr>
              <p:nvPr/>
            </p:nvSpPr>
            <p:spPr bwMode="auto">
              <a:xfrm>
                <a:off x="2702" y="242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00" name="Oval 164"/>
              <p:cNvSpPr>
                <a:spLocks noChangeAspect="1" noChangeArrowheads="1"/>
              </p:cNvSpPr>
              <p:nvPr/>
            </p:nvSpPr>
            <p:spPr bwMode="auto">
              <a:xfrm>
                <a:off x="2702" y="2591"/>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01" name="Oval 165"/>
              <p:cNvSpPr>
                <a:spLocks noChangeAspect="1" noChangeArrowheads="1"/>
              </p:cNvSpPr>
              <p:nvPr/>
            </p:nvSpPr>
            <p:spPr bwMode="auto">
              <a:xfrm>
                <a:off x="2702" y="2507"/>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02" name="Line 166"/>
              <p:cNvSpPr>
                <a:spLocks noChangeShapeType="1"/>
              </p:cNvSpPr>
              <p:nvPr/>
            </p:nvSpPr>
            <p:spPr bwMode="auto">
              <a:xfrm>
                <a:off x="2854" y="2456"/>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03" name="AutoShape 167"/>
              <p:cNvSpPr>
                <a:spLocks noChangeArrowheads="1"/>
              </p:cNvSpPr>
              <p:nvPr/>
            </p:nvSpPr>
            <p:spPr bwMode="auto">
              <a:xfrm>
                <a:off x="2907" y="2473"/>
                <a:ext cx="65" cy="39"/>
              </a:xfrm>
              <a:prstGeom prst="roundRect">
                <a:avLst>
                  <a:gd name="adj" fmla="val 16667"/>
                </a:avLst>
              </a:prstGeom>
              <a:solidFill>
                <a:srgbClr val="0000FF"/>
              </a:solidFill>
              <a:ln w="19050">
                <a:noFill/>
                <a:round/>
                <a:headEnd/>
                <a:tailEnd type="none" w="sm" len="med"/>
              </a:ln>
              <a:effectLst/>
            </p:spPr>
            <p:txBody>
              <a:bodyPr wrap="none" anchor="ctr"/>
              <a:lstStyle/>
              <a:p>
                <a:endParaRPr lang="en-IN"/>
              </a:p>
            </p:txBody>
          </p:sp>
          <p:sp>
            <p:nvSpPr>
              <p:cNvPr id="859304" name="AutoShape 168"/>
              <p:cNvSpPr>
                <a:spLocks noChangeArrowheads="1"/>
              </p:cNvSpPr>
              <p:nvPr/>
            </p:nvSpPr>
            <p:spPr bwMode="auto">
              <a:xfrm>
                <a:off x="2907" y="2553"/>
                <a:ext cx="66" cy="57"/>
              </a:xfrm>
              <a:prstGeom prst="hexagon">
                <a:avLst>
                  <a:gd name="adj" fmla="val 28947"/>
                  <a:gd name="vf" fmla="val 115470"/>
                </a:avLst>
              </a:prstGeom>
              <a:solidFill>
                <a:srgbClr val="0000FF"/>
              </a:solidFill>
              <a:ln w="19050">
                <a:noFill/>
                <a:miter lim="800000"/>
                <a:headEnd/>
                <a:tailEnd type="none" w="sm" len="med"/>
              </a:ln>
              <a:effectLst/>
            </p:spPr>
            <p:txBody>
              <a:bodyPr wrap="none" anchor="ctr"/>
              <a:lstStyle/>
              <a:p>
                <a:endParaRPr lang="en-IN"/>
              </a:p>
            </p:txBody>
          </p:sp>
          <p:sp>
            <p:nvSpPr>
              <p:cNvPr id="859305" name="AutoShape 169"/>
              <p:cNvSpPr>
                <a:spLocks noChangeArrowheads="1"/>
              </p:cNvSpPr>
              <p:nvPr/>
            </p:nvSpPr>
            <p:spPr bwMode="auto">
              <a:xfrm>
                <a:off x="2915" y="2637"/>
                <a:ext cx="49" cy="57"/>
              </a:xfrm>
              <a:prstGeom prst="rtTriangle">
                <a:avLst/>
              </a:prstGeom>
              <a:solidFill>
                <a:srgbClr val="0000FF"/>
              </a:solidFill>
              <a:ln w="19050">
                <a:noFill/>
                <a:miter lim="800000"/>
                <a:headEnd/>
                <a:tailEnd type="none" w="sm" len="med"/>
              </a:ln>
              <a:effectLst/>
            </p:spPr>
            <p:txBody>
              <a:bodyPr wrap="none" anchor="ctr"/>
              <a:lstStyle/>
              <a:p>
                <a:endParaRPr lang="en-IN"/>
              </a:p>
            </p:txBody>
          </p:sp>
          <p:sp>
            <p:nvSpPr>
              <p:cNvPr id="859306" name="Line 170"/>
              <p:cNvSpPr>
                <a:spLocks noChangeShapeType="1"/>
              </p:cNvSpPr>
              <p:nvPr/>
            </p:nvSpPr>
            <p:spPr bwMode="auto">
              <a:xfrm>
                <a:off x="2854" y="2540"/>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07" name="Line 171"/>
              <p:cNvSpPr>
                <a:spLocks noChangeShapeType="1"/>
              </p:cNvSpPr>
              <p:nvPr/>
            </p:nvSpPr>
            <p:spPr bwMode="auto">
              <a:xfrm>
                <a:off x="2854" y="2624"/>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08" name="Oval 172"/>
              <p:cNvSpPr>
                <a:spLocks noChangeAspect="1" noChangeArrowheads="1"/>
              </p:cNvSpPr>
              <p:nvPr/>
            </p:nvSpPr>
            <p:spPr bwMode="auto">
              <a:xfrm>
                <a:off x="3243" y="242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09" name="Oval 173"/>
              <p:cNvSpPr>
                <a:spLocks noChangeAspect="1" noChangeArrowheads="1"/>
              </p:cNvSpPr>
              <p:nvPr/>
            </p:nvSpPr>
            <p:spPr bwMode="auto">
              <a:xfrm>
                <a:off x="3243" y="2591"/>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10" name="Oval 174"/>
              <p:cNvSpPr>
                <a:spLocks noChangeAspect="1" noChangeArrowheads="1"/>
              </p:cNvSpPr>
              <p:nvPr/>
            </p:nvSpPr>
            <p:spPr bwMode="auto">
              <a:xfrm>
                <a:off x="3243" y="2507"/>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11" name="Line 175"/>
              <p:cNvSpPr>
                <a:spLocks noChangeShapeType="1"/>
              </p:cNvSpPr>
              <p:nvPr/>
            </p:nvSpPr>
            <p:spPr bwMode="auto">
              <a:xfrm>
                <a:off x="3395" y="2456"/>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12" name="AutoShape 176"/>
              <p:cNvSpPr>
                <a:spLocks noChangeArrowheads="1"/>
              </p:cNvSpPr>
              <p:nvPr/>
            </p:nvSpPr>
            <p:spPr bwMode="auto">
              <a:xfrm>
                <a:off x="3448" y="2473"/>
                <a:ext cx="65" cy="39"/>
              </a:xfrm>
              <a:prstGeom prst="roundRect">
                <a:avLst>
                  <a:gd name="adj" fmla="val 16667"/>
                </a:avLst>
              </a:prstGeom>
              <a:solidFill>
                <a:srgbClr val="FF0000"/>
              </a:solidFill>
              <a:ln w="19050">
                <a:noFill/>
                <a:round/>
                <a:headEnd/>
                <a:tailEnd type="none" w="sm" len="med"/>
              </a:ln>
              <a:effectLst/>
            </p:spPr>
            <p:txBody>
              <a:bodyPr wrap="none" anchor="ctr"/>
              <a:lstStyle/>
              <a:p>
                <a:endParaRPr lang="en-IN"/>
              </a:p>
            </p:txBody>
          </p:sp>
          <p:sp>
            <p:nvSpPr>
              <p:cNvPr id="859313" name="AutoShape 177"/>
              <p:cNvSpPr>
                <a:spLocks noChangeArrowheads="1"/>
              </p:cNvSpPr>
              <p:nvPr/>
            </p:nvSpPr>
            <p:spPr bwMode="auto">
              <a:xfrm>
                <a:off x="3448" y="2553"/>
                <a:ext cx="66" cy="57"/>
              </a:xfrm>
              <a:prstGeom prst="hexagon">
                <a:avLst>
                  <a:gd name="adj" fmla="val 28947"/>
                  <a:gd name="vf" fmla="val 115470"/>
                </a:avLst>
              </a:prstGeom>
              <a:solidFill>
                <a:srgbClr val="FF0000"/>
              </a:solidFill>
              <a:ln w="19050">
                <a:noFill/>
                <a:miter lim="800000"/>
                <a:headEnd/>
                <a:tailEnd type="none" w="sm" len="med"/>
              </a:ln>
              <a:effectLst/>
            </p:spPr>
            <p:txBody>
              <a:bodyPr wrap="none" anchor="ctr"/>
              <a:lstStyle/>
              <a:p>
                <a:endParaRPr lang="en-IN"/>
              </a:p>
            </p:txBody>
          </p:sp>
          <p:sp>
            <p:nvSpPr>
              <p:cNvPr id="859314" name="AutoShape 178"/>
              <p:cNvSpPr>
                <a:spLocks noChangeArrowheads="1"/>
              </p:cNvSpPr>
              <p:nvPr/>
            </p:nvSpPr>
            <p:spPr bwMode="auto">
              <a:xfrm>
                <a:off x="3456" y="2637"/>
                <a:ext cx="49" cy="57"/>
              </a:xfrm>
              <a:prstGeom prst="rtTriangle">
                <a:avLst/>
              </a:prstGeom>
              <a:solidFill>
                <a:srgbClr val="FF0000"/>
              </a:solidFill>
              <a:ln w="19050">
                <a:noFill/>
                <a:miter lim="800000"/>
                <a:headEnd/>
                <a:tailEnd type="none" w="sm" len="med"/>
              </a:ln>
              <a:effectLst/>
            </p:spPr>
            <p:txBody>
              <a:bodyPr wrap="none" anchor="ctr"/>
              <a:lstStyle/>
              <a:p>
                <a:endParaRPr lang="en-IN"/>
              </a:p>
            </p:txBody>
          </p:sp>
          <p:sp>
            <p:nvSpPr>
              <p:cNvPr id="859315" name="Line 179"/>
              <p:cNvSpPr>
                <a:spLocks noChangeShapeType="1"/>
              </p:cNvSpPr>
              <p:nvPr/>
            </p:nvSpPr>
            <p:spPr bwMode="auto">
              <a:xfrm>
                <a:off x="3395" y="2540"/>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16" name="Line 180"/>
              <p:cNvSpPr>
                <a:spLocks noChangeShapeType="1"/>
              </p:cNvSpPr>
              <p:nvPr/>
            </p:nvSpPr>
            <p:spPr bwMode="auto">
              <a:xfrm>
                <a:off x="3395" y="2624"/>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17" name="Oval 181"/>
              <p:cNvSpPr>
                <a:spLocks noChangeAspect="1" noChangeArrowheads="1"/>
              </p:cNvSpPr>
              <p:nvPr/>
            </p:nvSpPr>
            <p:spPr bwMode="auto">
              <a:xfrm>
                <a:off x="3770" y="242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18" name="Oval 182"/>
              <p:cNvSpPr>
                <a:spLocks noChangeAspect="1" noChangeArrowheads="1"/>
              </p:cNvSpPr>
              <p:nvPr/>
            </p:nvSpPr>
            <p:spPr bwMode="auto">
              <a:xfrm>
                <a:off x="3770" y="2591"/>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19" name="Oval 183"/>
              <p:cNvSpPr>
                <a:spLocks noChangeAspect="1" noChangeArrowheads="1"/>
              </p:cNvSpPr>
              <p:nvPr/>
            </p:nvSpPr>
            <p:spPr bwMode="auto">
              <a:xfrm>
                <a:off x="3770" y="2507"/>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20" name="Oval 184"/>
              <p:cNvSpPr>
                <a:spLocks noChangeAspect="1" noChangeArrowheads="1"/>
              </p:cNvSpPr>
              <p:nvPr/>
            </p:nvSpPr>
            <p:spPr bwMode="auto">
              <a:xfrm>
                <a:off x="1621" y="26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21" name="Line 185"/>
              <p:cNvSpPr>
                <a:spLocks noChangeShapeType="1"/>
              </p:cNvSpPr>
              <p:nvPr/>
            </p:nvSpPr>
            <p:spPr bwMode="auto">
              <a:xfrm>
                <a:off x="1773" y="2707"/>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22" name="Oval 186"/>
              <p:cNvSpPr>
                <a:spLocks noChangeAspect="1" noChangeArrowheads="1"/>
              </p:cNvSpPr>
              <p:nvPr/>
            </p:nvSpPr>
            <p:spPr bwMode="auto">
              <a:xfrm>
                <a:off x="2161" y="26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23" name="Line 187"/>
              <p:cNvSpPr>
                <a:spLocks noChangeShapeType="1"/>
              </p:cNvSpPr>
              <p:nvPr/>
            </p:nvSpPr>
            <p:spPr bwMode="auto">
              <a:xfrm>
                <a:off x="2313" y="2707"/>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24" name="Oval 188"/>
              <p:cNvSpPr>
                <a:spLocks noChangeAspect="1" noChangeArrowheads="1"/>
              </p:cNvSpPr>
              <p:nvPr/>
            </p:nvSpPr>
            <p:spPr bwMode="auto">
              <a:xfrm>
                <a:off x="2702" y="26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25" name="Line 189"/>
              <p:cNvSpPr>
                <a:spLocks noChangeShapeType="1"/>
              </p:cNvSpPr>
              <p:nvPr/>
            </p:nvSpPr>
            <p:spPr bwMode="auto">
              <a:xfrm>
                <a:off x="2854" y="2707"/>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26" name="Oval 190"/>
              <p:cNvSpPr>
                <a:spLocks noChangeAspect="1" noChangeArrowheads="1"/>
              </p:cNvSpPr>
              <p:nvPr/>
            </p:nvSpPr>
            <p:spPr bwMode="auto">
              <a:xfrm>
                <a:off x="3243" y="26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27" name="Line 191"/>
              <p:cNvSpPr>
                <a:spLocks noChangeShapeType="1"/>
              </p:cNvSpPr>
              <p:nvPr/>
            </p:nvSpPr>
            <p:spPr bwMode="auto">
              <a:xfrm>
                <a:off x="3395" y="2707"/>
                <a:ext cx="250" cy="0"/>
              </a:xfrm>
              <a:prstGeom prst="line">
                <a:avLst/>
              </a:prstGeom>
              <a:noFill/>
              <a:ln w="19050">
                <a:solidFill>
                  <a:schemeClr val="tx1"/>
                </a:solidFill>
                <a:round/>
                <a:headEnd/>
                <a:tailEnd type="triangle" w="sm" len="med"/>
              </a:ln>
              <a:effectLst/>
            </p:spPr>
            <p:txBody>
              <a:bodyPr wrap="none" anchor="ctr"/>
              <a:lstStyle/>
              <a:p>
                <a:endParaRPr lang="en-IN"/>
              </a:p>
            </p:txBody>
          </p:sp>
          <p:sp>
            <p:nvSpPr>
              <p:cNvPr id="859328" name="Oval 192"/>
              <p:cNvSpPr>
                <a:spLocks noChangeAspect="1" noChangeArrowheads="1"/>
              </p:cNvSpPr>
              <p:nvPr/>
            </p:nvSpPr>
            <p:spPr bwMode="auto">
              <a:xfrm>
                <a:off x="3770" y="2674"/>
                <a:ext cx="69" cy="69"/>
              </a:xfrm>
              <a:prstGeom prst="ellipse">
                <a:avLst/>
              </a:prstGeom>
              <a:gradFill rotWithShape="0">
                <a:gsLst>
                  <a:gs pos="0">
                    <a:srgbClr val="FFCC00">
                      <a:gamma/>
                      <a:tint val="38824"/>
                      <a:invGamma/>
                    </a:srgbClr>
                  </a:gs>
                  <a:gs pos="100000">
                    <a:srgbClr val="FFCC00"/>
                  </a:gs>
                </a:gsLst>
                <a:path path="shape">
                  <a:fillToRect l="50000" t="50000" r="50000" b="50000"/>
                </a:path>
              </a:gradFill>
              <a:ln w="9525">
                <a:noFill/>
                <a:round/>
                <a:headEnd/>
                <a:tailEnd/>
              </a:ln>
              <a:effectLst/>
            </p:spPr>
            <p:txBody>
              <a:bodyPr wrap="none" anchor="ctr"/>
              <a:lstStyle/>
              <a:p>
                <a:endParaRPr lang="en-IN"/>
              </a:p>
            </p:txBody>
          </p:sp>
          <p:sp>
            <p:nvSpPr>
              <p:cNvPr id="859329" name="Oval 193"/>
              <p:cNvSpPr>
                <a:spLocks noChangeArrowheads="1"/>
              </p:cNvSpPr>
              <p:nvPr/>
            </p:nvSpPr>
            <p:spPr bwMode="auto">
              <a:xfrm>
                <a:off x="1837" y="2369"/>
                <a:ext cx="39" cy="70"/>
              </a:xfrm>
              <a:prstGeom prst="ellipse">
                <a:avLst/>
              </a:prstGeom>
              <a:solidFill>
                <a:srgbClr val="8000FF"/>
              </a:solidFill>
              <a:ln w="19050">
                <a:noFill/>
                <a:round/>
                <a:headEnd/>
                <a:tailEnd type="none" w="sm" len="med"/>
              </a:ln>
              <a:effectLst/>
            </p:spPr>
            <p:txBody>
              <a:bodyPr wrap="none" anchor="ctr"/>
              <a:lstStyle/>
              <a:p>
                <a:endParaRPr lang="en-IN"/>
              </a:p>
            </p:txBody>
          </p:sp>
          <p:sp>
            <p:nvSpPr>
              <p:cNvPr id="859330" name="Oval 194"/>
              <p:cNvSpPr>
                <a:spLocks noChangeArrowheads="1"/>
              </p:cNvSpPr>
              <p:nvPr/>
            </p:nvSpPr>
            <p:spPr bwMode="auto">
              <a:xfrm>
                <a:off x="2374" y="2369"/>
                <a:ext cx="39" cy="70"/>
              </a:xfrm>
              <a:prstGeom prst="ellipse">
                <a:avLst/>
              </a:prstGeom>
              <a:solidFill>
                <a:srgbClr val="008000"/>
              </a:solidFill>
              <a:ln w="19050">
                <a:noFill/>
                <a:round/>
                <a:headEnd/>
                <a:tailEnd type="none" w="sm" len="med"/>
              </a:ln>
              <a:effectLst/>
            </p:spPr>
            <p:txBody>
              <a:bodyPr wrap="none" anchor="ctr"/>
              <a:lstStyle/>
              <a:p>
                <a:endParaRPr lang="en-IN"/>
              </a:p>
            </p:txBody>
          </p:sp>
          <p:sp>
            <p:nvSpPr>
              <p:cNvPr id="859331" name="Oval 195"/>
              <p:cNvSpPr>
                <a:spLocks noChangeArrowheads="1"/>
              </p:cNvSpPr>
              <p:nvPr/>
            </p:nvSpPr>
            <p:spPr bwMode="auto">
              <a:xfrm>
                <a:off x="2915" y="2369"/>
                <a:ext cx="39" cy="70"/>
              </a:xfrm>
              <a:prstGeom prst="ellipse">
                <a:avLst/>
              </a:prstGeom>
              <a:solidFill>
                <a:srgbClr val="0000FF"/>
              </a:solidFill>
              <a:ln w="19050">
                <a:noFill/>
                <a:round/>
                <a:headEnd/>
                <a:tailEnd type="none" w="sm" len="med"/>
              </a:ln>
              <a:effectLst/>
            </p:spPr>
            <p:txBody>
              <a:bodyPr wrap="none" anchor="ctr"/>
              <a:lstStyle/>
              <a:p>
                <a:endParaRPr lang="en-IN"/>
              </a:p>
            </p:txBody>
          </p:sp>
          <p:sp>
            <p:nvSpPr>
              <p:cNvPr id="859332" name="Oval 196"/>
              <p:cNvSpPr>
                <a:spLocks noChangeArrowheads="1"/>
              </p:cNvSpPr>
              <p:nvPr/>
            </p:nvSpPr>
            <p:spPr bwMode="auto">
              <a:xfrm>
                <a:off x="3459" y="2369"/>
                <a:ext cx="39" cy="70"/>
              </a:xfrm>
              <a:prstGeom prst="ellipse">
                <a:avLst/>
              </a:prstGeom>
              <a:solidFill>
                <a:srgbClr val="FF0000"/>
              </a:solidFill>
              <a:ln w="19050">
                <a:noFill/>
                <a:round/>
                <a:headEnd/>
                <a:tailEnd type="none" w="sm" len="med"/>
              </a:ln>
              <a:effectLst/>
            </p:spPr>
            <p:txBody>
              <a:bodyPr wrap="none" anchor="ctr"/>
              <a:lstStyle/>
              <a:p>
                <a:endParaRPr lang="en-IN"/>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slide(fromTo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To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152400"/>
            <a:ext cx="8229600" cy="1143000"/>
          </a:xfrm>
        </p:spPr>
        <p:txBody>
          <a:bodyPr/>
          <a:lstStyle/>
          <a:p>
            <a:r>
              <a:rPr lang="en-US" b="1" dirty="0" smtClean="0"/>
              <a:t> </a:t>
            </a:r>
            <a:r>
              <a:rPr lang="en-US" b="1" dirty="0"/>
              <a:t>High-Throughput Screening</a:t>
            </a:r>
            <a:endParaRPr lang="en-US" i="1" dirty="0"/>
          </a:p>
        </p:txBody>
      </p:sp>
      <p:pic>
        <p:nvPicPr>
          <p:cNvPr id="15363" name="Picture 3" descr="Aurora's Ultra-high Throughput Screening System"/>
          <p:cNvPicPr>
            <a:picLocks noChangeAspect="1" noChangeArrowheads="1"/>
          </p:cNvPicPr>
          <p:nvPr/>
        </p:nvPicPr>
        <p:blipFill>
          <a:blip r:embed="rId2"/>
          <a:srcRect/>
          <a:stretch>
            <a:fillRect/>
          </a:stretch>
        </p:blipFill>
        <p:spPr bwMode="auto">
          <a:xfrm>
            <a:off x="1295400" y="1295400"/>
            <a:ext cx="6477000" cy="3468688"/>
          </a:xfrm>
          <a:prstGeom prst="rect">
            <a:avLst/>
          </a:prstGeom>
          <a:noFill/>
          <a:ln w="9525">
            <a:noFill/>
            <a:miter lim="800000"/>
            <a:headEnd/>
            <a:tailEnd/>
          </a:ln>
        </p:spPr>
      </p:pic>
      <p:sp>
        <p:nvSpPr>
          <p:cNvPr id="15364" name="Rectangle 4"/>
          <p:cNvSpPr>
            <a:spLocks noChangeArrowheads="1"/>
          </p:cNvSpPr>
          <p:nvPr/>
        </p:nvSpPr>
        <p:spPr bwMode="auto">
          <a:xfrm>
            <a:off x="1371600" y="5105400"/>
            <a:ext cx="6324600" cy="825500"/>
          </a:xfrm>
          <a:prstGeom prst="rect">
            <a:avLst/>
          </a:prstGeom>
          <a:noFill/>
          <a:ln w="9525">
            <a:noFill/>
            <a:miter lim="800000"/>
            <a:headEnd/>
            <a:tailEnd/>
          </a:ln>
          <a:effectLst/>
        </p:spPr>
        <p:txBody>
          <a:bodyPr>
            <a:spAutoFit/>
          </a:bodyPr>
          <a:lstStyle/>
          <a:p>
            <a:pPr>
              <a:spcBef>
                <a:spcPct val="20000"/>
              </a:spcBef>
            </a:pPr>
            <a:r>
              <a:rPr lang="en-US" sz="1600" b="1" i="1" dirty="0">
                <a:solidFill>
                  <a:srgbClr val="FF0000"/>
                </a:solidFill>
                <a:latin typeface="Arial" pitchFamily="34" charset="0"/>
              </a:rPr>
              <a:t>Screening perhaps millions of compounds in a corporate collection to see if any show activity against a certain disease protein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high-throughput screening</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HTS is the process of assaying a large number of potential effectors of biological activity against targets (a biological event). The methods of HTS are applied to the screening of combinatorial chemistry, genomics, protein, and peptide libraries.</a:t>
            </a:r>
          </a:p>
          <a:p>
            <a:r>
              <a:rPr lang="en-IN" dirty="0" smtClean="0"/>
              <a:t>The goal of HTS is to accelerate drug discovery by screening large libraries often composed of hundreds of thousands of compounds (drug candidates) at a rate that may exceed 20,000 compounds per week.</a:t>
            </a:r>
          </a:p>
          <a:p>
            <a:r>
              <a:rPr lang="en-IN" dirty="0" smtClean="0"/>
              <a:t>Ultra </a:t>
            </a:r>
            <a:r>
              <a:rPr lang="en-IN" dirty="0" err="1" smtClean="0"/>
              <a:t>highthroughput</a:t>
            </a:r>
            <a:r>
              <a:rPr lang="en-IN" dirty="0" smtClean="0"/>
              <a:t> screening (UHTS) issues (testing of 100,000 compounds/day)</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a:t>
            </a:r>
            <a:r>
              <a:rPr lang="en-IN" u="sng" dirty="0">
                <a:hlinkClick r:id="rId2" tooltip="High-throughput screening"/>
              </a:rPr>
              <a:t>high-throughput screening</a:t>
            </a:r>
            <a:r>
              <a:rPr lang="en-IN" dirty="0"/>
              <a:t> → hit to lead (H2L) → </a:t>
            </a:r>
            <a:r>
              <a:rPr lang="en-IN" dirty="0">
                <a:hlinkClick r:id="rId3" tooltip="Lead optimization"/>
              </a:rPr>
              <a:t>lead optimization</a:t>
            </a:r>
            <a:r>
              <a:rPr lang="en-IN" dirty="0"/>
              <a:t> (LO) → preclinical drug development → clinical drug </a:t>
            </a:r>
            <a:r>
              <a:rPr lang="en-IN" dirty="0" smtClean="0"/>
              <a:t>development.</a:t>
            </a:r>
          </a:p>
          <a:p>
            <a:endParaRPr lang="en-US" dirty="0" smtClean="0"/>
          </a:p>
          <a:p>
            <a:r>
              <a:rPr lang="en-IN" dirty="0" smtClean="0"/>
              <a:t>A </a:t>
            </a:r>
            <a:r>
              <a:rPr lang="en-IN" dirty="0" err="1" smtClean="0"/>
              <a:t>pharmacophore</a:t>
            </a:r>
            <a:r>
              <a:rPr lang="en-IN" dirty="0" smtClean="0"/>
              <a:t> is “a set of structural features in a molecule that is recognized at a</a:t>
            </a:r>
          </a:p>
          <a:p>
            <a:pPr>
              <a:buNone/>
            </a:pPr>
            <a:r>
              <a:rPr lang="en-IN" dirty="0" smtClean="0"/>
              <a:t>receptor site and is responsible for that molecule's biological activity”.</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06400" y="266700"/>
            <a:ext cx="8331200" cy="6891117"/>
          </a:xfrm>
          <a:prstGeom prst="rect">
            <a:avLst/>
          </a:prstGeom>
          <a:noFill/>
          <a:ln w="9525">
            <a:noFill/>
            <a:miter lim="800000"/>
            <a:headEnd/>
            <a:tailEnd/>
          </a:ln>
          <a:effectLst/>
        </p:spPr>
        <p:txBody>
          <a:bodyPr>
            <a:spAutoFit/>
          </a:bodyPr>
          <a:lstStyle/>
          <a:p>
            <a:pPr>
              <a:lnSpc>
                <a:spcPct val="130000"/>
              </a:lnSpc>
            </a:pPr>
            <a:r>
              <a:rPr lang="en-GB" sz="2000" dirty="0"/>
              <a:t>High throughput screening for drug discovery</a:t>
            </a:r>
            <a:endParaRPr lang="en-GB" dirty="0"/>
          </a:p>
          <a:p>
            <a:pPr>
              <a:lnSpc>
                <a:spcPct val="130000"/>
              </a:lnSpc>
            </a:pPr>
            <a:endParaRPr lang="en-GB" dirty="0"/>
          </a:p>
          <a:p>
            <a:pPr>
              <a:lnSpc>
                <a:spcPct val="130000"/>
              </a:lnSpc>
            </a:pPr>
            <a:r>
              <a:rPr lang="en-GB" dirty="0"/>
              <a:t>FACT 1: recent understanding of disease mechanisms has dramatically increased no. of protein targets for new drug treatment</a:t>
            </a:r>
          </a:p>
          <a:p>
            <a:pPr>
              <a:lnSpc>
                <a:spcPct val="130000"/>
              </a:lnSpc>
            </a:pPr>
            <a:endParaRPr lang="en-GB" dirty="0"/>
          </a:p>
          <a:p>
            <a:pPr>
              <a:lnSpc>
                <a:spcPct val="130000"/>
              </a:lnSpc>
            </a:pPr>
            <a:r>
              <a:rPr lang="en-GB" dirty="0"/>
              <a:t>FACT 2: new technologies have increased the no. of drugs that can be tested for activity at these targets.</a:t>
            </a:r>
          </a:p>
          <a:p>
            <a:pPr>
              <a:lnSpc>
                <a:spcPct val="130000"/>
              </a:lnSpc>
            </a:pPr>
            <a:endParaRPr lang="en-GB" dirty="0"/>
          </a:p>
          <a:p>
            <a:pPr>
              <a:lnSpc>
                <a:spcPct val="130000"/>
              </a:lnSpc>
            </a:pPr>
            <a:r>
              <a:rPr lang="en-GB" dirty="0">
                <a:sym typeface="Wingdings" charset="2"/>
              </a:rPr>
              <a:t>high throughput screening (HTS) is 1° tool for early-stage drug discovery</a:t>
            </a:r>
          </a:p>
          <a:p>
            <a:pPr>
              <a:lnSpc>
                <a:spcPct val="130000"/>
              </a:lnSpc>
            </a:pPr>
            <a:endParaRPr lang="en-GB" dirty="0">
              <a:sym typeface="Wingdings" charset="2"/>
            </a:endParaRPr>
          </a:p>
          <a:p>
            <a:pPr>
              <a:lnSpc>
                <a:spcPct val="130000"/>
              </a:lnSpc>
            </a:pPr>
            <a:r>
              <a:rPr lang="en-GB" dirty="0"/>
              <a:t>HTS is process by which large nos. of compounds are rapidly  tested for their ability to modify the properties of a selected biological target.</a:t>
            </a:r>
          </a:p>
          <a:p>
            <a:pPr>
              <a:lnSpc>
                <a:spcPct val="130000"/>
              </a:lnSpc>
            </a:pPr>
            <a:r>
              <a:rPr lang="en-GB" dirty="0"/>
              <a:t>Goal is to identify  ‘hits’ or ‘leads’</a:t>
            </a:r>
          </a:p>
          <a:p>
            <a:pPr>
              <a:lnSpc>
                <a:spcPct val="130000"/>
              </a:lnSpc>
            </a:pPr>
            <a:r>
              <a:rPr lang="en-GB" dirty="0"/>
              <a:t>	- affect target in desired manner</a:t>
            </a:r>
          </a:p>
          <a:p>
            <a:pPr>
              <a:lnSpc>
                <a:spcPct val="130000"/>
              </a:lnSpc>
            </a:pPr>
            <a:r>
              <a:rPr lang="en-GB" dirty="0"/>
              <a:t>	- active at fairly low </a:t>
            </a:r>
            <a:r>
              <a:rPr lang="en-GB" dirty="0" err="1"/>
              <a:t>concs</a:t>
            </a:r>
            <a:r>
              <a:rPr lang="en-GB" dirty="0"/>
              <a:t> (</a:t>
            </a:r>
            <a:r>
              <a:rPr lang="en-GB" dirty="0">
                <a:sym typeface="Symbol" charset="2"/>
              </a:rPr>
              <a:t> more likely to show specificity)</a:t>
            </a:r>
            <a:endParaRPr lang="en-GB" dirty="0"/>
          </a:p>
          <a:p>
            <a:pPr>
              <a:lnSpc>
                <a:spcPct val="130000"/>
              </a:lnSpc>
            </a:pPr>
            <a:r>
              <a:rPr lang="en-GB" dirty="0"/>
              <a:t>	- new </a:t>
            </a:r>
            <a:r>
              <a:rPr lang="en-GB" dirty="0" smtClean="0"/>
              <a:t>structure</a:t>
            </a:r>
            <a:endParaRPr lang="en-GB" dirty="0"/>
          </a:p>
          <a:p>
            <a:pPr>
              <a:lnSpc>
                <a:spcPct val="130000"/>
              </a:lnSpc>
            </a:pPr>
            <a:r>
              <a:rPr lang="en-GB" dirty="0"/>
              <a:t>The greater the no. and diversity of compounds screened, the more successful screen is likely to </a:t>
            </a:r>
            <a:r>
              <a:rPr lang="en-GB" dirty="0" smtClean="0"/>
              <a:t>be.HTS </a:t>
            </a:r>
            <a:r>
              <a:rPr lang="en-GB" dirty="0"/>
              <a:t>= 50,000-100,000 </a:t>
            </a:r>
            <a:r>
              <a:rPr lang="en-GB" dirty="0" err="1"/>
              <a:t>cpds</a:t>
            </a:r>
            <a:r>
              <a:rPr lang="en-GB" dirty="0"/>
              <a:t> screened per day!!!</a:t>
            </a:r>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smtClean="0"/>
              <a:t>The key to HTS is to develop a test, or assay, in which binding between a compound and a protein causes some visible change that can be automatically read by a sensor. Typically the change is emission of light by a </a:t>
            </a:r>
            <a:r>
              <a:rPr lang="en-IN" b="1" dirty="0" err="1" smtClean="0"/>
              <a:t>fluorophore</a:t>
            </a:r>
            <a:r>
              <a:rPr lang="en-IN" dirty="0" smtClean="0"/>
              <a:t> in the reaction mixture. The time required for reactions varies with the substances involved, and may range from several minutes to several hours. Fast robotic systems combined with rapid reactions can screen 10,000 or more compounds in a single day. </a:t>
            </a:r>
            <a:br>
              <a:rPr lang="en-IN" dirty="0" smtClean="0"/>
            </a:br>
            <a:r>
              <a:rPr lang="en-IN" dirty="0" smtClean="0"/>
              <a:t/>
            </a:r>
            <a:br>
              <a:rPr lang="en-IN" dirty="0" smtClean="0"/>
            </a:b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Method –HTS</a:t>
            </a:r>
            <a:br>
              <a:rPr lang="en-IN" dirty="0" smtClean="0"/>
            </a:br>
            <a:endParaRPr lang="en-IN" dirty="0"/>
          </a:p>
        </p:txBody>
      </p:sp>
      <p:sp>
        <p:nvSpPr>
          <p:cNvPr id="3" name="Content Placeholder 2"/>
          <p:cNvSpPr>
            <a:spLocks noGrp="1"/>
          </p:cNvSpPr>
          <p:nvPr>
            <p:ph idx="1"/>
          </p:nvPr>
        </p:nvSpPr>
        <p:spPr/>
        <p:txBody>
          <a:bodyPr>
            <a:normAutofit fontScale="47500" lnSpcReduction="20000"/>
          </a:bodyPr>
          <a:lstStyle/>
          <a:p>
            <a:pPr>
              <a:lnSpc>
                <a:spcPct val="130000"/>
              </a:lnSpc>
            </a:pPr>
            <a:r>
              <a:rPr lang="en-IN" dirty="0" smtClean="0"/>
              <a:t>1) </a:t>
            </a:r>
            <a:r>
              <a:rPr lang="en-GB" b="1" dirty="0"/>
              <a:t>1) suitable libraries of compounds</a:t>
            </a:r>
            <a:endParaRPr lang="en-GB" dirty="0"/>
          </a:p>
          <a:p>
            <a:pPr>
              <a:lnSpc>
                <a:spcPct val="130000"/>
              </a:lnSpc>
            </a:pPr>
            <a:r>
              <a:rPr lang="en-GB" dirty="0"/>
              <a:t>Source of chemicals for screen:</a:t>
            </a:r>
          </a:p>
          <a:p>
            <a:pPr>
              <a:lnSpc>
                <a:spcPct val="130000"/>
              </a:lnSpc>
            </a:pPr>
            <a:r>
              <a:rPr lang="en-GB" dirty="0"/>
              <a:t>- combinatorial chemistry allows synthesis of large no of diverse molecules.</a:t>
            </a:r>
          </a:p>
          <a:p>
            <a:pPr>
              <a:lnSpc>
                <a:spcPct val="130000"/>
              </a:lnSpc>
            </a:pPr>
            <a:r>
              <a:rPr lang="en-GB" b="1" dirty="0"/>
              <a:t>2) assay method configured for automation</a:t>
            </a:r>
            <a:endParaRPr lang="en-GB" dirty="0"/>
          </a:p>
          <a:p>
            <a:endParaRPr lang="en-IN" dirty="0" smtClean="0"/>
          </a:p>
          <a:p>
            <a:r>
              <a:rPr lang="en-IN" dirty="0" smtClean="0"/>
              <a:t>--The key </a:t>
            </a:r>
            <a:r>
              <a:rPr lang="en-IN" dirty="0" err="1" smtClean="0"/>
              <a:t>labware</a:t>
            </a:r>
            <a:r>
              <a:rPr lang="en-IN" dirty="0" smtClean="0"/>
              <a:t> or testing vessel of HTS is the microtiter plate: a small container, usually disposable and made of plastic, that features a grid of small, open divots called </a:t>
            </a:r>
            <a:r>
              <a:rPr lang="en-IN" i="1" dirty="0" smtClean="0"/>
              <a:t>wells</a:t>
            </a:r>
            <a:r>
              <a:rPr lang="en-IN" dirty="0" smtClean="0"/>
              <a:t>. In general, modern (circa 2013) </a:t>
            </a:r>
            <a:r>
              <a:rPr lang="en-IN" dirty="0" err="1" smtClean="0"/>
              <a:t>microplates</a:t>
            </a:r>
            <a:r>
              <a:rPr lang="en-IN" dirty="0" smtClean="0"/>
              <a:t> for HTS have either 384, 1536, or 3456 wells. These are all multiples of 96, reflecting the original 96-well microplate with spaced wells of 8 x 12 9 mm .</a:t>
            </a:r>
          </a:p>
          <a:p>
            <a:pPr>
              <a:lnSpc>
                <a:spcPct val="130000"/>
              </a:lnSpc>
            </a:pPr>
            <a:r>
              <a:rPr lang="en-GB" dirty="0"/>
              <a:t> *Use multi-well plates: 96, 192, 384, 864, d) robust signal-to-noise ratio. </a:t>
            </a:r>
          </a:p>
          <a:p>
            <a:pPr>
              <a:lnSpc>
                <a:spcPct val="130000"/>
              </a:lnSpc>
            </a:pPr>
            <a:r>
              <a:rPr lang="en-GB" dirty="0"/>
              <a:t>* ideally be non-radioactive</a:t>
            </a:r>
          </a:p>
          <a:p>
            <a:pPr>
              <a:lnSpc>
                <a:spcPct val="130000"/>
              </a:lnSpc>
            </a:pPr>
            <a:r>
              <a:rPr lang="en-GB" dirty="0"/>
              <a:t>Often express  target genes in appropriate host systems</a:t>
            </a:r>
          </a:p>
          <a:p>
            <a:pPr>
              <a:lnSpc>
                <a:spcPct val="130000"/>
              </a:lnSpc>
            </a:pPr>
            <a:r>
              <a:rPr lang="en-GB" dirty="0"/>
              <a:t>	e.g.  bacterial, yeast, viral, invertebrate and mammalian cells</a:t>
            </a:r>
            <a:endParaRPr lang="en-IN" dirty="0" smtClean="0"/>
          </a:p>
          <a:p>
            <a:r>
              <a:rPr lang="en-IN" dirty="0" smtClean="0"/>
              <a:t> Most of the wells contain experimentally useful matter, depending on the nature of the experiment. This could be an aqueous solution of dimethyl sulfoxide (DMSO) and some other chemical compound, the latter of which differs for each well across the plate. It could also contain cells or enzymes of some type. (The other wells may be empty or contain untreated samples, intended for use as experimental controls.)</a:t>
            </a:r>
          </a:p>
          <a:p>
            <a:endParaRPr lang="en-IN" dirty="0" smtClean="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r>
              <a:rPr lang="en-IN" dirty="0" smtClean="0"/>
              <a:t>) Reaction observation</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To prepare for an </a:t>
            </a:r>
            <a:r>
              <a:rPr lang="en-IN" dirty="0" smtClean="0">
                <a:hlinkClick r:id="rId2" tooltip="Assay"/>
              </a:rPr>
              <a:t>assay</a:t>
            </a:r>
            <a:r>
              <a:rPr lang="en-IN" dirty="0" smtClean="0"/>
              <a:t>, the researcher fills each well of the plate with some logical entity that he wishes to conduct the experiment upon, such as a </a:t>
            </a:r>
            <a:r>
              <a:rPr lang="en-IN" dirty="0" smtClean="0">
                <a:hlinkClick r:id="rId3" tooltip="Protein"/>
              </a:rPr>
              <a:t>protein</a:t>
            </a:r>
            <a:r>
              <a:rPr lang="en-IN" dirty="0" smtClean="0"/>
              <a:t>, </a:t>
            </a:r>
            <a:r>
              <a:rPr lang="en-IN" dirty="0" smtClean="0">
                <a:hlinkClick r:id="rId4" tooltip="Cells"/>
              </a:rPr>
              <a:t>cells</a:t>
            </a:r>
            <a:r>
              <a:rPr lang="en-IN" dirty="0" smtClean="0"/>
              <a:t>, or an animal </a:t>
            </a:r>
            <a:r>
              <a:rPr lang="en-IN" dirty="0" smtClean="0">
                <a:hlinkClick r:id="rId5" tooltip="Embryo"/>
              </a:rPr>
              <a:t>embryo</a:t>
            </a:r>
            <a:r>
              <a:rPr lang="en-IN" dirty="0" smtClean="0"/>
              <a:t>. After some incubation time has passed to allow the biological matter to absorb, bind to, or otherwise react (or fail to react) with the compounds in the wells, measurements are taken across all the plate's wells, either manually or by a machine.  a specialized automated analysis machine can run a number of experiments on the wells (such as shining polarized light on them and measuring reflectivity, which can be an indication of protein binding A high-capacity analysis machine can measure dozens of plates in the space of a few minutes like this, generating thousands of experimental </a:t>
            </a:r>
            <a:r>
              <a:rPr lang="en-IN" dirty="0" smtClean="0"/>
              <a:t>data points </a:t>
            </a:r>
            <a:r>
              <a:rPr lang="en-IN" dirty="0" smtClean="0"/>
              <a:t>very quickly.</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228600" y="381000"/>
            <a:ext cx="8534400" cy="5853910"/>
          </a:xfrm>
          <a:prstGeom prst="rect">
            <a:avLst/>
          </a:prstGeom>
          <a:noFill/>
          <a:ln w="9525">
            <a:noFill/>
            <a:miter lim="800000"/>
            <a:headEnd/>
            <a:tailEnd/>
          </a:ln>
          <a:effectLst/>
        </p:spPr>
        <p:txBody>
          <a:bodyPr>
            <a:spAutoFit/>
          </a:bodyPr>
          <a:lstStyle/>
          <a:p>
            <a:pPr>
              <a:lnSpc>
                <a:spcPct val="130000"/>
              </a:lnSpc>
            </a:pPr>
            <a:r>
              <a:rPr lang="en-GB" b="1" dirty="0"/>
              <a:t>4</a:t>
            </a:r>
            <a:r>
              <a:rPr lang="en-GB" b="1" dirty="0" smtClean="0"/>
              <a:t>) </a:t>
            </a:r>
            <a:r>
              <a:rPr lang="en-GB" b="1" dirty="0"/>
              <a:t>robotics workstation</a:t>
            </a:r>
            <a:endParaRPr lang="en-GB" dirty="0"/>
          </a:p>
          <a:p>
            <a:pPr>
              <a:lnSpc>
                <a:spcPct val="130000"/>
              </a:lnSpc>
            </a:pPr>
            <a:r>
              <a:rPr lang="en-GB" dirty="0"/>
              <a:t>• Robots handle assays in multi-well formats. </a:t>
            </a:r>
          </a:p>
          <a:p>
            <a:pPr>
              <a:lnSpc>
                <a:spcPct val="130000"/>
              </a:lnSpc>
            </a:pPr>
            <a:r>
              <a:rPr lang="en-GB" dirty="0"/>
              <a:t>	- sample dilutions</a:t>
            </a:r>
          </a:p>
          <a:p>
            <a:pPr>
              <a:lnSpc>
                <a:spcPct val="130000"/>
              </a:lnSpc>
            </a:pPr>
            <a:r>
              <a:rPr lang="en-GB" dirty="0"/>
              <a:t>	- sample dispensing</a:t>
            </a:r>
          </a:p>
          <a:p>
            <a:pPr>
              <a:lnSpc>
                <a:spcPct val="130000"/>
              </a:lnSpc>
            </a:pPr>
            <a:r>
              <a:rPr lang="en-GB" dirty="0"/>
              <a:t>	- plate washing (more problematic with higher well density (844- and 1536-well plates))</a:t>
            </a:r>
          </a:p>
          <a:p>
            <a:pPr>
              <a:lnSpc>
                <a:spcPct val="130000"/>
              </a:lnSpc>
            </a:pPr>
            <a:r>
              <a:rPr lang="en-GB" dirty="0"/>
              <a:t>Hard to automate cell </a:t>
            </a:r>
            <a:r>
              <a:rPr lang="en-GB" dirty="0" err="1"/>
              <a:t>lysis</a:t>
            </a:r>
            <a:r>
              <a:rPr lang="en-GB" dirty="0"/>
              <a:t> or </a:t>
            </a:r>
            <a:r>
              <a:rPr lang="en-GB" dirty="0" err="1"/>
              <a:t>permeabilisation</a:t>
            </a:r>
            <a:r>
              <a:rPr lang="en-GB" dirty="0"/>
              <a:t> steps (necessary for many 2nd messenger responses). </a:t>
            </a:r>
          </a:p>
          <a:p>
            <a:pPr>
              <a:lnSpc>
                <a:spcPct val="130000"/>
              </a:lnSpc>
            </a:pPr>
            <a:r>
              <a:rPr lang="en-GB" dirty="0"/>
              <a:t>• Full automation allows 24 h continuous operation without requiring shift work.</a:t>
            </a:r>
          </a:p>
          <a:p>
            <a:pPr>
              <a:lnSpc>
                <a:spcPct val="130000"/>
              </a:lnSpc>
            </a:pPr>
            <a:r>
              <a:rPr lang="en-GB" dirty="0"/>
              <a:t>• More efficient and economical</a:t>
            </a:r>
            <a:r>
              <a:rPr lang="en-GB" dirty="0" smtClean="0"/>
              <a:t>.</a:t>
            </a:r>
          </a:p>
          <a:p>
            <a:pPr>
              <a:lnSpc>
                <a:spcPct val="130000"/>
              </a:lnSpc>
            </a:pPr>
            <a:r>
              <a:rPr lang="en-IN" dirty="0"/>
              <a:t>HTS robots that can test up to 100,000 compounds per day currently </a:t>
            </a:r>
            <a:r>
              <a:rPr lang="en-IN" dirty="0" err="1"/>
              <a:t>exist.</a:t>
            </a:r>
            <a:r>
              <a:rPr lang="en-IN" dirty="0" err="1">
                <a:hlinkClick r:id="rId2" tooltip="Colony Picker"/>
              </a:rPr>
              <a:t>Automatic</a:t>
            </a:r>
            <a:r>
              <a:rPr lang="en-IN" dirty="0">
                <a:hlinkClick r:id="rId2" tooltip="Colony Picker"/>
              </a:rPr>
              <a:t> colony pickers</a:t>
            </a:r>
            <a:r>
              <a:rPr lang="en-IN" dirty="0"/>
              <a:t> pick thousands of microbial colonies for high throughput genetic screening.</a:t>
            </a:r>
            <a:r>
              <a:rPr lang="en-IN" baseline="30000" dirty="0"/>
              <a:t> </a:t>
            </a:r>
            <a:r>
              <a:rPr lang="en-IN" dirty="0"/>
              <a:t>The term </a:t>
            </a:r>
            <a:r>
              <a:rPr lang="en-IN" dirty="0" err="1"/>
              <a:t>uHTS</a:t>
            </a:r>
            <a:r>
              <a:rPr lang="en-IN" dirty="0"/>
              <a:t> </a:t>
            </a:r>
            <a:r>
              <a:rPr lang="en-IN" dirty="0" err="1"/>
              <a:t>or</a:t>
            </a:r>
            <a:r>
              <a:rPr lang="en-IN" i="1" dirty="0" err="1"/>
              <a:t>ultra</a:t>
            </a:r>
            <a:r>
              <a:rPr lang="en-IN" i="1" dirty="0"/>
              <a:t>-high-throughput screening</a:t>
            </a:r>
            <a:r>
              <a:rPr lang="en-IN" dirty="0"/>
              <a:t> refers (circa 2008) to screening in excess of 100,000 compounds per day.</a:t>
            </a:r>
          </a:p>
          <a:p>
            <a:pPr>
              <a:lnSpc>
                <a:spcPct val="130000"/>
              </a:lnSpc>
            </a:pPr>
            <a:endParaRPr lang="en-GB" dirty="0"/>
          </a:p>
          <a:p>
            <a:pPr>
              <a:lnSpc>
                <a:spcPct val="130000"/>
              </a:lnSpc>
            </a:pPr>
            <a:endParaRPr lang="en-GB"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Automation systems</a:t>
            </a:r>
            <a:br>
              <a:rPr lang="en-IN" dirty="0" smtClean="0"/>
            </a:br>
            <a:endParaRPr lang="en-IN" dirty="0"/>
          </a:p>
        </p:txBody>
      </p:sp>
      <p:sp>
        <p:nvSpPr>
          <p:cNvPr id="3" name="Content Placeholder 2"/>
          <p:cNvSpPr>
            <a:spLocks noGrp="1"/>
          </p:cNvSpPr>
          <p:nvPr>
            <p:ph idx="1"/>
          </p:nvPr>
        </p:nvSpPr>
        <p:spPr/>
        <p:txBody>
          <a:bodyPr/>
          <a:lstStyle/>
          <a:p>
            <a:pPr>
              <a:lnSpc>
                <a:spcPct val="130000"/>
              </a:lnSpc>
            </a:pPr>
            <a:r>
              <a:rPr lang="en-GB" b="1" dirty="0" smtClean="0"/>
              <a:t>5) </a:t>
            </a:r>
            <a:r>
              <a:rPr lang="en-GB" b="1" dirty="0"/>
              <a:t>computerised data handling system</a:t>
            </a:r>
            <a:endParaRPr lang="en-GB" dirty="0"/>
          </a:p>
          <a:p>
            <a:pPr>
              <a:lnSpc>
                <a:spcPct val="130000"/>
              </a:lnSpc>
            </a:pPr>
            <a:r>
              <a:rPr lang="en-GB" dirty="0"/>
              <a:t>•A great deal of data is generated. Must be accurate and reproducible. </a:t>
            </a:r>
          </a:p>
          <a:p>
            <a:pPr>
              <a:lnSpc>
                <a:spcPct val="130000"/>
              </a:lnSpc>
            </a:pPr>
            <a:r>
              <a:rPr lang="en-GB" dirty="0">
                <a:sym typeface="Wingdings" charset="2"/>
              </a:rPr>
              <a:t> </a:t>
            </a:r>
            <a:r>
              <a:rPr lang="en-GB" dirty="0"/>
              <a:t>Need good computerised data handling systems. </a:t>
            </a:r>
          </a:p>
          <a:p>
            <a:pPr>
              <a:lnSpc>
                <a:spcPct val="130000"/>
              </a:lnSpc>
            </a:pP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CA73F595-D743-4826-ADFE-12D40AE8935B}" type="slidenum">
              <a:rPr lang="nl-NL"/>
              <a:pPr/>
              <a:t>26</a:t>
            </a:fld>
            <a:endParaRPr lang="en-GB"/>
          </a:p>
        </p:txBody>
      </p:sp>
      <p:sp>
        <p:nvSpPr>
          <p:cNvPr id="157698" name="Rectangle 2"/>
          <p:cNvSpPr>
            <a:spLocks noGrp="1" noChangeArrowheads="1"/>
          </p:cNvSpPr>
          <p:nvPr>
            <p:ph type="title"/>
          </p:nvPr>
        </p:nvSpPr>
        <p:spPr/>
        <p:txBody>
          <a:bodyPr/>
          <a:lstStyle/>
          <a:p>
            <a:r>
              <a:rPr lang="en-GB"/>
              <a:t>Multireactor vessels </a:t>
            </a:r>
          </a:p>
        </p:txBody>
      </p:sp>
      <p:pic>
        <p:nvPicPr>
          <p:cNvPr id="157700" name="Picture 4" descr="F:\2DS01\multireactor.jpg"/>
          <p:cNvPicPr>
            <a:picLocks noChangeAspect="1" noChangeArrowheads="1"/>
          </p:cNvPicPr>
          <p:nvPr/>
        </p:nvPicPr>
        <p:blipFill>
          <a:blip r:embed="rId2"/>
          <a:srcRect/>
          <a:stretch>
            <a:fillRect/>
          </a:stretch>
        </p:blipFill>
        <p:spPr bwMode="auto">
          <a:xfrm>
            <a:off x="1447800" y="1812925"/>
            <a:ext cx="6096000" cy="4359275"/>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4A864457-B196-4368-8697-479AB188409C}" type="slidenum">
              <a:rPr lang="nl-NL"/>
              <a:pPr/>
              <a:t>27</a:t>
            </a:fld>
            <a:endParaRPr lang="en-GB"/>
          </a:p>
        </p:txBody>
      </p:sp>
      <p:sp>
        <p:nvSpPr>
          <p:cNvPr id="155650" name="Rectangle 2"/>
          <p:cNvSpPr>
            <a:spLocks noGrp="1" noChangeArrowheads="1"/>
          </p:cNvSpPr>
          <p:nvPr>
            <p:ph type="title"/>
          </p:nvPr>
        </p:nvSpPr>
        <p:spPr/>
        <p:txBody>
          <a:bodyPr/>
          <a:lstStyle/>
          <a:p>
            <a:r>
              <a:rPr lang="en-GB"/>
              <a:t>Multistage screening</a:t>
            </a:r>
          </a:p>
        </p:txBody>
      </p:sp>
      <p:pic>
        <p:nvPicPr>
          <p:cNvPr id="155652" name="Picture 4" descr="F:\2DS01\cawsefig3.gif"/>
          <p:cNvPicPr>
            <a:picLocks noChangeAspect="1" noChangeArrowheads="1"/>
          </p:cNvPicPr>
          <p:nvPr/>
        </p:nvPicPr>
        <p:blipFill>
          <a:blip r:embed="rId2"/>
          <a:srcRect/>
          <a:stretch>
            <a:fillRect/>
          </a:stretch>
        </p:blipFill>
        <p:spPr bwMode="auto">
          <a:xfrm>
            <a:off x="1785938" y="1447800"/>
            <a:ext cx="4691062" cy="5067300"/>
          </a:xfrm>
          <a:prstGeom prst="rect">
            <a:avLst/>
          </a:prstGeom>
          <a:noFill/>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endParaRPr lang="en-US" altLang="en-US" smtClean="0"/>
          </a:p>
        </p:txBody>
      </p:sp>
      <p:sp>
        <p:nvSpPr>
          <p:cNvPr id="99331" name="Content Placeholder 2"/>
          <p:cNvSpPr>
            <a:spLocks noGrp="1"/>
          </p:cNvSpPr>
          <p:nvPr>
            <p:ph idx="1"/>
          </p:nvPr>
        </p:nvSpPr>
        <p:spPr/>
        <p:txBody>
          <a:bodyPr/>
          <a:lstStyle/>
          <a:p>
            <a:pPr eaLnBrk="1" hangingPunct="1"/>
            <a:r>
              <a:rPr lang="en-US" altLang="en-US" smtClean="0"/>
              <a:t>HTS is a scientific experimentation especially used in drug discovery &amp; relevant to the field of bio &amp; chem.through a combination of modern robotics , data processing and control software, liquid handling deviceand sensitive detector, HTS screening allow to conduct million exp. In short time.thr. This method we can find active comp., Ab, or gene which modulate a particular pathway.</a:t>
            </a:r>
          </a:p>
        </p:txBody>
      </p:sp>
    </p:spTree>
    <p:extLst>
      <p:ext uri="{BB962C8B-B14F-4D97-AF65-F5344CB8AC3E}">
        <p14:creationId xmlns:p14="http://schemas.microsoft.com/office/powerpoint/2010/main" val="1631426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endParaRPr lang="en-US" altLang="en-US" smtClean="0"/>
          </a:p>
        </p:txBody>
      </p:sp>
      <p:sp>
        <p:nvSpPr>
          <p:cNvPr id="100355" name="Content Placeholder 2"/>
          <p:cNvSpPr>
            <a:spLocks noGrp="1"/>
          </p:cNvSpPr>
          <p:nvPr>
            <p:ph idx="1"/>
          </p:nvPr>
        </p:nvSpPr>
        <p:spPr/>
        <p:txBody>
          <a:bodyPr/>
          <a:lstStyle/>
          <a:p>
            <a:pPr eaLnBrk="1" hangingPunct="1"/>
            <a:r>
              <a:rPr lang="en-US" altLang="en-US" dirty="0" smtClean="0"/>
              <a:t>HTS equipment is a plate made of plastic has a grid of small open divots called wells. Most well contain soln. of DMSO (unfolding of protein) or other in different well.</a:t>
            </a:r>
          </a:p>
          <a:p>
            <a:pPr eaLnBrk="1" hangingPunct="1"/>
            <a:r>
              <a:rPr lang="en-US" altLang="en-US" dirty="0" smtClean="0"/>
              <a:t>For assay , fill each well with biological entity (protein, </a:t>
            </a:r>
            <a:r>
              <a:rPr lang="en-US" altLang="en-US" dirty="0" err="1" smtClean="0"/>
              <a:t>cell,embroy</a:t>
            </a:r>
            <a:r>
              <a:rPr lang="en-US" altLang="en-US" dirty="0" smtClean="0"/>
              <a:t>). Keep for incubation.</a:t>
            </a:r>
          </a:p>
        </p:txBody>
      </p:sp>
    </p:spTree>
    <p:extLst>
      <p:ext uri="{BB962C8B-B14F-4D97-AF65-F5344CB8AC3E}">
        <p14:creationId xmlns:p14="http://schemas.microsoft.com/office/powerpoint/2010/main" val="159866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609600" y="285750"/>
            <a:ext cx="8128000" cy="4401205"/>
          </a:xfrm>
          <a:prstGeom prst="rect">
            <a:avLst/>
          </a:prstGeom>
          <a:noFill/>
          <a:ln w="9525">
            <a:noFill/>
            <a:miter lim="800000"/>
            <a:headEnd/>
            <a:tailEnd/>
          </a:ln>
          <a:effectLst/>
        </p:spPr>
        <p:txBody>
          <a:bodyPr>
            <a:spAutoFit/>
          </a:bodyPr>
          <a:lstStyle/>
          <a:p>
            <a:pPr>
              <a:lnSpc>
                <a:spcPct val="140000"/>
              </a:lnSpc>
            </a:pPr>
            <a:r>
              <a:rPr lang="en-GB" sz="2000" dirty="0"/>
              <a:t>Commonly used terms in drug discovery</a:t>
            </a:r>
            <a:endParaRPr lang="en-GB" dirty="0"/>
          </a:p>
          <a:p>
            <a:pPr>
              <a:lnSpc>
                <a:spcPct val="140000"/>
              </a:lnSpc>
            </a:pPr>
            <a:r>
              <a:rPr lang="en-GB" b="1" dirty="0" smtClean="0"/>
              <a:t>High </a:t>
            </a:r>
            <a:r>
              <a:rPr lang="en-GB" b="1" dirty="0"/>
              <a:t>throughput screen:</a:t>
            </a:r>
            <a:r>
              <a:rPr lang="en-GB" dirty="0"/>
              <a:t> an optimised, miniaturised assay format that enables the testing of &gt; 100,000 chemically diverse compounds per day</a:t>
            </a:r>
            <a:r>
              <a:rPr lang="en-GB" dirty="0" smtClean="0"/>
              <a:t>.</a:t>
            </a:r>
            <a:endParaRPr lang="en-GB" dirty="0"/>
          </a:p>
          <a:p>
            <a:pPr>
              <a:lnSpc>
                <a:spcPct val="140000"/>
              </a:lnSpc>
            </a:pPr>
            <a:r>
              <a:rPr lang="en-GB" b="1" dirty="0"/>
              <a:t>Assay:</a:t>
            </a:r>
            <a:r>
              <a:rPr lang="en-GB" dirty="0"/>
              <a:t> a test system in which biological activity can be </a:t>
            </a:r>
            <a:r>
              <a:rPr lang="en-GB" dirty="0" smtClean="0"/>
              <a:t>detected.</a:t>
            </a:r>
            <a:endParaRPr lang="en-GB" dirty="0"/>
          </a:p>
          <a:p>
            <a:pPr>
              <a:lnSpc>
                <a:spcPct val="140000"/>
              </a:lnSpc>
            </a:pPr>
            <a:r>
              <a:rPr lang="en-GB" b="1" dirty="0"/>
              <a:t>Hit:</a:t>
            </a:r>
            <a:r>
              <a:rPr lang="en-GB" dirty="0"/>
              <a:t> a molecule with confirmed concentration-dependent activity in a screen, and known chemical structure. The output of most </a:t>
            </a:r>
            <a:r>
              <a:rPr lang="en-GB" dirty="0" smtClean="0"/>
              <a:t>screens. (SAR)</a:t>
            </a:r>
            <a:endParaRPr lang="en-GB" dirty="0"/>
          </a:p>
          <a:p>
            <a:pPr>
              <a:lnSpc>
                <a:spcPct val="140000"/>
              </a:lnSpc>
            </a:pPr>
            <a:endParaRPr lang="en-GB" dirty="0"/>
          </a:p>
          <a:p>
            <a:pPr>
              <a:lnSpc>
                <a:spcPct val="140000"/>
              </a:lnSpc>
            </a:pPr>
            <a:r>
              <a:rPr lang="en-GB" b="1" dirty="0"/>
              <a:t>Lead</a:t>
            </a:r>
            <a:r>
              <a:rPr lang="en-GB" dirty="0"/>
              <a:t>: a compound with potential (as measured by potency, selectivity, </a:t>
            </a:r>
            <a:r>
              <a:rPr lang="en-GB" dirty="0" err="1"/>
              <a:t>physico</a:t>
            </a:r>
            <a:r>
              <a:rPr lang="en-GB" dirty="0"/>
              <a:t>-chemical properties, absence of toxicity or novelty) to progress to a full drug development programme</a:t>
            </a:r>
          </a:p>
          <a:p>
            <a:pPr>
              <a:lnSpc>
                <a:spcPct val="140000"/>
              </a:lnSpc>
            </a:pP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7" name="Rectangle 53"/>
          <p:cNvSpPr>
            <a:spLocks noChangeArrowheads="1"/>
          </p:cNvSpPr>
          <p:nvPr/>
        </p:nvSpPr>
        <p:spPr bwMode="auto">
          <a:xfrm>
            <a:off x="4978400" y="5200650"/>
            <a:ext cx="3352800" cy="1028700"/>
          </a:xfrm>
          <a:prstGeom prst="rect">
            <a:avLst/>
          </a:prstGeom>
          <a:noFill/>
          <a:ln w="9525">
            <a:solidFill>
              <a:schemeClr val="tx1"/>
            </a:solidFill>
            <a:miter lim="800000"/>
            <a:headEnd/>
            <a:tailEnd/>
          </a:ln>
          <a:effectLst/>
        </p:spPr>
        <p:txBody>
          <a:bodyPr wrap="none" anchor="ctr"/>
          <a:lstStyle/>
          <a:p>
            <a:pPr algn="ctr"/>
            <a:endParaRPr lang="en-GB"/>
          </a:p>
        </p:txBody>
      </p:sp>
      <p:sp>
        <p:nvSpPr>
          <p:cNvPr id="11267" name="Text Box 3"/>
          <p:cNvSpPr txBox="1">
            <a:spLocks noChangeArrowheads="1"/>
          </p:cNvSpPr>
          <p:nvPr/>
        </p:nvSpPr>
        <p:spPr bwMode="auto">
          <a:xfrm>
            <a:off x="533400" y="381000"/>
            <a:ext cx="8305800" cy="641350"/>
          </a:xfrm>
          <a:prstGeom prst="rect">
            <a:avLst/>
          </a:prstGeom>
          <a:noFill/>
          <a:ln w="9525">
            <a:noFill/>
            <a:miter lim="800000"/>
            <a:headEnd/>
            <a:tailEnd/>
          </a:ln>
          <a:effectLst/>
        </p:spPr>
        <p:txBody>
          <a:bodyPr>
            <a:spAutoFit/>
          </a:bodyPr>
          <a:lstStyle/>
          <a:p>
            <a:r>
              <a:rPr lang="en-GB" sz="1800"/>
              <a:t>Yeast-based screen and selection for identification of agonists for a human orphan GPCR</a:t>
            </a:r>
          </a:p>
        </p:txBody>
      </p:sp>
      <p:sp>
        <p:nvSpPr>
          <p:cNvPr id="11271" name="Text Box 7"/>
          <p:cNvSpPr txBox="1">
            <a:spLocks noChangeArrowheads="1"/>
          </p:cNvSpPr>
          <p:nvPr/>
        </p:nvSpPr>
        <p:spPr bwMode="auto">
          <a:xfrm>
            <a:off x="708025" y="2514600"/>
            <a:ext cx="587375" cy="457200"/>
          </a:xfrm>
          <a:prstGeom prst="rect">
            <a:avLst/>
          </a:prstGeom>
          <a:noFill/>
          <a:ln w="9525">
            <a:noFill/>
            <a:miter lim="800000"/>
            <a:headEnd/>
            <a:tailEnd/>
          </a:ln>
          <a:effectLst/>
        </p:spPr>
        <p:txBody>
          <a:bodyPr wrap="none">
            <a:spAutoFit/>
          </a:bodyPr>
          <a:lstStyle/>
          <a:p>
            <a:r>
              <a:rPr lang="en-GB" sz="1200"/>
              <a:t>Yeast</a:t>
            </a:r>
          </a:p>
          <a:p>
            <a:r>
              <a:rPr lang="en-GB" sz="1200"/>
              <a:t>ligand</a:t>
            </a:r>
          </a:p>
        </p:txBody>
      </p:sp>
      <p:sp>
        <p:nvSpPr>
          <p:cNvPr id="11274" name="Oval 10"/>
          <p:cNvSpPr>
            <a:spLocks noChangeArrowheads="1"/>
          </p:cNvSpPr>
          <p:nvPr/>
        </p:nvSpPr>
        <p:spPr bwMode="auto">
          <a:xfrm>
            <a:off x="457200" y="2457450"/>
            <a:ext cx="1117600" cy="457200"/>
          </a:xfrm>
          <a:prstGeom prst="ellipse">
            <a:avLst/>
          </a:prstGeom>
          <a:noFill/>
          <a:ln w="9525">
            <a:solidFill>
              <a:schemeClr val="tx1"/>
            </a:solidFill>
            <a:round/>
            <a:headEnd/>
            <a:tailEnd/>
          </a:ln>
          <a:effectLst/>
        </p:spPr>
        <p:txBody>
          <a:bodyPr wrap="none" anchor="ctr"/>
          <a:lstStyle/>
          <a:p>
            <a:endParaRPr lang="en-IN"/>
          </a:p>
        </p:txBody>
      </p:sp>
      <p:sp>
        <p:nvSpPr>
          <p:cNvPr id="11268" name="Oval 4"/>
          <p:cNvSpPr>
            <a:spLocks noChangeArrowheads="1"/>
          </p:cNvSpPr>
          <p:nvPr/>
        </p:nvSpPr>
        <p:spPr bwMode="auto">
          <a:xfrm>
            <a:off x="1676400" y="2628900"/>
            <a:ext cx="1778000" cy="2019300"/>
          </a:xfrm>
          <a:prstGeom prst="ellipse">
            <a:avLst/>
          </a:prstGeom>
          <a:gradFill rotWithShape="0">
            <a:gsLst>
              <a:gs pos="0">
                <a:schemeClr val="bg1"/>
              </a:gs>
              <a:gs pos="100000">
                <a:schemeClr val="bg1">
                  <a:gamma/>
                  <a:shade val="86275"/>
                  <a:invGamma/>
                </a:schemeClr>
              </a:gs>
            </a:gsLst>
            <a:lin ang="5400000" scaled="1"/>
          </a:gradFill>
          <a:ln w="9525">
            <a:solidFill>
              <a:schemeClr val="tx1"/>
            </a:solidFill>
            <a:round/>
            <a:headEnd/>
            <a:tailEnd/>
          </a:ln>
          <a:effectLst/>
        </p:spPr>
        <p:txBody>
          <a:bodyPr wrap="none" anchor="ctr"/>
          <a:lstStyle/>
          <a:p>
            <a:endParaRPr lang="en-IN"/>
          </a:p>
        </p:txBody>
      </p:sp>
      <p:sp>
        <p:nvSpPr>
          <p:cNvPr id="11269" name="Oval 5"/>
          <p:cNvSpPr>
            <a:spLocks noChangeArrowheads="1"/>
          </p:cNvSpPr>
          <p:nvPr/>
        </p:nvSpPr>
        <p:spPr bwMode="auto">
          <a:xfrm>
            <a:off x="2438400" y="2286000"/>
            <a:ext cx="203200" cy="342900"/>
          </a:xfrm>
          <a:prstGeom prst="ellipse">
            <a:avLst/>
          </a:prstGeom>
          <a:noFill/>
          <a:ln w="9525">
            <a:solidFill>
              <a:schemeClr val="tx1"/>
            </a:solidFill>
            <a:round/>
            <a:headEnd/>
            <a:tailEnd/>
          </a:ln>
          <a:effectLst/>
        </p:spPr>
        <p:txBody>
          <a:bodyPr wrap="none" anchor="ctr"/>
          <a:lstStyle/>
          <a:p>
            <a:endParaRPr lang="en-IN"/>
          </a:p>
        </p:txBody>
      </p:sp>
      <p:sp>
        <p:nvSpPr>
          <p:cNvPr id="11270" name="Text Box 6"/>
          <p:cNvSpPr txBox="1">
            <a:spLocks noChangeArrowheads="1"/>
          </p:cNvSpPr>
          <p:nvPr/>
        </p:nvSpPr>
        <p:spPr bwMode="auto">
          <a:xfrm>
            <a:off x="1219200" y="2800350"/>
            <a:ext cx="741363" cy="457200"/>
          </a:xfrm>
          <a:prstGeom prst="rect">
            <a:avLst/>
          </a:prstGeom>
          <a:solidFill>
            <a:schemeClr val="bg1"/>
          </a:solidFill>
          <a:ln w="9525">
            <a:noFill/>
            <a:miter lim="800000"/>
            <a:headEnd/>
            <a:tailEnd/>
          </a:ln>
          <a:effectLst/>
        </p:spPr>
        <p:txBody>
          <a:bodyPr wrap="none">
            <a:spAutoFit/>
          </a:bodyPr>
          <a:lstStyle/>
          <a:p>
            <a:r>
              <a:rPr lang="en-GB" sz="1200"/>
              <a:t>Yeast </a:t>
            </a:r>
          </a:p>
          <a:p>
            <a:r>
              <a:rPr lang="en-GB" sz="1200"/>
              <a:t>receptor</a:t>
            </a:r>
          </a:p>
        </p:txBody>
      </p:sp>
      <p:sp>
        <p:nvSpPr>
          <p:cNvPr id="11273" name="Rectangle 9"/>
          <p:cNvSpPr>
            <a:spLocks noChangeArrowheads="1"/>
          </p:cNvSpPr>
          <p:nvPr/>
        </p:nvSpPr>
        <p:spPr bwMode="auto">
          <a:xfrm>
            <a:off x="1219200" y="2819400"/>
            <a:ext cx="914400" cy="476250"/>
          </a:xfrm>
          <a:prstGeom prst="rect">
            <a:avLst/>
          </a:prstGeom>
          <a:noFill/>
          <a:ln w="9525">
            <a:solidFill>
              <a:schemeClr val="tx1"/>
            </a:solidFill>
            <a:miter lim="800000"/>
            <a:headEnd/>
            <a:tailEnd/>
          </a:ln>
          <a:effectLst/>
        </p:spPr>
        <p:txBody>
          <a:bodyPr wrap="none" anchor="ctr"/>
          <a:lstStyle/>
          <a:p>
            <a:endParaRPr lang="en-IN"/>
          </a:p>
        </p:txBody>
      </p:sp>
      <p:sp>
        <p:nvSpPr>
          <p:cNvPr id="11272" name="Text Box 8"/>
          <p:cNvSpPr txBox="1">
            <a:spLocks noChangeArrowheads="1"/>
          </p:cNvSpPr>
          <p:nvPr/>
        </p:nvSpPr>
        <p:spPr bwMode="auto">
          <a:xfrm>
            <a:off x="2190750" y="3124200"/>
            <a:ext cx="735013" cy="457200"/>
          </a:xfrm>
          <a:prstGeom prst="rect">
            <a:avLst/>
          </a:prstGeom>
          <a:noFill/>
          <a:ln w="9525">
            <a:noFill/>
            <a:miter lim="800000"/>
            <a:headEnd/>
            <a:tailEnd/>
          </a:ln>
          <a:effectLst/>
        </p:spPr>
        <p:txBody>
          <a:bodyPr wrap="none">
            <a:spAutoFit/>
          </a:bodyPr>
          <a:lstStyle/>
          <a:p>
            <a:pPr algn="ctr"/>
            <a:r>
              <a:rPr lang="en-GB" sz="1200"/>
              <a:t>Yeast G</a:t>
            </a:r>
          </a:p>
          <a:p>
            <a:pPr algn="ctr"/>
            <a:r>
              <a:rPr lang="en-GB" sz="1200"/>
              <a:t> protein</a:t>
            </a:r>
          </a:p>
        </p:txBody>
      </p:sp>
      <p:sp>
        <p:nvSpPr>
          <p:cNvPr id="11276" name="Oval 12"/>
          <p:cNvSpPr>
            <a:spLocks noChangeArrowheads="1"/>
          </p:cNvSpPr>
          <p:nvPr/>
        </p:nvSpPr>
        <p:spPr bwMode="auto">
          <a:xfrm>
            <a:off x="2001838" y="3086100"/>
            <a:ext cx="1147762" cy="495300"/>
          </a:xfrm>
          <a:prstGeom prst="ellipse">
            <a:avLst/>
          </a:prstGeom>
          <a:noFill/>
          <a:ln w="9525">
            <a:solidFill>
              <a:schemeClr val="tx1"/>
            </a:solidFill>
            <a:round/>
            <a:headEnd/>
            <a:tailEnd/>
          </a:ln>
          <a:effectLst/>
        </p:spPr>
        <p:txBody>
          <a:bodyPr wrap="none" anchor="ctr"/>
          <a:lstStyle/>
          <a:p>
            <a:endParaRPr lang="en-IN"/>
          </a:p>
        </p:txBody>
      </p:sp>
      <p:sp>
        <p:nvSpPr>
          <p:cNvPr id="11279" name="AutoShape 15"/>
          <p:cNvSpPr>
            <a:spLocks noChangeArrowheads="1"/>
          </p:cNvSpPr>
          <p:nvPr/>
        </p:nvSpPr>
        <p:spPr bwMode="auto">
          <a:xfrm>
            <a:off x="1930400" y="3886200"/>
            <a:ext cx="1320800" cy="457200"/>
          </a:xfrm>
          <a:prstGeom prst="irregularSeal1">
            <a:avLst/>
          </a:prstGeom>
          <a:solidFill>
            <a:schemeClr val="bg1"/>
          </a:solidFill>
          <a:ln w="9525">
            <a:solidFill>
              <a:schemeClr val="tx1"/>
            </a:solidFill>
            <a:miter lim="800000"/>
            <a:headEnd/>
            <a:tailEnd/>
          </a:ln>
          <a:effectLst/>
        </p:spPr>
        <p:txBody>
          <a:bodyPr wrap="none" anchor="ctr"/>
          <a:lstStyle/>
          <a:p>
            <a:endParaRPr lang="en-IN"/>
          </a:p>
        </p:txBody>
      </p:sp>
      <p:sp>
        <p:nvSpPr>
          <p:cNvPr id="11282" name="Text Box 18"/>
          <p:cNvSpPr txBox="1">
            <a:spLocks noChangeArrowheads="1"/>
          </p:cNvSpPr>
          <p:nvPr/>
        </p:nvSpPr>
        <p:spPr bwMode="auto">
          <a:xfrm>
            <a:off x="2246313" y="4000500"/>
            <a:ext cx="573087" cy="274638"/>
          </a:xfrm>
          <a:prstGeom prst="rect">
            <a:avLst/>
          </a:prstGeom>
          <a:solidFill>
            <a:schemeClr val="bg1"/>
          </a:solidFill>
          <a:ln w="9525">
            <a:noFill/>
            <a:miter lim="800000"/>
            <a:headEnd/>
            <a:tailEnd/>
          </a:ln>
          <a:effectLst/>
        </p:spPr>
        <p:txBody>
          <a:bodyPr wrap="none">
            <a:spAutoFit/>
          </a:bodyPr>
          <a:lstStyle/>
          <a:p>
            <a:r>
              <a:rPr lang="en-GB" sz="1200"/>
              <a:t>arrest</a:t>
            </a:r>
          </a:p>
        </p:txBody>
      </p:sp>
      <p:sp>
        <p:nvSpPr>
          <p:cNvPr id="11286" name="Text Box 22"/>
          <p:cNvSpPr txBox="1">
            <a:spLocks noChangeArrowheads="1"/>
          </p:cNvSpPr>
          <p:nvPr/>
        </p:nvSpPr>
        <p:spPr bwMode="auto">
          <a:xfrm>
            <a:off x="2133600" y="2895600"/>
            <a:ext cx="339725" cy="304800"/>
          </a:xfrm>
          <a:prstGeom prst="rect">
            <a:avLst/>
          </a:prstGeom>
          <a:noFill/>
          <a:ln w="9525">
            <a:noFill/>
            <a:miter lim="800000"/>
            <a:headEnd/>
            <a:tailEnd/>
          </a:ln>
          <a:effectLst/>
        </p:spPr>
        <p:txBody>
          <a:bodyPr wrap="none">
            <a:spAutoFit/>
          </a:bodyPr>
          <a:lstStyle/>
          <a:p>
            <a:r>
              <a:rPr lang="en-GB">
                <a:sym typeface="Wingdings" charset="2"/>
              </a:rPr>
              <a:t></a:t>
            </a:r>
            <a:endParaRPr lang="en-GB"/>
          </a:p>
        </p:txBody>
      </p:sp>
      <p:sp>
        <p:nvSpPr>
          <p:cNvPr id="11287" name="Text Box 23"/>
          <p:cNvSpPr txBox="1">
            <a:spLocks noChangeArrowheads="1"/>
          </p:cNvSpPr>
          <p:nvPr/>
        </p:nvSpPr>
        <p:spPr bwMode="auto">
          <a:xfrm>
            <a:off x="2387600" y="3657600"/>
            <a:ext cx="342900" cy="304800"/>
          </a:xfrm>
          <a:prstGeom prst="rect">
            <a:avLst/>
          </a:prstGeom>
          <a:noFill/>
          <a:ln w="9525">
            <a:noFill/>
            <a:miter lim="800000"/>
            <a:headEnd/>
            <a:tailEnd/>
          </a:ln>
          <a:effectLst/>
        </p:spPr>
        <p:txBody>
          <a:bodyPr wrap="none">
            <a:spAutoFit/>
          </a:bodyPr>
          <a:lstStyle/>
          <a:p>
            <a:r>
              <a:rPr lang="en-GB">
                <a:sym typeface="Wingdings" charset="2"/>
              </a:rPr>
              <a:t></a:t>
            </a:r>
            <a:endParaRPr lang="en-GB"/>
          </a:p>
        </p:txBody>
      </p:sp>
      <p:sp>
        <p:nvSpPr>
          <p:cNvPr id="11291" name="Text Box 27"/>
          <p:cNvSpPr txBox="1">
            <a:spLocks noChangeArrowheads="1"/>
          </p:cNvSpPr>
          <p:nvPr/>
        </p:nvSpPr>
        <p:spPr bwMode="auto">
          <a:xfrm>
            <a:off x="5211763" y="2514600"/>
            <a:ext cx="647700" cy="457200"/>
          </a:xfrm>
          <a:prstGeom prst="rect">
            <a:avLst/>
          </a:prstGeom>
          <a:noFill/>
          <a:ln w="9525">
            <a:noFill/>
            <a:miter lim="800000"/>
            <a:headEnd/>
            <a:tailEnd/>
          </a:ln>
          <a:effectLst/>
        </p:spPr>
        <p:txBody>
          <a:bodyPr wrap="none">
            <a:spAutoFit/>
          </a:bodyPr>
          <a:lstStyle/>
          <a:p>
            <a:r>
              <a:rPr lang="en-GB" sz="1200"/>
              <a:t>human</a:t>
            </a:r>
          </a:p>
          <a:p>
            <a:r>
              <a:rPr lang="en-GB" sz="1200"/>
              <a:t>ligand</a:t>
            </a:r>
          </a:p>
        </p:txBody>
      </p:sp>
      <p:sp>
        <p:nvSpPr>
          <p:cNvPr id="11292" name="Oval 28"/>
          <p:cNvSpPr>
            <a:spLocks noChangeArrowheads="1"/>
          </p:cNvSpPr>
          <p:nvPr/>
        </p:nvSpPr>
        <p:spPr bwMode="auto">
          <a:xfrm>
            <a:off x="4953000" y="2514600"/>
            <a:ext cx="1117600" cy="457200"/>
          </a:xfrm>
          <a:prstGeom prst="ellipse">
            <a:avLst/>
          </a:prstGeom>
          <a:noFill/>
          <a:ln w="9525">
            <a:solidFill>
              <a:schemeClr val="tx1"/>
            </a:solidFill>
            <a:round/>
            <a:headEnd/>
            <a:tailEnd/>
          </a:ln>
          <a:effectLst/>
        </p:spPr>
        <p:txBody>
          <a:bodyPr wrap="none" anchor="ctr"/>
          <a:lstStyle/>
          <a:p>
            <a:endParaRPr lang="en-IN"/>
          </a:p>
        </p:txBody>
      </p:sp>
      <p:sp>
        <p:nvSpPr>
          <p:cNvPr id="11293" name="Oval 29"/>
          <p:cNvSpPr>
            <a:spLocks noChangeArrowheads="1"/>
          </p:cNvSpPr>
          <p:nvPr/>
        </p:nvSpPr>
        <p:spPr bwMode="auto">
          <a:xfrm>
            <a:off x="6248400" y="2628900"/>
            <a:ext cx="1701800" cy="1943100"/>
          </a:xfrm>
          <a:prstGeom prst="ellipse">
            <a:avLst/>
          </a:prstGeom>
          <a:gradFill rotWithShape="0">
            <a:gsLst>
              <a:gs pos="0">
                <a:schemeClr val="bg1"/>
              </a:gs>
              <a:gs pos="100000">
                <a:schemeClr val="bg1">
                  <a:gamma/>
                  <a:shade val="86275"/>
                  <a:invGamma/>
                </a:schemeClr>
              </a:gs>
            </a:gsLst>
            <a:lin ang="5400000" scaled="1"/>
          </a:gradFill>
          <a:ln w="9525">
            <a:solidFill>
              <a:schemeClr val="tx1"/>
            </a:solidFill>
            <a:round/>
            <a:headEnd/>
            <a:tailEnd/>
          </a:ln>
          <a:effectLst/>
        </p:spPr>
        <p:txBody>
          <a:bodyPr wrap="none" anchor="ctr"/>
          <a:lstStyle/>
          <a:p>
            <a:endParaRPr lang="en-IN"/>
          </a:p>
        </p:txBody>
      </p:sp>
      <p:sp>
        <p:nvSpPr>
          <p:cNvPr id="11294" name="Oval 30"/>
          <p:cNvSpPr>
            <a:spLocks noChangeArrowheads="1"/>
          </p:cNvSpPr>
          <p:nvPr/>
        </p:nvSpPr>
        <p:spPr bwMode="auto">
          <a:xfrm>
            <a:off x="7010400" y="2286000"/>
            <a:ext cx="203200" cy="342900"/>
          </a:xfrm>
          <a:prstGeom prst="ellipse">
            <a:avLst/>
          </a:prstGeom>
          <a:noFill/>
          <a:ln w="9525">
            <a:solidFill>
              <a:schemeClr val="tx1"/>
            </a:solidFill>
            <a:round/>
            <a:headEnd/>
            <a:tailEnd/>
          </a:ln>
          <a:effectLst/>
        </p:spPr>
        <p:txBody>
          <a:bodyPr wrap="none" anchor="ctr"/>
          <a:lstStyle/>
          <a:p>
            <a:endParaRPr lang="en-IN"/>
          </a:p>
        </p:txBody>
      </p:sp>
      <p:sp>
        <p:nvSpPr>
          <p:cNvPr id="11296" name="Text Box 32"/>
          <p:cNvSpPr txBox="1">
            <a:spLocks noChangeArrowheads="1"/>
          </p:cNvSpPr>
          <p:nvPr/>
        </p:nvSpPr>
        <p:spPr bwMode="auto">
          <a:xfrm>
            <a:off x="5791200" y="2800350"/>
            <a:ext cx="741363" cy="457200"/>
          </a:xfrm>
          <a:prstGeom prst="rect">
            <a:avLst/>
          </a:prstGeom>
          <a:solidFill>
            <a:schemeClr val="bg1"/>
          </a:solidFill>
          <a:ln w="9525">
            <a:noFill/>
            <a:miter lim="800000"/>
            <a:headEnd/>
            <a:tailEnd/>
          </a:ln>
          <a:effectLst/>
        </p:spPr>
        <p:txBody>
          <a:bodyPr wrap="none">
            <a:spAutoFit/>
          </a:bodyPr>
          <a:lstStyle/>
          <a:p>
            <a:r>
              <a:rPr lang="en-GB" sz="1200"/>
              <a:t>human </a:t>
            </a:r>
          </a:p>
          <a:p>
            <a:r>
              <a:rPr lang="en-GB" sz="1200"/>
              <a:t>receptor</a:t>
            </a:r>
          </a:p>
        </p:txBody>
      </p:sp>
      <p:sp>
        <p:nvSpPr>
          <p:cNvPr id="11297" name="Rectangle 33"/>
          <p:cNvSpPr>
            <a:spLocks noChangeArrowheads="1"/>
          </p:cNvSpPr>
          <p:nvPr/>
        </p:nvSpPr>
        <p:spPr bwMode="auto">
          <a:xfrm>
            <a:off x="5791200" y="2800350"/>
            <a:ext cx="914400" cy="400050"/>
          </a:xfrm>
          <a:prstGeom prst="rect">
            <a:avLst/>
          </a:prstGeom>
          <a:noFill/>
          <a:ln w="9525">
            <a:solidFill>
              <a:schemeClr val="tx1"/>
            </a:solidFill>
            <a:miter lim="800000"/>
            <a:headEnd/>
            <a:tailEnd/>
          </a:ln>
          <a:effectLst/>
        </p:spPr>
        <p:txBody>
          <a:bodyPr wrap="none" anchor="ctr"/>
          <a:lstStyle/>
          <a:p>
            <a:endParaRPr lang="en-IN"/>
          </a:p>
        </p:txBody>
      </p:sp>
      <p:sp>
        <p:nvSpPr>
          <p:cNvPr id="11298" name="Text Box 34"/>
          <p:cNvSpPr txBox="1">
            <a:spLocks noChangeArrowheads="1"/>
          </p:cNvSpPr>
          <p:nvPr/>
        </p:nvSpPr>
        <p:spPr bwMode="auto">
          <a:xfrm>
            <a:off x="6726238" y="3143250"/>
            <a:ext cx="809625" cy="457200"/>
          </a:xfrm>
          <a:prstGeom prst="rect">
            <a:avLst/>
          </a:prstGeom>
          <a:noFill/>
          <a:ln w="9525">
            <a:noFill/>
            <a:miter lim="800000"/>
            <a:headEnd/>
            <a:tailEnd/>
          </a:ln>
          <a:effectLst/>
        </p:spPr>
        <p:txBody>
          <a:bodyPr wrap="none">
            <a:spAutoFit/>
          </a:bodyPr>
          <a:lstStyle/>
          <a:p>
            <a:pPr algn="ctr"/>
            <a:r>
              <a:rPr lang="en-GB" sz="1200"/>
              <a:t>human G</a:t>
            </a:r>
          </a:p>
          <a:p>
            <a:pPr algn="ctr"/>
            <a:r>
              <a:rPr lang="en-GB" sz="1200"/>
              <a:t> protein</a:t>
            </a:r>
          </a:p>
        </p:txBody>
      </p:sp>
      <p:sp>
        <p:nvSpPr>
          <p:cNvPr id="11301" name="AutoShape 37"/>
          <p:cNvSpPr>
            <a:spLocks noChangeArrowheads="1"/>
          </p:cNvSpPr>
          <p:nvPr/>
        </p:nvSpPr>
        <p:spPr bwMode="auto">
          <a:xfrm>
            <a:off x="6502400" y="3810000"/>
            <a:ext cx="1320800" cy="457200"/>
          </a:xfrm>
          <a:prstGeom prst="irregularSeal1">
            <a:avLst/>
          </a:prstGeom>
          <a:solidFill>
            <a:schemeClr val="bg1"/>
          </a:solidFill>
          <a:ln w="9525">
            <a:solidFill>
              <a:schemeClr val="tx1"/>
            </a:solidFill>
            <a:miter lim="800000"/>
            <a:headEnd/>
            <a:tailEnd/>
          </a:ln>
          <a:effectLst/>
        </p:spPr>
        <p:txBody>
          <a:bodyPr wrap="none" anchor="ctr"/>
          <a:lstStyle/>
          <a:p>
            <a:endParaRPr lang="en-IN"/>
          </a:p>
        </p:txBody>
      </p:sp>
      <p:sp>
        <p:nvSpPr>
          <p:cNvPr id="11302" name="Text Box 38"/>
          <p:cNvSpPr txBox="1">
            <a:spLocks noChangeArrowheads="1"/>
          </p:cNvSpPr>
          <p:nvPr/>
        </p:nvSpPr>
        <p:spPr bwMode="auto">
          <a:xfrm>
            <a:off x="6827838" y="3924300"/>
            <a:ext cx="639762" cy="274638"/>
          </a:xfrm>
          <a:prstGeom prst="rect">
            <a:avLst/>
          </a:prstGeom>
          <a:solidFill>
            <a:schemeClr val="bg1"/>
          </a:solidFill>
          <a:ln w="9525">
            <a:noFill/>
            <a:miter lim="800000"/>
            <a:headEnd/>
            <a:tailEnd/>
          </a:ln>
          <a:effectLst/>
        </p:spPr>
        <p:txBody>
          <a:bodyPr wrap="none">
            <a:spAutoFit/>
          </a:bodyPr>
          <a:lstStyle/>
          <a:p>
            <a:r>
              <a:rPr lang="en-GB" sz="1200"/>
              <a:t>growth</a:t>
            </a:r>
          </a:p>
        </p:txBody>
      </p:sp>
      <p:sp>
        <p:nvSpPr>
          <p:cNvPr id="11299" name="Oval 35"/>
          <p:cNvSpPr>
            <a:spLocks noChangeArrowheads="1"/>
          </p:cNvSpPr>
          <p:nvPr/>
        </p:nvSpPr>
        <p:spPr bwMode="auto">
          <a:xfrm>
            <a:off x="6502400" y="3124200"/>
            <a:ext cx="1147763" cy="400050"/>
          </a:xfrm>
          <a:prstGeom prst="ellipse">
            <a:avLst/>
          </a:prstGeom>
          <a:noFill/>
          <a:ln w="9525">
            <a:solidFill>
              <a:schemeClr val="tx1"/>
            </a:solidFill>
            <a:round/>
            <a:headEnd/>
            <a:tailEnd/>
          </a:ln>
          <a:effectLst/>
        </p:spPr>
        <p:txBody>
          <a:bodyPr wrap="none" anchor="ctr"/>
          <a:lstStyle/>
          <a:p>
            <a:endParaRPr lang="en-IN"/>
          </a:p>
        </p:txBody>
      </p:sp>
      <p:sp>
        <p:nvSpPr>
          <p:cNvPr id="11303" name="Text Box 39"/>
          <p:cNvSpPr txBox="1">
            <a:spLocks noChangeArrowheads="1"/>
          </p:cNvSpPr>
          <p:nvPr/>
        </p:nvSpPr>
        <p:spPr bwMode="auto">
          <a:xfrm>
            <a:off x="6705600" y="2895600"/>
            <a:ext cx="339725" cy="304800"/>
          </a:xfrm>
          <a:prstGeom prst="rect">
            <a:avLst/>
          </a:prstGeom>
          <a:noFill/>
          <a:ln w="9525">
            <a:noFill/>
            <a:miter lim="800000"/>
            <a:headEnd/>
            <a:tailEnd/>
          </a:ln>
          <a:effectLst/>
        </p:spPr>
        <p:txBody>
          <a:bodyPr wrap="none">
            <a:spAutoFit/>
          </a:bodyPr>
          <a:lstStyle/>
          <a:p>
            <a:r>
              <a:rPr lang="en-GB">
                <a:sym typeface="Wingdings" charset="2"/>
              </a:rPr>
              <a:t></a:t>
            </a:r>
            <a:endParaRPr lang="en-GB"/>
          </a:p>
        </p:txBody>
      </p:sp>
      <p:sp>
        <p:nvSpPr>
          <p:cNvPr id="11304" name="Text Box 40"/>
          <p:cNvSpPr txBox="1">
            <a:spLocks noChangeArrowheads="1"/>
          </p:cNvSpPr>
          <p:nvPr/>
        </p:nvSpPr>
        <p:spPr bwMode="auto">
          <a:xfrm>
            <a:off x="6959600" y="3657600"/>
            <a:ext cx="342900" cy="304800"/>
          </a:xfrm>
          <a:prstGeom prst="rect">
            <a:avLst/>
          </a:prstGeom>
          <a:noFill/>
          <a:ln w="9525">
            <a:noFill/>
            <a:miter lim="800000"/>
            <a:headEnd/>
            <a:tailEnd/>
          </a:ln>
          <a:effectLst/>
        </p:spPr>
        <p:txBody>
          <a:bodyPr wrap="none">
            <a:spAutoFit/>
          </a:bodyPr>
          <a:lstStyle/>
          <a:p>
            <a:r>
              <a:rPr lang="en-GB">
                <a:sym typeface="Wingdings" charset="2"/>
              </a:rPr>
              <a:t></a:t>
            </a:r>
            <a:endParaRPr lang="en-GB"/>
          </a:p>
        </p:txBody>
      </p:sp>
      <p:sp>
        <p:nvSpPr>
          <p:cNvPr id="11310" name="Text Box 46"/>
          <p:cNvSpPr txBox="1">
            <a:spLocks noChangeArrowheads="1"/>
          </p:cNvSpPr>
          <p:nvPr/>
        </p:nvSpPr>
        <p:spPr bwMode="auto">
          <a:xfrm>
            <a:off x="609600" y="1314450"/>
            <a:ext cx="3475038" cy="730250"/>
          </a:xfrm>
          <a:prstGeom prst="rect">
            <a:avLst/>
          </a:prstGeom>
          <a:noFill/>
          <a:ln w="9525">
            <a:noFill/>
            <a:miter lim="800000"/>
            <a:headEnd/>
            <a:tailEnd/>
          </a:ln>
          <a:effectLst/>
        </p:spPr>
        <p:txBody>
          <a:bodyPr>
            <a:spAutoFit/>
          </a:bodyPr>
          <a:lstStyle/>
          <a:p>
            <a:r>
              <a:rPr lang="en-GB"/>
              <a:t>(a) In yeast, normal GPCR-initiated pathway results in cell cycle arrest in response to agonist</a:t>
            </a:r>
          </a:p>
        </p:txBody>
      </p:sp>
      <p:sp>
        <p:nvSpPr>
          <p:cNvPr id="11311" name="Text Box 47"/>
          <p:cNvSpPr txBox="1">
            <a:spLocks noChangeArrowheads="1"/>
          </p:cNvSpPr>
          <p:nvPr/>
        </p:nvSpPr>
        <p:spPr bwMode="auto">
          <a:xfrm>
            <a:off x="4876800" y="1314450"/>
            <a:ext cx="3881438" cy="730250"/>
          </a:xfrm>
          <a:prstGeom prst="rect">
            <a:avLst/>
          </a:prstGeom>
          <a:noFill/>
          <a:ln w="9525">
            <a:noFill/>
            <a:miter lim="800000"/>
            <a:headEnd/>
            <a:tailEnd/>
          </a:ln>
          <a:effectLst/>
        </p:spPr>
        <p:txBody>
          <a:bodyPr>
            <a:spAutoFit/>
          </a:bodyPr>
          <a:lstStyle/>
          <a:p>
            <a:r>
              <a:rPr lang="en-GB"/>
              <a:t>(b) Substitution of human orphan GPCR and human G</a:t>
            </a:r>
            <a:r>
              <a:rPr lang="en-GB">
                <a:sym typeface="Symbol" charset="2"/>
              </a:rPr>
              <a:t> protein yields a strain that only grows if receptor is stimulated</a:t>
            </a:r>
            <a:endParaRPr lang="en-GB"/>
          </a:p>
        </p:txBody>
      </p:sp>
      <p:sp>
        <p:nvSpPr>
          <p:cNvPr id="11314" name="AutoShape 50"/>
          <p:cNvSpPr>
            <a:spLocks noChangeArrowheads="1"/>
          </p:cNvSpPr>
          <p:nvPr/>
        </p:nvSpPr>
        <p:spPr bwMode="auto">
          <a:xfrm>
            <a:off x="4064000" y="3257550"/>
            <a:ext cx="1117600" cy="171450"/>
          </a:xfrm>
          <a:prstGeom prst="rightArrow">
            <a:avLst>
              <a:gd name="adj1" fmla="val 50000"/>
              <a:gd name="adj2" fmla="val 162963"/>
            </a:avLst>
          </a:prstGeom>
          <a:solidFill>
            <a:schemeClr val="tx1"/>
          </a:solidFill>
          <a:ln w="9525">
            <a:solidFill>
              <a:schemeClr val="tx1"/>
            </a:solidFill>
            <a:miter lim="800000"/>
            <a:headEnd/>
            <a:tailEnd/>
          </a:ln>
          <a:effectLst/>
        </p:spPr>
        <p:txBody>
          <a:bodyPr wrap="none" anchor="ctr"/>
          <a:lstStyle/>
          <a:p>
            <a:endParaRPr lang="en-IN"/>
          </a:p>
        </p:txBody>
      </p:sp>
      <p:sp>
        <p:nvSpPr>
          <p:cNvPr id="11316" name="Text Box 52"/>
          <p:cNvSpPr txBox="1">
            <a:spLocks noChangeArrowheads="1"/>
          </p:cNvSpPr>
          <p:nvPr/>
        </p:nvSpPr>
        <p:spPr bwMode="auto">
          <a:xfrm>
            <a:off x="1122363" y="5365750"/>
            <a:ext cx="3678237" cy="730250"/>
          </a:xfrm>
          <a:prstGeom prst="rect">
            <a:avLst/>
          </a:prstGeom>
          <a:noFill/>
          <a:ln w="9525">
            <a:noFill/>
            <a:miter lim="800000"/>
            <a:headEnd/>
            <a:tailEnd/>
          </a:ln>
          <a:effectLst/>
        </p:spPr>
        <p:txBody>
          <a:bodyPr>
            <a:spAutoFit/>
          </a:bodyPr>
          <a:lstStyle/>
          <a:p>
            <a:r>
              <a:rPr lang="en-GB"/>
              <a:t>Spot individual cpds onto lawn of modified yeast. Detect agonists by growth of yeast on the plate around the site of cpd application</a:t>
            </a:r>
          </a:p>
        </p:txBody>
      </p:sp>
      <p:sp>
        <p:nvSpPr>
          <p:cNvPr id="11319" name="AutoShape 55"/>
          <p:cNvSpPr>
            <a:spLocks noChangeArrowheads="1"/>
          </p:cNvSpPr>
          <p:nvPr/>
        </p:nvSpPr>
        <p:spPr bwMode="auto">
          <a:xfrm>
            <a:off x="6934200" y="4572000"/>
            <a:ext cx="304800" cy="571500"/>
          </a:xfrm>
          <a:prstGeom prst="downArrow">
            <a:avLst>
              <a:gd name="adj1" fmla="val 50000"/>
              <a:gd name="adj2" fmla="val 46875"/>
            </a:avLst>
          </a:prstGeom>
          <a:solidFill>
            <a:schemeClr val="tx1"/>
          </a:solidFill>
          <a:ln w="9525">
            <a:solidFill>
              <a:schemeClr val="tx1"/>
            </a:solidFill>
            <a:miter lim="800000"/>
            <a:headEnd/>
            <a:tailEnd/>
          </a:ln>
          <a:effectLst/>
        </p:spPr>
        <p:txBody>
          <a:bodyPr wrap="none" anchor="ctr"/>
          <a:lstStyle/>
          <a:p>
            <a:endParaRPr lang="en-IN"/>
          </a:p>
        </p:txBody>
      </p:sp>
      <p:sp>
        <p:nvSpPr>
          <p:cNvPr id="11320" name="Line 56"/>
          <p:cNvSpPr>
            <a:spLocks noChangeShapeType="1"/>
          </p:cNvSpPr>
          <p:nvPr/>
        </p:nvSpPr>
        <p:spPr bwMode="auto">
          <a:xfrm>
            <a:off x="4978400" y="5543550"/>
            <a:ext cx="3352800" cy="0"/>
          </a:xfrm>
          <a:prstGeom prst="line">
            <a:avLst/>
          </a:prstGeom>
          <a:noFill/>
          <a:ln w="9525">
            <a:solidFill>
              <a:schemeClr val="tx1"/>
            </a:solidFill>
            <a:round/>
            <a:headEnd/>
            <a:tailEnd/>
          </a:ln>
          <a:effectLst/>
        </p:spPr>
        <p:txBody>
          <a:bodyPr wrap="none" anchor="ctr"/>
          <a:lstStyle/>
          <a:p>
            <a:endParaRPr lang="en-IN"/>
          </a:p>
        </p:txBody>
      </p:sp>
      <p:sp>
        <p:nvSpPr>
          <p:cNvPr id="11321" name="Line 57"/>
          <p:cNvSpPr>
            <a:spLocks noChangeShapeType="1"/>
          </p:cNvSpPr>
          <p:nvPr/>
        </p:nvSpPr>
        <p:spPr bwMode="auto">
          <a:xfrm>
            <a:off x="4978400" y="5886450"/>
            <a:ext cx="3352800" cy="0"/>
          </a:xfrm>
          <a:prstGeom prst="line">
            <a:avLst/>
          </a:prstGeom>
          <a:noFill/>
          <a:ln w="9525">
            <a:solidFill>
              <a:schemeClr val="tx1"/>
            </a:solidFill>
            <a:round/>
            <a:headEnd/>
            <a:tailEnd/>
          </a:ln>
          <a:effectLst/>
        </p:spPr>
        <p:txBody>
          <a:bodyPr wrap="none" anchor="ctr"/>
          <a:lstStyle/>
          <a:p>
            <a:endParaRPr lang="en-IN"/>
          </a:p>
        </p:txBody>
      </p:sp>
      <p:sp>
        <p:nvSpPr>
          <p:cNvPr id="11325" name="Line 61"/>
          <p:cNvSpPr>
            <a:spLocks noChangeShapeType="1"/>
          </p:cNvSpPr>
          <p:nvPr/>
        </p:nvSpPr>
        <p:spPr bwMode="auto">
          <a:xfrm flipV="1">
            <a:off x="5410200" y="5200650"/>
            <a:ext cx="0" cy="1028700"/>
          </a:xfrm>
          <a:prstGeom prst="line">
            <a:avLst/>
          </a:prstGeom>
          <a:noFill/>
          <a:ln w="9525">
            <a:solidFill>
              <a:schemeClr val="tx1"/>
            </a:solidFill>
            <a:round/>
            <a:headEnd/>
            <a:tailEnd/>
          </a:ln>
          <a:effectLst/>
        </p:spPr>
        <p:txBody>
          <a:bodyPr wrap="none" anchor="ctr"/>
          <a:lstStyle/>
          <a:p>
            <a:endParaRPr lang="en-IN"/>
          </a:p>
        </p:txBody>
      </p:sp>
      <p:sp>
        <p:nvSpPr>
          <p:cNvPr id="11326" name="Line 62"/>
          <p:cNvSpPr>
            <a:spLocks noChangeShapeType="1"/>
          </p:cNvSpPr>
          <p:nvPr/>
        </p:nvSpPr>
        <p:spPr bwMode="auto">
          <a:xfrm flipV="1">
            <a:off x="5867400" y="5181600"/>
            <a:ext cx="0" cy="1028700"/>
          </a:xfrm>
          <a:prstGeom prst="line">
            <a:avLst/>
          </a:prstGeom>
          <a:noFill/>
          <a:ln w="9525">
            <a:solidFill>
              <a:schemeClr val="tx1"/>
            </a:solidFill>
            <a:round/>
            <a:headEnd/>
            <a:tailEnd/>
          </a:ln>
          <a:effectLst/>
        </p:spPr>
        <p:txBody>
          <a:bodyPr wrap="none" anchor="ctr"/>
          <a:lstStyle/>
          <a:p>
            <a:endParaRPr lang="en-IN"/>
          </a:p>
        </p:txBody>
      </p:sp>
      <p:sp>
        <p:nvSpPr>
          <p:cNvPr id="11327" name="Line 63"/>
          <p:cNvSpPr>
            <a:spLocks noChangeShapeType="1"/>
          </p:cNvSpPr>
          <p:nvPr/>
        </p:nvSpPr>
        <p:spPr bwMode="auto">
          <a:xfrm flipV="1">
            <a:off x="6324600" y="5181600"/>
            <a:ext cx="0" cy="1028700"/>
          </a:xfrm>
          <a:prstGeom prst="line">
            <a:avLst/>
          </a:prstGeom>
          <a:noFill/>
          <a:ln w="9525">
            <a:solidFill>
              <a:schemeClr val="tx1"/>
            </a:solidFill>
            <a:round/>
            <a:headEnd/>
            <a:tailEnd/>
          </a:ln>
          <a:effectLst/>
        </p:spPr>
        <p:txBody>
          <a:bodyPr wrap="none" anchor="ctr"/>
          <a:lstStyle/>
          <a:p>
            <a:endParaRPr lang="en-IN"/>
          </a:p>
        </p:txBody>
      </p:sp>
      <p:sp>
        <p:nvSpPr>
          <p:cNvPr id="11328" name="Line 64"/>
          <p:cNvSpPr>
            <a:spLocks noChangeShapeType="1"/>
          </p:cNvSpPr>
          <p:nvPr/>
        </p:nvSpPr>
        <p:spPr bwMode="auto">
          <a:xfrm flipV="1">
            <a:off x="7137400" y="5200650"/>
            <a:ext cx="0" cy="1028700"/>
          </a:xfrm>
          <a:prstGeom prst="line">
            <a:avLst/>
          </a:prstGeom>
          <a:noFill/>
          <a:ln w="9525">
            <a:solidFill>
              <a:schemeClr val="tx1"/>
            </a:solidFill>
            <a:round/>
            <a:headEnd/>
            <a:tailEnd/>
          </a:ln>
          <a:effectLst/>
        </p:spPr>
        <p:txBody>
          <a:bodyPr wrap="none" anchor="ctr"/>
          <a:lstStyle/>
          <a:p>
            <a:endParaRPr lang="en-IN"/>
          </a:p>
        </p:txBody>
      </p:sp>
      <p:sp>
        <p:nvSpPr>
          <p:cNvPr id="11329" name="Line 65"/>
          <p:cNvSpPr>
            <a:spLocks noChangeShapeType="1"/>
          </p:cNvSpPr>
          <p:nvPr/>
        </p:nvSpPr>
        <p:spPr bwMode="auto">
          <a:xfrm flipV="1">
            <a:off x="7543800" y="5181600"/>
            <a:ext cx="0" cy="1028700"/>
          </a:xfrm>
          <a:prstGeom prst="line">
            <a:avLst/>
          </a:prstGeom>
          <a:noFill/>
          <a:ln w="9525">
            <a:solidFill>
              <a:schemeClr val="tx1"/>
            </a:solidFill>
            <a:round/>
            <a:headEnd/>
            <a:tailEnd/>
          </a:ln>
          <a:effectLst/>
        </p:spPr>
        <p:txBody>
          <a:bodyPr wrap="none" anchor="ctr"/>
          <a:lstStyle/>
          <a:p>
            <a:endParaRPr lang="en-IN"/>
          </a:p>
        </p:txBody>
      </p:sp>
      <p:sp>
        <p:nvSpPr>
          <p:cNvPr id="11330" name="Oval 66" descr="Granite"/>
          <p:cNvSpPr>
            <a:spLocks noChangeArrowheads="1"/>
          </p:cNvSpPr>
          <p:nvPr/>
        </p:nvSpPr>
        <p:spPr bwMode="auto">
          <a:xfrm>
            <a:off x="5867400" y="5867400"/>
            <a:ext cx="381000" cy="361950"/>
          </a:xfrm>
          <a:prstGeom prst="ellipse">
            <a:avLst/>
          </a:prstGeom>
          <a:blipFill dpi="0" rotWithShape="0">
            <a:blip r:embed="rId2"/>
            <a:srcRect/>
            <a:tile tx="0" ty="0" sx="100000" sy="100000" flip="none" algn="tl"/>
          </a:blipFill>
          <a:ln w="9525">
            <a:noFill/>
            <a:round/>
            <a:headEnd/>
            <a:tailEnd/>
          </a:ln>
          <a:effectLst/>
        </p:spPr>
        <p:txBody>
          <a:bodyPr wrap="none" anchor="ctr"/>
          <a:lstStyle/>
          <a:p>
            <a:endParaRPr lang="en-IN"/>
          </a:p>
        </p:txBody>
      </p:sp>
      <p:sp>
        <p:nvSpPr>
          <p:cNvPr id="11331" name="Line 67"/>
          <p:cNvSpPr>
            <a:spLocks noChangeShapeType="1"/>
          </p:cNvSpPr>
          <p:nvPr/>
        </p:nvSpPr>
        <p:spPr bwMode="auto">
          <a:xfrm flipV="1">
            <a:off x="6705600" y="5181600"/>
            <a:ext cx="0" cy="1028700"/>
          </a:xfrm>
          <a:prstGeom prst="line">
            <a:avLst/>
          </a:prstGeom>
          <a:noFill/>
          <a:ln w="9525">
            <a:solidFill>
              <a:schemeClr val="tx1"/>
            </a:solidFill>
            <a:round/>
            <a:headEnd/>
            <a:tailEnd/>
          </a:ln>
          <a:effectLst/>
        </p:spPr>
        <p:txBody>
          <a:bodyPr wrap="none" anchor="ctr"/>
          <a:lstStyle/>
          <a:p>
            <a:endParaRPr lang="en-IN"/>
          </a:p>
        </p:txBody>
      </p:sp>
      <p:sp>
        <p:nvSpPr>
          <p:cNvPr id="11332" name="Oval 68" descr="Granite"/>
          <p:cNvSpPr>
            <a:spLocks noChangeArrowheads="1"/>
          </p:cNvSpPr>
          <p:nvPr/>
        </p:nvSpPr>
        <p:spPr bwMode="auto">
          <a:xfrm>
            <a:off x="7162800" y="5505450"/>
            <a:ext cx="381000" cy="361950"/>
          </a:xfrm>
          <a:prstGeom prst="ellipse">
            <a:avLst/>
          </a:prstGeom>
          <a:blipFill dpi="0" rotWithShape="0">
            <a:blip r:embed="rId2"/>
            <a:srcRect/>
            <a:tile tx="0" ty="0" sx="100000" sy="100000" flip="none" algn="tl"/>
          </a:blipFill>
          <a:ln w="9525">
            <a:noFill/>
            <a:round/>
            <a:headEnd/>
            <a:tailEnd/>
          </a:ln>
          <a:effectLst/>
        </p:spPr>
        <p:txBody>
          <a:bodyPr wrap="none" anchor="ctr"/>
          <a:lstStyle/>
          <a:p>
            <a:endParaRPr lang="en-IN"/>
          </a:p>
        </p:txBody>
      </p:sp>
      <p:sp>
        <p:nvSpPr>
          <p:cNvPr id="11333" name="Line 69"/>
          <p:cNvSpPr>
            <a:spLocks noChangeShapeType="1"/>
          </p:cNvSpPr>
          <p:nvPr/>
        </p:nvSpPr>
        <p:spPr bwMode="auto">
          <a:xfrm flipV="1">
            <a:off x="7924800" y="5181600"/>
            <a:ext cx="0" cy="1028700"/>
          </a:xfrm>
          <a:prstGeom prst="line">
            <a:avLst/>
          </a:prstGeom>
          <a:noFill/>
          <a:ln w="9525">
            <a:solidFill>
              <a:schemeClr val="tx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Oval 6"/>
          <p:cNvSpPr>
            <a:spLocks noChangeArrowheads="1"/>
          </p:cNvSpPr>
          <p:nvPr/>
        </p:nvSpPr>
        <p:spPr bwMode="auto">
          <a:xfrm>
            <a:off x="2209800" y="2057400"/>
            <a:ext cx="1676400" cy="2057400"/>
          </a:xfrm>
          <a:prstGeom prst="ellipse">
            <a:avLst/>
          </a:prstGeom>
          <a:gradFill rotWithShape="0">
            <a:gsLst>
              <a:gs pos="0">
                <a:schemeClr val="bg1"/>
              </a:gs>
              <a:gs pos="100000">
                <a:schemeClr val="bg1">
                  <a:gamma/>
                  <a:shade val="86275"/>
                  <a:invGamma/>
                </a:schemeClr>
              </a:gs>
            </a:gsLst>
            <a:lin ang="5400000" scaled="1"/>
          </a:gradFill>
          <a:ln w="9525">
            <a:solidFill>
              <a:schemeClr val="tx1"/>
            </a:solidFill>
            <a:round/>
            <a:headEnd/>
            <a:tailEnd/>
          </a:ln>
          <a:effectLst/>
        </p:spPr>
        <p:txBody>
          <a:bodyPr wrap="none" anchor="ctr"/>
          <a:lstStyle/>
          <a:p>
            <a:endParaRPr lang="en-IN"/>
          </a:p>
        </p:txBody>
      </p:sp>
      <p:sp>
        <p:nvSpPr>
          <p:cNvPr id="19463" name="Oval 7"/>
          <p:cNvSpPr>
            <a:spLocks noChangeArrowheads="1"/>
          </p:cNvSpPr>
          <p:nvPr/>
        </p:nvSpPr>
        <p:spPr bwMode="auto">
          <a:xfrm>
            <a:off x="2895600" y="1676400"/>
            <a:ext cx="254000" cy="381000"/>
          </a:xfrm>
          <a:prstGeom prst="ellipse">
            <a:avLst/>
          </a:prstGeom>
          <a:noFill/>
          <a:ln w="9525">
            <a:solidFill>
              <a:schemeClr val="tx1"/>
            </a:solidFill>
            <a:round/>
            <a:headEnd/>
            <a:tailEnd/>
          </a:ln>
          <a:effectLst/>
        </p:spPr>
        <p:txBody>
          <a:bodyPr wrap="none" anchor="ctr"/>
          <a:lstStyle/>
          <a:p>
            <a:endParaRPr lang="en-IN"/>
          </a:p>
        </p:txBody>
      </p:sp>
      <p:sp>
        <p:nvSpPr>
          <p:cNvPr id="19465" name="Text Box 9"/>
          <p:cNvSpPr txBox="1">
            <a:spLocks noChangeArrowheads="1"/>
          </p:cNvSpPr>
          <p:nvPr/>
        </p:nvSpPr>
        <p:spPr bwMode="auto">
          <a:xfrm>
            <a:off x="3684588" y="2286000"/>
            <a:ext cx="741362" cy="457200"/>
          </a:xfrm>
          <a:prstGeom prst="rect">
            <a:avLst/>
          </a:prstGeom>
          <a:solidFill>
            <a:schemeClr val="bg1"/>
          </a:solidFill>
          <a:ln w="9525">
            <a:noFill/>
            <a:miter lim="800000"/>
            <a:headEnd/>
            <a:tailEnd/>
          </a:ln>
          <a:effectLst/>
        </p:spPr>
        <p:txBody>
          <a:bodyPr wrap="none">
            <a:spAutoFit/>
          </a:bodyPr>
          <a:lstStyle/>
          <a:p>
            <a:r>
              <a:rPr lang="en-GB" sz="1200"/>
              <a:t>orphan </a:t>
            </a:r>
          </a:p>
          <a:p>
            <a:r>
              <a:rPr lang="en-GB" sz="1200"/>
              <a:t>receptor</a:t>
            </a:r>
          </a:p>
        </p:txBody>
      </p:sp>
      <p:sp>
        <p:nvSpPr>
          <p:cNvPr id="19466" name="Rectangle 10"/>
          <p:cNvSpPr>
            <a:spLocks noChangeArrowheads="1"/>
          </p:cNvSpPr>
          <p:nvPr/>
        </p:nvSpPr>
        <p:spPr bwMode="auto">
          <a:xfrm>
            <a:off x="3657600" y="2286000"/>
            <a:ext cx="762000" cy="381000"/>
          </a:xfrm>
          <a:prstGeom prst="rect">
            <a:avLst/>
          </a:prstGeom>
          <a:noFill/>
          <a:ln w="9525">
            <a:solidFill>
              <a:schemeClr val="tx1"/>
            </a:solidFill>
            <a:miter lim="800000"/>
            <a:headEnd/>
            <a:tailEnd/>
          </a:ln>
          <a:effectLst/>
        </p:spPr>
        <p:txBody>
          <a:bodyPr wrap="none" anchor="ctr"/>
          <a:lstStyle/>
          <a:p>
            <a:endParaRPr lang="en-IN"/>
          </a:p>
        </p:txBody>
      </p:sp>
      <p:sp>
        <p:nvSpPr>
          <p:cNvPr id="19467" name="Text Box 11"/>
          <p:cNvSpPr txBox="1">
            <a:spLocks noChangeArrowheads="1"/>
          </p:cNvSpPr>
          <p:nvPr/>
        </p:nvSpPr>
        <p:spPr bwMode="auto">
          <a:xfrm>
            <a:off x="2900363" y="2743200"/>
            <a:ext cx="681037" cy="457200"/>
          </a:xfrm>
          <a:prstGeom prst="rect">
            <a:avLst/>
          </a:prstGeom>
          <a:noFill/>
          <a:ln w="9525">
            <a:noFill/>
            <a:miter lim="800000"/>
            <a:headEnd/>
            <a:tailEnd/>
          </a:ln>
          <a:effectLst/>
        </p:spPr>
        <p:txBody>
          <a:bodyPr wrap="none">
            <a:spAutoFit/>
          </a:bodyPr>
          <a:lstStyle/>
          <a:p>
            <a:pPr algn="ctr"/>
            <a:r>
              <a:rPr lang="en-GB" sz="1200"/>
              <a:t>peptide</a:t>
            </a:r>
          </a:p>
          <a:p>
            <a:pPr algn="ctr"/>
            <a:endParaRPr lang="en-GB" sz="1200"/>
          </a:p>
        </p:txBody>
      </p:sp>
      <p:sp>
        <p:nvSpPr>
          <p:cNvPr id="19470" name="AutoShape 14"/>
          <p:cNvSpPr>
            <a:spLocks noChangeArrowheads="1"/>
          </p:cNvSpPr>
          <p:nvPr/>
        </p:nvSpPr>
        <p:spPr bwMode="auto">
          <a:xfrm>
            <a:off x="2057400" y="2133600"/>
            <a:ext cx="1320800" cy="609600"/>
          </a:xfrm>
          <a:prstGeom prst="irregularSeal1">
            <a:avLst/>
          </a:prstGeom>
          <a:solidFill>
            <a:schemeClr val="bg1"/>
          </a:solidFill>
          <a:ln w="9525">
            <a:solidFill>
              <a:schemeClr val="tx1"/>
            </a:solidFill>
            <a:miter lim="800000"/>
            <a:headEnd/>
            <a:tailEnd/>
          </a:ln>
          <a:effectLst/>
        </p:spPr>
        <p:txBody>
          <a:bodyPr wrap="none" anchor="ctr"/>
          <a:lstStyle/>
          <a:p>
            <a:endParaRPr lang="en-IN"/>
          </a:p>
        </p:txBody>
      </p:sp>
      <p:sp>
        <p:nvSpPr>
          <p:cNvPr id="19471" name="Text Box 15"/>
          <p:cNvSpPr txBox="1">
            <a:spLocks noChangeArrowheads="1"/>
          </p:cNvSpPr>
          <p:nvPr/>
        </p:nvSpPr>
        <p:spPr bwMode="auto">
          <a:xfrm>
            <a:off x="2386013" y="2286000"/>
            <a:ext cx="639762" cy="274638"/>
          </a:xfrm>
          <a:prstGeom prst="rect">
            <a:avLst/>
          </a:prstGeom>
          <a:solidFill>
            <a:schemeClr val="bg1"/>
          </a:solidFill>
          <a:ln w="9525">
            <a:noFill/>
            <a:miter lim="800000"/>
            <a:headEnd/>
            <a:tailEnd/>
          </a:ln>
          <a:effectLst/>
        </p:spPr>
        <p:txBody>
          <a:bodyPr wrap="none">
            <a:spAutoFit/>
          </a:bodyPr>
          <a:lstStyle/>
          <a:p>
            <a:r>
              <a:rPr lang="en-GB" sz="1200"/>
              <a:t>growth</a:t>
            </a:r>
          </a:p>
        </p:txBody>
      </p:sp>
      <p:sp>
        <p:nvSpPr>
          <p:cNvPr id="19476" name="Rectangle 20"/>
          <p:cNvSpPr>
            <a:spLocks noChangeArrowheads="1"/>
          </p:cNvSpPr>
          <p:nvPr/>
        </p:nvSpPr>
        <p:spPr bwMode="auto">
          <a:xfrm>
            <a:off x="2443163" y="3105150"/>
            <a:ext cx="909637" cy="552450"/>
          </a:xfrm>
          <a:prstGeom prst="rect">
            <a:avLst/>
          </a:prstGeom>
          <a:solidFill>
            <a:schemeClr val="bg1"/>
          </a:solidFill>
          <a:ln w="9525">
            <a:solidFill>
              <a:schemeClr val="tx1"/>
            </a:solidFill>
            <a:miter lim="800000"/>
            <a:headEnd/>
            <a:tailEnd/>
          </a:ln>
          <a:effectLst/>
        </p:spPr>
        <p:txBody>
          <a:bodyPr wrap="none" anchor="ctr"/>
          <a:lstStyle/>
          <a:p>
            <a:endParaRPr lang="en-IN"/>
          </a:p>
        </p:txBody>
      </p:sp>
      <p:sp>
        <p:nvSpPr>
          <p:cNvPr id="19475" name="Text Box 19"/>
          <p:cNvSpPr txBox="1">
            <a:spLocks noChangeArrowheads="1"/>
          </p:cNvSpPr>
          <p:nvPr/>
        </p:nvSpPr>
        <p:spPr bwMode="auto">
          <a:xfrm>
            <a:off x="2438400" y="3048000"/>
            <a:ext cx="917575" cy="639763"/>
          </a:xfrm>
          <a:prstGeom prst="rect">
            <a:avLst/>
          </a:prstGeom>
          <a:noFill/>
          <a:ln w="9525">
            <a:noFill/>
            <a:miter lim="800000"/>
            <a:headEnd/>
            <a:tailEnd/>
          </a:ln>
          <a:effectLst/>
        </p:spPr>
        <p:txBody>
          <a:bodyPr wrap="none">
            <a:spAutoFit/>
          </a:bodyPr>
          <a:lstStyle/>
          <a:p>
            <a:r>
              <a:rPr lang="en-GB" sz="1200"/>
              <a:t>peptide</a:t>
            </a:r>
          </a:p>
          <a:p>
            <a:r>
              <a:rPr lang="en-GB" sz="1200"/>
              <a:t>expression</a:t>
            </a:r>
          </a:p>
          <a:p>
            <a:r>
              <a:rPr lang="en-GB" sz="1200"/>
              <a:t>library</a:t>
            </a:r>
          </a:p>
        </p:txBody>
      </p:sp>
      <p:sp>
        <p:nvSpPr>
          <p:cNvPr id="19478" name="Text Box 22"/>
          <p:cNvSpPr txBox="1">
            <a:spLocks noChangeArrowheads="1"/>
          </p:cNvSpPr>
          <p:nvPr/>
        </p:nvSpPr>
        <p:spPr bwMode="auto">
          <a:xfrm>
            <a:off x="4775200" y="2686050"/>
            <a:ext cx="681038" cy="457200"/>
          </a:xfrm>
          <a:prstGeom prst="rect">
            <a:avLst/>
          </a:prstGeom>
          <a:noFill/>
          <a:ln w="9525">
            <a:noFill/>
            <a:miter lim="800000"/>
            <a:headEnd/>
            <a:tailEnd/>
          </a:ln>
          <a:effectLst/>
        </p:spPr>
        <p:txBody>
          <a:bodyPr wrap="none">
            <a:spAutoFit/>
          </a:bodyPr>
          <a:lstStyle/>
          <a:p>
            <a:r>
              <a:rPr lang="en-GB" sz="1200"/>
              <a:t>peptide</a:t>
            </a:r>
          </a:p>
          <a:p>
            <a:r>
              <a:rPr lang="en-GB" sz="1200"/>
              <a:t>ligand</a:t>
            </a:r>
          </a:p>
        </p:txBody>
      </p:sp>
      <p:sp>
        <p:nvSpPr>
          <p:cNvPr id="19479" name="AutoShape 23"/>
          <p:cNvSpPr>
            <a:spLocks noChangeArrowheads="1"/>
          </p:cNvSpPr>
          <p:nvPr/>
        </p:nvSpPr>
        <p:spPr bwMode="auto">
          <a:xfrm flipH="1">
            <a:off x="4495800" y="2438400"/>
            <a:ext cx="711200" cy="2286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w="9525">
            <a:solidFill>
              <a:schemeClr val="tx1"/>
            </a:solidFill>
            <a:miter lim="800000"/>
            <a:headEnd/>
            <a:tailEnd/>
          </a:ln>
          <a:effectLst/>
        </p:spPr>
        <p:txBody>
          <a:bodyPr wrap="none" anchor="ctr"/>
          <a:lstStyle/>
          <a:p>
            <a:endParaRPr lang="en-IN"/>
          </a:p>
        </p:txBody>
      </p:sp>
      <p:sp>
        <p:nvSpPr>
          <p:cNvPr id="19480" name="AutoShape 24"/>
          <p:cNvSpPr>
            <a:spLocks noChangeArrowheads="1"/>
          </p:cNvSpPr>
          <p:nvPr/>
        </p:nvSpPr>
        <p:spPr bwMode="auto">
          <a:xfrm>
            <a:off x="3657600" y="2819400"/>
            <a:ext cx="812800" cy="114300"/>
          </a:xfrm>
          <a:prstGeom prst="rightArrow">
            <a:avLst>
              <a:gd name="adj1" fmla="val 50000"/>
              <a:gd name="adj2" fmla="val 177778"/>
            </a:avLst>
          </a:prstGeom>
          <a:solidFill>
            <a:schemeClr val="tx1"/>
          </a:solidFill>
          <a:ln w="9525">
            <a:solidFill>
              <a:schemeClr val="tx1"/>
            </a:solidFill>
            <a:miter lim="800000"/>
            <a:headEnd/>
            <a:tailEnd/>
          </a:ln>
          <a:effectLst/>
        </p:spPr>
        <p:txBody>
          <a:bodyPr wrap="none" anchor="ctr"/>
          <a:lstStyle/>
          <a:p>
            <a:endParaRPr lang="en-IN"/>
          </a:p>
        </p:txBody>
      </p:sp>
      <p:sp>
        <p:nvSpPr>
          <p:cNvPr id="19481" name="Text Box 25"/>
          <p:cNvSpPr txBox="1">
            <a:spLocks noChangeArrowheads="1"/>
          </p:cNvSpPr>
          <p:nvPr/>
        </p:nvSpPr>
        <p:spPr bwMode="auto">
          <a:xfrm>
            <a:off x="3352800" y="2343150"/>
            <a:ext cx="374650" cy="304800"/>
          </a:xfrm>
          <a:prstGeom prst="rect">
            <a:avLst/>
          </a:prstGeom>
          <a:noFill/>
          <a:ln w="9525">
            <a:noFill/>
            <a:miter lim="800000"/>
            <a:headEnd/>
            <a:tailEnd/>
          </a:ln>
          <a:effectLst/>
        </p:spPr>
        <p:txBody>
          <a:bodyPr wrap="none">
            <a:spAutoFit/>
          </a:bodyPr>
          <a:lstStyle/>
          <a:p>
            <a:r>
              <a:rPr lang="en-GB">
                <a:sym typeface="Wingdings" charset="2"/>
              </a:rPr>
              <a:t></a:t>
            </a:r>
            <a:endParaRPr lang="en-GB"/>
          </a:p>
        </p:txBody>
      </p:sp>
      <p:sp>
        <p:nvSpPr>
          <p:cNvPr id="19482" name="Text Box 26"/>
          <p:cNvSpPr txBox="1">
            <a:spLocks noChangeArrowheads="1"/>
          </p:cNvSpPr>
          <p:nvPr/>
        </p:nvSpPr>
        <p:spPr bwMode="auto">
          <a:xfrm>
            <a:off x="2632075" y="2857500"/>
            <a:ext cx="339725" cy="304800"/>
          </a:xfrm>
          <a:prstGeom prst="rect">
            <a:avLst/>
          </a:prstGeom>
          <a:noFill/>
          <a:ln w="9525">
            <a:noFill/>
            <a:miter lim="800000"/>
            <a:headEnd/>
            <a:tailEnd/>
          </a:ln>
          <a:effectLst/>
        </p:spPr>
        <p:txBody>
          <a:bodyPr wrap="none">
            <a:spAutoFit/>
          </a:bodyPr>
          <a:lstStyle/>
          <a:p>
            <a:r>
              <a:rPr lang="en-GB">
                <a:sym typeface="Wingdings" charset="2"/>
              </a:rPr>
              <a:t></a:t>
            </a:r>
            <a:endParaRPr lang="en-GB"/>
          </a:p>
        </p:txBody>
      </p:sp>
      <p:sp>
        <p:nvSpPr>
          <p:cNvPr id="19484" name="Text Box 28"/>
          <p:cNvSpPr txBox="1">
            <a:spLocks noChangeArrowheads="1"/>
          </p:cNvSpPr>
          <p:nvPr/>
        </p:nvSpPr>
        <p:spPr bwMode="auto">
          <a:xfrm>
            <a:off x="487363" y="985838"/>
            <a:ext cx="8656637" cy="517525"/>
          </a:xfrm>
          <a:prstGeom prst="rect">
            <a:avLst/>
          </a:prstGeom>
          <a:noFill/>
          <a:ln w="9525">
            <a:noFill/>
            <a:miter lim="800000"/>
            <a:headEnd/>
            <a:tailEnd/>
          </a:ln>
          <a:effectLst/>
        </p:spPr>
        <p:txBody>
          <a:bodyPr>
            <a:spAutoFit/>
          </a:bodyPr>
          <a:lstStyle/>
          <a:p>
            <a:r>
              <a:rPr lang="en-GB"/>
              <a:t>(c) alternatively, introduce a random peptide expression library; cells will only grow if the peptide stimulates the receptor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Drug companies now have millions of samples of chemical compounds</a:t>
            </a:r>
          </a:p>
          <a:p>
            <a:r>
              <a:rPr lang="en-US" dirty="0" smtClean="0"/>
              <a:t>High-throughput screening can test 100,000 compounds a day for activity against a protein target</a:t>
            </a:r>
          </a:p>
          <a:p>
            <a:r>
              <a:rPr lang="en-US" dirty="0" smtClean="0"/>
              <a:t>Maybe tens of thousands of these compounds will show some activity for the protein</a:t>
            </a:r>
          </a:p>
          <a:p>
            <a:r>
              <a:rPr lang="en-US" dirty="0" smtClean="0"/>
              <a:t>The chemist needs to intelligently select the 2 - 3 classes of compounds that show the most promise for being drugs to follow-up</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 screening</a:t>
            </a:r>
            <a:br>
              <a:rPr lang="en-US"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in-</a:t>
            </a:r>
            <a:r>
              <a:rPr lang="en-IN" dirty="0" err="1" smtClean="0"/>
              <a:t>silico</a:t>
            </a:r>
            <a:r>
              <a:rPr lang="en-IN" dirty="0" smtClean="0"/>
              <a:t> screening, is a new branch of medicinal chemistry that represents a fast &amp; cost effective tool for computationally screening database in search for the novel drug leads.</a:t>
            </a:r>
          </a:p>
          <a:p>
            <a:r>
              <a:rPr lang="en-IN" dirty="0" smtClean="0"/>
              <a:t>Virtual screening uses computer based methods discover new </a:t>
            </a:r>
            <a:r>
              <a:rPr lang="en-IN" dirty="0" err="1" smtClean="0"/>
              <a:t>ligand</a:t>
            </a:r>
            <a:r>
              <a:rPr lang="en-IN" dirty="0" smtClean="0"/>
              <a:t> on the bases of biological structure.</a:t>
            </a:r>
          </a:p>
          <a:p>
            <a:r>
              <a:rPr lang="en-IN" dirty="0" smtClean="0"/>
              <a:t>first part of the visual screening evaluates the drug likeness of the same molecules most independent of their intended drug target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drug like molecules exhibit </a:t>
            </a:r>
            <a:r>
              <a:rPr lang="en-IN" dirty="0" err="1" smtClean="0"/>
              <a:t>favorable</a:t>
            </a:r>
            <a:r>
              <a:rPr lang="en-IN" dirty="0" smtClean="0"/>
              <a:t> absorption, distribution, metabolism, excretion, toxicological (ADMET) parameters. Using following types of method currently assesses </a:t>
            </a:r>
            <a:r>
              <a:rPr lang="en-IN" dirty="0" err="1" smtClean="0"/>
              <a:t>Druglikness</a:t>
            </a:r>
            <a:r>
              <a:rPr lang="en-IN" dirty="0" smtClean="0"/>
              <a:t> □ Simple counting method □ Functional group filter □ Topological filter □ </a:t>
            </a:r>
            <a:r>
              <a:rPr lang="en-IN" dirty="0" err="1" smtClean="0"/>
              <a:t>Pharmacophore</a:t>
            </a:r>
            <a:r>
              <a:rPr lang="en-IN" dirty="0" smtClean="0"/>
              <a:t> filter</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Counting scheme ---Database collections of known drug are typically used to extract knowledge about structure properties of potential drug molecules. Molecular weight, </a:t>
            </a:r>
            <a:r>
              <a:rPr lang="en-IN" dirty="0" err="1" smtClean="0"/>
              <a:t>lipophilicity</a:t>
            </a:r>
            <a:r>
              <a:rPr lang="en-IN" dirty="0" smtClean="0"/>
              <a:t>, charge are profiled to extract simple counting rules for relevant description of ADMET- related parameter</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Functional group filters --- Reactive, toxics, or otherwise unsuitable compounds, such as natural product derivatives, are removed using specific filters. Typical reactive functional groups include, for the example, reactive alkyl halide peroxide, and </a:t>
            </a:r>
            <a:r>
              <a:rPr lang="en-IN" dirty="0" err="1" smtClean="0"/>
              <a:t>carbazide</a:t>
            </a:r>
            <a:r>
              <a:rPr lang="en-IN" dirty="0" smtClean="0"/>
              <a:t>, Unsuitable leads may include crown ethers, disulfide, and aliphatic </a:t>
            </a:r>
            <a:r>
              <a:rPr lang="en-IN" dirty="0" err="1" smtClean="0"/>
              <a:t>methylene</a:t>
            </a:r>
            <a:r>
              <a:rPr lang="en-IN" dirty="0" smtClean="0"/>
              <a:t> chain seven or more long and Screening out the compound that contain certain atom groups are associated with toxicity provide a practical and fast way to reduce large database.</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Topological drug classification -- It is generally assumed that compound those having the structure similarity with known drug may exhibit drug like properties themselves, such as oral bioavailability, low toxicity membrane permeability and metabolic stability. </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 Ideal compound cluster will have:</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Ideal compound cluster will:</a:t>
            </a:r>
          </a:p>
          <a:p>
            <a:r>
              <a:rPr lang="en-IN" dirty="0" smtClean="0"/>
              <a:t>have compound members that exhibit a high affinity towards the target (less than 1 µM)</a:t>
            </a:r>
          </a:p>
          <a:p>
            <a:r>
              <a:rPr lang="en-IN" dirty="0" smtClean="0"/>
              <a:t>Moderate molecular weight and </a:t>
            </a:r>
            <a:r>
              <a:rPr lang="en-IN" dirty="0" err="1" smtClean="0">
                <a:hlinkClick r:id="rId2" tooltip="Lipophilicity"/>
              </a:rPr>
              <a:t>lipophilicity</a:t>
            </a:r>
            <a:r>
              <a:rPr lang="en-IN" dirty="0" smtClean="0"/>
              <a:t> (usually measured as </a:t>
            </a:r>
            <a:r>
              <a:rPr lang="en-IN" dirty="0" err="1" smtClean="0"/>
              <a:t>cLogP</a:t>
            </a:r>
            <a:r>
              <a:rPr lang="en-IN" dirty="0" smtClean="0"/>
              <a:t>). Affinity, molecular weight and </a:t>
            </a:r>
            <a:r>
              <a:rPr lang="en-IN" dirty="0" err="1" smtClean="0"/>
              <a:t>lipophilicity</a:t>
            </a:r>
            <a:r>
              <a:rPr lang="en-IN" dirty="0" smtClean="0"/>
              <a:t> can be linked in single parameter such </a:t>
            </a:r>
            <a:r>
              <a:rPr lang="en-IN" dirty="0" err="1" smtClean="0"/>
              <a:t>as</a:t>
            </a:r>
            <a:r>
              <a:rPr lang="en-IN" dirty="0" err="1" smtClean="0">
                <a:hlinkClick r:id="rId3" tooltip="Ligand efficiency"/>
              </a:rPr>
              <a:t>ligand</a:t>
            </a:r>
            <a:r>
              <a:rPr lang="en-IN" dirty="0" smtClean="0">
                <a:hlinkClick r:id="rId3" tooltip="Ligand efficiency"/>
              </a:rPr>
              <a:t> efficiency</a:t>
            </a:r>
            <a:r>
              <a:rPr lang="en-IN" dirty="0" smtClean="0"/>
              <a:t> and </a:t>
            </a:r>
            <a:r>
              <a:rPr lang="en-IN" dirty="0" err="1" smtClean="0">
                <a:hlinkClick r:id="rId4" tooltip="Lipophilic efficiency"/>
              </a:rPr>
              <a:t>lipophilic</a:t>
            </a:r>
            <a:r>
              <a:rPr lang="en-IN" dirty="0" smtClean="0">
                <a:hlinkClick r:id="rId4" tooltip="Lipophilic efficiency"/>
              </a:rPr>
              <a:t> efficiency</a:t>
            </a:r>
            <a:r>
              <a:rPr lang="en-IN" dirty="0" smtClean="0"/>
              <a:t> to assess </a:t>
            </a:r>
            <a:r>
              <a:rPr lang="en-IN" dirty="0" err="1" smtClean="0">
                <a:hlinkClick r:id="rId5" tooltip="Druglikeness"/>
              </a:rPr>
              <a:t>druglikeness</a:t>
            </a:r>
            <a:endParaRPr lang="en-IN" dirty="0" smtClean="0"/>
          </a:p>
          <a:p>
            <a:r>
              <a:rPr lang="en-IN" dirty="0" smtClean="0"/>
              <a:t>show chemical tractability</a:t>
            </a:r>
          </a:p>
          <a:p>
            <a:r>
              <a:rPr lang="en-IN" dirty="0" smtClean="0"/>
              <a:t>not interfere with the </a:t>
            </a:r>
            <a:r>
              <a:rPr lang="en-IN" dirty="0" smtClean="0">
                <a:hlinkClick r:id="rId6" tooltip="P450"/>
              </a:rPr>
              <a:t>P450</a:t>
            </a:r>
            <a:r>
              <a:rPr lang="en-IN" dirty="0" smtClean="0"/>
              <a:t> enzymes nor with the </a:t>
            </a:r>
            <a:r>
              <a:rPr lang="en-IN" u="sng" dirty="0" smtClean="0">
                <a:hlinkClick r:id="rId7" tooltip="P-glycoproteins"/>
              </a:rPr>
              <a:t>P-</a:t>
            </a:r>
            <a:r>
              <a:rPr lang="en-IN" u="sng" dirty="0" err="1" smtClean="0">
                <a:hlinkClick r:id="rId7" tooltip="P-glycoproteins"/>
              </a:rPr>
              <a:t>glycoproteins</a:t>
            </a:r>
            <a:endParaRPr lang="en-IN" dirty="0" smtClean="0"/>
          </a:p>
          <a:p>
            <a:r>
              <a:rPr lang="en-IN" dirty="0" smtClean="0"/>
              <a:t>not bind to human </a:t>
            </a:r>
            <a:r>
              <a:rPr lang="en-IN" dirty="0" smtClean="0">
                <a:hlinkClick r:id="rId8" tooltip="Serum albumin"/>
              </a:rPr>
              <a:t>serum albumin</a:t>
            </a:r>
            <a:endParaRPr lang="en-IN" dirty="0" smtClean="0"/>
          </a:p>
          <a:p>
            <a:r>
              <a:rPr lang="en-IN" dirty="0" smtClean="0"/>
              <a:t>be soluble in water (above 100 µM)</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have a good </a:t>
            </a:r>
            <a:r>
              <a:rPr lang="en-IN" dirty="0" err="1" smtClean="0">
                <a:hlinkClick r:id="rId2" tooltip="Druglikeness"/>
              </a:rPr>
              <a:t>druglikeness</a:t>
            </a:r>
            <a:endParaRPr lang="en-IN" dirty="0" smtClean="0"/>
          </a:p>
          <a:p>
            <a:r>
              <a:rPr lang="en-IN" dirty="0" smtClean="0"/>
              <a:t>exhibit cell membrane permeability</a:t>
            </a:r>
          </a:p>
          <a:p>
            <a:r>
              <a:rPr lang="en-IN" dirty="0" smtClean="0"/>
              <a:t>show significant biological activity in a cellular assay</a:t>
            </a:r>
          </a:p>
          <a:p>
            <a:r>
              <a:rPr lang="en-IN" dirty="0" smtClean="0"/>
              <a:t>not exhibit </a:t>
            </a:r>
            <a:r>
              <a:rPr lang="en-IN" dirty="0" err="1" smtClean="0">
                <a:hlinkClick r:id="rId3" tooltip="Cytotoxicity"/>
              </a:rPr>
              <a:t>cytotoxicity</a:t>
            </a:r>
            <a:endParaRPr lang="en-IN" dirty="0" smtClean="0"/>
          </a:p>
          <a:p>
            <a:r>
              <a:rPr lang="en-IN" dirty="0" smtClean="0"/>
              <a:t>not be metabolized rapidly</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compound library</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compound library is a collection of real stored chemicals and/or virtual chemical compounds. The compound library or chemical library can contain stored </a:t>
            </a:r>
            <a:r>
              <a:rPr lang="en-IN" b="1" dirty="0" smtClean="0">
                <a:hlinkClick r:id="rId2"/>
              </a:rPr>
              <a:t>chemicals</a:t>
            </a:r>
            <a:r>
              <a:rPr lang="en-IN" dirty="0" smtClean="0"/>
              <a:t> each of them has associated data with information such as the chemical structure, purity, quantity, and physiochemical characteristics of the compound. The virtual compound libraries consist of 2D or 3D representations of chemical compounds that are used for diverse purposes using computational methods. </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Lipinski's rule of five</a:t>
            </a:r>
            <a:r>
              <a:rPr lang="en-IN" dirty="0" smtClean="0"/>
              <a:t>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“rule of 5” states that: poor absorption or permeation is more likely when: </a:t>
            </a:r>
          </a:p>
          <a:p>
            <a:r>
              <a:rPr lang="en-IN" dirty="0" smtClean="0"/>
              <a:t>A. There are more than 5 H-bond donors (expressed as the sum of </a:t>
            </a:r>
            <a:r>
              <a:rPr lang="en-IN" dirty="0" err="1" smtClean="0"/>
              <a:t>Ohs</a:t>
            </a:r>
            <a:r>
              <a:rPr lang="en-IN" dirty="0" smtClean="0"/>
              <a:t> and NHs); </a:t>
            </a:r>
          </a:p>
          <a:p>
            <a:r>
              <a:rPr lang="en-IN" dirty="0" smtClean="0"/>
              <a:t>B. The MW is over 500; </a:t>
            </a:r>
          </a:p>
          <a:p>
            <a:r>
              <a:rPr lang="en-IN" dirty="0" smtClean="0"/>
              <a:t>C. The </a:t>
            </a:r>
            <a:r>
              <a:rPr lang="en-IN" dirty="0" err="1" smtClean="0"/>
              <a:t>LogP</a:t>
            </a:r>
            <a:r>
              <a:rPr lang="en-IN" dirty="0" smtClean="0"/>
              <a:t> is over 5 (or </a:t>
            </a:r>
            <a:r>
              <a:rPr lang="en-IN" dirty="0" err="1" smtClean="0"/>
              <a:t>MlogP</a:t>
            </a:r>
            <a:r>
              <a:rPr lang="en-IN" dirty="0" smtClean="0"/>
              <a:t> is over 4.15); </a:t>
            </a:r>
            <a:r>
              <a:rPr lang="en-IN" b="1" dirty="0" smtClean="0"/>
              <a:t>partition-coefficient</a:t>
            </a:r>
            <a:r>
              <a:rPr lang="en-IN" dirty="0" smtClean="0"/>
              <a:t> </a:t>
            </a:r>
            <a:r>
              <a:rPr lang="en-IN" b="1" dirty="0" smtClean="0"/>
              <a:t>(P)</a:t>
            </a:r>
            <a:r>
              <a:rPr lang="en-IN" dirty="0" smtClean="0"/>
              <a:t> or </a:t>
            </a:r>
            <a:r>
              <a:rPr lang="en-IN" b="1" dirty="0" smtClean="0"/>
              <a:t>distribution-coefficient</a:t>
            </a:r>
            <a:r>
              <a:rPr lang="en-IN" dirty="0" smtClean="0"/>
              <a:t> </a:t>
            </a:r>
            <a:r>
              <a:rPr lang="en-IN" b="1" dirty="0" smtClean="0"/>
              <a:t>(D)</a:t>
            </a:r>
            <a:r>
              <a:rPr lang="en-IN" dirty="0" smtClean="0"/>
              <a:t> is the ratio of </a:t>
            </a:r>
            <a:r>
              <a:rPr lang="en-IN" dirty="0" smtClean="0">
                <a:hlinkClick r:id="rId2" tooltip="Concentration"/>
              </a:rPr>
              <a:t>concentrations</a:t>
            </a:r>
            <a:r>
              <a:rPr lang="en-IN" dirty="0" smtClean="0"/>
              <a:t> of a </a:t>
            </a:r>
            <a:r>
              <a:rPr lang="en-IN" dirty="0" smtClean="0">
                <a:hlinkClick r:id="rId3" tooltip="Chemical compound"/>
              </a:rPr>
              <a:t>compound</a:t>
            </a:r>
            <a:r>
              <a:rPr lang="en-IN" dirty="0" smtClean="0"/>
              <a:t> in a mixture of two </a:t>
            </a:r>
            <a:r>
              <a:rPr lang="en-IN" dirty="0" smtClean="0">
                <a:hlinkClick r:id="rId4" tooltip="Immiscible"/>
              </a:rPr>
              <a:t>immiscible</a:t>
            </a:r>
            <a:r>
              <a:rPr lang="en-IN" dirty="0" smtClean="0"/>
              <a:t> </a:t>
            </a:r>
            <a:r>
              <a:rPr lang="en-IN" dirty="0" smtClean="0">
                <a:hlinkClick r:id="rId5" tooltip="Phase (matter)"/>
              </a:rPr>
              <a:t>phases</a:t>
            </a:r>
            <a:r>
              <a:rPr lang="en-IN" dirty="0" smtClean="0"/>
              <a:t> at </a:t>
            </a:r>
            <a:r>
              <a:rPr lang="en-IN" dirty="0" smtClean="0">
                <a:hlinkClick r:id="rId6" tooltip="Partition equilibrium"/>
              </a:rPr>
              <a:t>equilibrium</a:t>
            </a:r>
            <a:r>
              <a:rPr lang="en-IN" dirty="0" smtClean="0"/>
              <a:t>. </a:t>
            </a:r>
          </a:p>
          <a:p>
            <a:r>
              <a:rPr lang="en-IN" dirty="0" smtClean="0"/>
              <a:t>D. There are more than 10 H-bond acceptors (expressed as the sum of Ns and Os).”</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142976" y="1285860"/>
            <a:ext cx="7105650"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docking in </a:t>
            </a:r>
            <a:r>
              <a:rPr lang="en-US" smtClean="0"/>
              <a:t>virtual screening</a:t>
            </a:r>
            <a:endParaRPr lang="en-US"/>
          </a:p>
        </p:txBody>
      </p:sp>
    </p:spTree>
    <p:extLst>
      <p:ext uri="{BB962C8B-B14F-4D97-AF65-F5344CB8AC3E}">
        <p14:creationId xmlns:p14="http://schemas.microsoft.com/office/powerpoint/2010/main" val="3576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06400" y="446088"/>
            <a:ext cx="8432800" cy="6974217"/>
          </a:xfrm>
          <a:prstGeom prst="rect">
            <a:avLst/>
          </a:prstGeom>
          <a:noFill/>
          <a:ln w="9525">
            <a:noFill/>
            <a:miter lim="800000"/>
            <a:headEnd/>
            <a:tailEnd/>
          </a:ln>
          <a:effectLst/>
        </p:spPr>
        <p:txBody>
          <a:bodyPr>
            <a:spAutoFit/>
          </a:bodyPr>
          <a:lstStyle/>
          <a:p>
            <a:pPr>
              <a:lnSpc>
                <a:spcPct val="130000"/>
              </a:lnSpc>
            </a:pPr>
            <a:r>
              <a:rPr lang="en-GB" sz="2000" dirty="0"/>
              <a:t>Which strategy is best for hit identification?</a:t>
            </a:r>
            <a:endParaRPr lang="en-GB" sz="1800" dirty="0"/>
          </a:p>
          <a:p>
            <a:pPr>
              <a:lnSpc>
                <a:spcPct val="130000"/>
              </a:lnSpc>
            </a:pPr>
            <a:endParaRPr lang="en-GB" dirty="0"/>
          </a:p>
          <a:p>
            <a:pPr>
              <a:lnSpc>
                <a:spcPct val="130000"/>
              </a:lnSpc>
            </a:pPr>
            <a:r>
              <a:rPr lang="en-GB" dirty="0"/>
              <a:t>When a target is identified, a decision has to be made about which chemicals to screen, in order to identify potential lead compounds.</a:t>
            </a:r>
          </a:p>
          <a:p>
            <a:pPr>
              <a:lnSpc>
                <a:spcPct val="130000"/>
              </a:lnSpc>
            </a:pPr>
            <a:endParaRPr lang="en-GB" dirty="0"/>
          </a:p>
          <a:p>
            <a:pPr>
              <a:lnSpc>
                <a:spcPct val="130000"/>
              </a:lnSpc>
            </a:pPr>
            <a:r>
              <a:rPr lang="en-GB" b="1" dirty="0"/>
              <a:t>Random </a:t>
            </a:r>
            <a:r>
              <a:rPr lang="en-GB" b="1" dirty="0" smtClean="0"/>
              <a:t>screening  (BLAST)</a:t>
            </a:r>
            <a:endParaRPr lang="en-GB" dirty="0"/>
          </a:p>
          <a:p>
            <a:pPr>
              <a:lnSpc>
                <a:spcPct val="130000"/>
              </a:lnSpc>
            </a:pPr>
            <a:r>
              <a:rPr lang="en-GB" dirty="0"/>
              <a:t>All possible drug molecules screened against target.</a:t>
            </a:r>
          </a:p>
          <a:p>
            <a:pPr>
              <a:lnSpc>
                <a:spcPct val="130000"/>
              </a:lnSpc>
            </a:pPr>
            <a:endParaRPr lang="en-GB" dirty="0"/>
          </a:p>
          <a:p>
            <a:pPr>
              <a:lnSpc>
                <a:spcPct val="130000"/>
              </a:lnSpc>
            </a:pPr>
            <a:r>
              <a:rPr lang="en-GB" dirty="0"/>
              <a:t>Estimated no. of possible drug molecules is ± 10</a:t>
            </a:r>
            <a:r>
              <a:rPr lang="en-GB" baseline="30000" dirty="0"/>
              <a:t>40</a:t>
            </a:r>
            <a:r>
              <a:rPr lang="en-GB" dirty="0"/>
              <a:t>!!!</a:t>
            </a:r>
          </a:p>
          <a:p>
            <a:pPr>
              <a:lnSpc>
                <a:spcPct val="130000"/>
              </a:lnSpc>
            </a:pPr>
            <a:r>
              <a:rPr lang="en-GB" dirty="0"/>
              <a:t>This is simply  not possible.</a:t>
            </a:r>
          </a:p>
          <a:p>
            <a:pPr>
              <a:lnSpc>
                <a:spcPct val="130000"/>
              </a:lnSpc>
            </a:pPr>
            <a:r>
              <a:rPr lang="en-GB" b="1" dirty="0" smtClean="0"/>
              <a:t>Focussed </a:t>
            </a:r>
            <a:r>
              <a:rPr lang="en-GB" b="1" dirty="0"/>
              <a:t>screening</a:t>
            </a:r>
            <a:endParaRPr lang="en-GB" dirty="0"/>
          </a:p>
          <a:p>
            <a:pPr>
              <a:lnSpc>
                <a:spcPct val="130000"/>
              </a:lnSpc>
            </a:pPr>
            <a:r>
              <a:rPr lang="en-GB" dirty="0"/>
              <a:t>A limited number of compounds are pre-selected for screening.</a:t>
            </a:r>
          </a:p>
          <a:p>
            <a:pPr>
              <a:lnSpc>
                <a:spcPct val="130000"/>
              </a:lnSpc>
            </a:pPr>
            <a:r>
              <a:rPr lang="en-GB" dirty="0"/>
              <a:t>Has proved successful as a hit generation strategy.</a:t>
            </a:r>
          </a:p>
          <a:p>
            <a:pPr>
              <a:lnSpc>
                <a:spcPct val="130000"/>
              </a:lnSpc>
            </a:pPr>
            <a:r>
              <a:rPr lang="en-GB" dirty="0"/>
              <a:t>Useful when 3D structure of target is known (e.g. crystal structure of a receptor)</a:t>
            </a:r>
          </a:p>
          <a:p>
            <a:pPr>
              <a:lnSpc>
                <a:spcPct val="130000"/>
              </a:lnSpc>
            </a:pPr>
            <a:r>
              <a:rPr lang="en-GB" dirty="0"/>
              <a:t>- use computer modelling to predict optimal structure to  interact with target</a:t>
            </a:r>
          </a:p>
          <a:p>
            <a:pPr>
              <a:lnSpc>
                <a:spcPct val="130000"/>
              </a:lnSpc>
            </a:pPr>
            <a:r>
              <a:rPr lang="en-GB" dirty="0"/>
              <a:t>- use known </a:t>
            </a:r>
            <a:r>
              <a:rPr lang="en-GB" dirty="0" err="1"/>
              <a:t>ligand</a:t>
            </a:r>
            <a:r>
              <a:rPr lang="en-GB" dirty="0"/>
              <a:t> to construct 3D </a:t>
            </a:r>
            <a:r>
              <a:rPr lang="en-GB" dirty="0" err="1"/>
              <a:t>pharmacophore</a:t>
            </a:r>
            <a:endParaRPr lang="en-GB" dirty="0"/>
          </a:p>
          <a:p>
            <a:pPr>
              <a:lnSpc>
                <a:spcPct val="130000"/>
              </a:lnSpc>
            </a:pPr>
            <a:r>
              <a:rPr lang="en-GB" dirty="0"/>
              <a:t>In either case, select compounds from library or design new compounds and screen.</a:t>
            </a:r>
          </a:p>
          <a:p>
            <a:pPr>
              <a:lnSpc>
                <a:spcPct val="130000"/>
              </a:lnSpc>
            </a:pPr>
            <a:endParaRPr lang="en-GB" dirty="0"/>
          </a:p>
          <a:p>
            <a:pPr>
              <a:lnSpc>
                <a:spcPct val="130000"/>
              </a:lnSpc>
            </a:pP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smtClean="0"/>
              <a:t>1-</a:t>
            </a:r>
            <a:r>
              <a:rPr lang="en-IN" b="1" dirty="0" smtClean="0"/>
              <a:t>Natural Compound Library--</a:t>
            </a:r>
            <a:r>
              <a:rPr lang="en-IN" i="1" dirty="0" smtClean="0"/>
              <a:t>A comprehensive chemical database shall be established at DZIF for the purpose of screenings, allowing  to develop their active agents.</a:t>
            </a:r>
            <a:endParaRPr lang="en-IN" b="1" dirty="0" smtClean="0"/>
          </a:p>
          <a:p>
            <a:r>
              <a:rPr lang="en-US" b="1" dirty="0" smtClean="0"/>
              <a:t>2-</a:t>
            </a:r>
            <a:r>
              <a:rPr lang="en-IN" dirty="0" smtClean="0"/>
              <a:t>Queensland Compound Library “Open” collection-Screen small, diverse compound subsets.</a:t>
            </a:r>
          </a:p>
          <a:p>
            <a:r>
              <a:rPr lang="en-US" dirty="0" smtClean="0"/>
              <a:t>3-</a:t>
            </a:r>
            <a:r>
              <a:rPr lang="en-IN" b="1" dirty="0" err="1" smtClean="0"/>
              <a:t>ChemmineR</a:t>
            </a:r>
            <a:r>
              <a:rPr lang="en-IN" b="1" dirty="0" smtClean="0"/>
              <a:t>: a compound mining framework for R</a:t>
            </a:r>
          </a:p>
          <a:p>
            <a:r>
              <a:rPr lang="en-US" b="1" dirty="0" smtClean="0"/>
              <a:t>4- </a:t>
            </a:r>
            <a:r>
              <a:rPr lang="en-US" b="1" dirty="0" smtClean="0">
                <a:hlinkClick r:id="rId2"/>
              </a:rPr>
              <a:t>http://www.ncbi.nlm.nih.gov/guide/chemicals-bioassays/</a:t>
            </a:r>
            <a:endParaRPr lang="en-US" b="1" dirty="0" smtClean="0"/>
          </a:p>
          <a:p>
            <a:r>
              <a:rPr lang="en-US" b="1" dirty="0" smtClean="0"/>
              <a:t>Tool---</a:t>
            </a:r>
            <a:r>
              <a:rPr lang="en-IN" dirty="0" smtClean="0"/>
              <a:t> </a:t>
            </a:r>
            <a:r>
              <a:rPr lang="en-IN" dirty="0" err="1" smtClean="0"/>
              <a:t>DeepView</a:t>
            </a:r>
            <a:r>
              <a:rPr lang="en-IN" dirty="0" smtClean="0"/>
              <a:t> - Swiss-</a:t>
            </a:r>
            <a:r>
              <a:rPr lang="en-IN" dirty="0" err="1" smtClean="0"/>
              <a:t>PdbViewer</a:t>
            </a:r>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normAutofit fontScale="90000"/>
          </a:bodyPr>
          <a:lstStyle/>
          <a:p>
            <a:pPr eaLnBrk="1" hangingPunct="1"/>
            <a:r>
              <a:rPr lang="en-US" altLang="en-US" sz="1800" smtClean="0"/>
              <a:t>Combinatorial chemistry</a:t>
            </a:r>
            <a:br>
              <a:rPr lang="en-US" altLang="en-US" sz="1800" smtClean="0"/>
            </a:br>
            <a:r>
              <a:rPr lang="en-US" altLang="en-US" sz="1800" smtClean="0"/>
              <a:t>The aim of combinatorial chemistry (“CombiChem”) is the generation of</a:t>
            </a:r>
            <a:br>
              <a:rPr lang="en-US" altLang="en-US" sz="1800" smtClean="0"/>
            </a:br>
            <a:r>
              <a:rPr lang="en-US" altLang="en-US" sz="1800" smtClean="0"/>
              <a:t>(large) numbers of compounds very quickly.</a:t>
            </a:r>
            <a:br>
              <a:rPr lang="en-US" altLang="en-US" sz="1800" smtClean="0"/>
            </a:br>
            <a:r>
              <a:rPr lang="en-US" altLang="en-US" sz="1800" smtClean="0"/>
              <a:t>(</a:t>
            </a:r>
            <a:r>
              <a:rPr lang="en-US" altLang="en-US" sz="1800" i="1" smtClean="0"/>
              <a:t>“combinatorial”: of, relating to, or involving combinations).</a:t>
            </a:r>
            <a:endParaRPr lang="en-US" altLang="en-US" sz="1800" smtClean="0"/>
          </a:p>
        </p:txBody>
      </p:sp>
      <p:pic>
        <p:nvPicPr>
          <p:cNvPr id="921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47913" y="2643188"/>
            <a:ext cx="4448175" cy="2438400"/>
          </a:xfrm>
        </p:spPr>
      </p:pic>
    </p:spTree>
    <p:extLst>
      <p:ext uri="{BB962C8B-B14F-4D97-AF65-F5344CB8AC3E}">
        <p14:creationId xmlns:p14="http://schemas.microsoft.com/office/powerpoint/2010/main" val="148617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Combinatorial chemistry</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Combinatorial chemistry</a:t>
            </a:r>
            <a:r>
              <a:rPr lang="en-IN" dirty="0" smtClean="0"/>
              <a:t> comprises </a:t>
            </a:r>
            <a:r>
              <a:rPr lang="en-IN" dirty="0" smtClean="0">
                <a:hlinkClick r:id="rId2" tooltip="Chemical synthesis"/>
              </a:rPr>
              <a:t>chemical synthetic methods</a:t>
            </a:r>
            <a:r>
              <a:rPr lang="en-IN" dirty="0" smtClean="0"/>
              <a:t> that make it possible to prepare a large number (tens to thousands or even millions) of compounds in a single process. These </a:t>
            </a:r>
            <a:r>
              <a:rPr lang="en-IN" dirty="0" smtClean="0">
                <a:hlinkClick r:id="rId3" tooltip="Compound library"/>
              </a:rPr>
              <a:t>compound libraries</a:t>
            </a:r>
            <a:r>
              <a:rPr lang="en-IN" dirty="0" smtClean="0"/>
              <a:t> can be made as mixtures, sets of individual compounds or chemical structures generated </a:t>
            </a:r>
            <a:r>
              <a:rPr lang="en-IN" i="1" dirty="0" smtClean="0">
                <a:hlinkClick r:id="rId4" tooltip="In silico"/>
              </a:rPr>
              <a:t>in </a:t>
            </a:r>
            <a:r>
              <a:rPr lang="en-IN" i="1" dirty="0" err="1" smtClean="0">
                <a:hlinkClick r:id="rId4" tooltip="In silico"/>
              </a:rPr>
              <a:t>silico</a:t>
            </a:r>
            <a:r>
              <a:rPr lang="en-IN" dirty="0" smtClean="0"/>
              <a:t>.</a:t>
            </a:r>
          </a:p>
          <a:p>
            <a:r>
              <a:rPr lang="en-IN" dirty="0" smtClean="0"/>
              <a:t>The basic principle of combinatorial chemistry is to prepare </a:t>
            </a:r>
            <a:r>
              <a:rPr lang="en-IN" dirty="0" smtClean="0">
                <a:hlinkClick r:id="rId3" tooltip="Compound library"/>
              </a:rPr>
              <a:t>libraries</a:t>
            </a:r>
            <a:r>
              <a:rPr lang="en-IN" dirty="0" smtClean="0"/>
              <a:t> of very large number of compounds then identify the useful components of the libraries.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altLang="en-US" smtClean="0"/>
              <a:t>How lead identified </a:t>
            </a:r>
          </a:p>
        </p:txBody>
      </p:sp>
      <p:sp>
        <p:nvSpPr>
          <p:cNvPr id="3" name="Content Placeholder 2"/>
          <p:cNvSpPr>
            <a:spLocks noGrp="1"/>
          </p:cNvSpPr>
          <p:nvPr>
            <p:ph idx="1"/>
          </p:nvPr>
        </p:nvSpPr>
        <p:spPr/>
        <p:txBody>
          <a:bodyPr rtlCol="0">
            <a:normAutofit fontScale="55000" lnSpcReduction="20000"/>
          </a:bodyPr>
          <a:lstStyle/>
          <a:p>
            <a:pPr eaLnBrk="1" fontAlgn="auto" hangingPunct="1">
              <a:spcAft>
                <a:spcPts val="0"/>
              </a:spcAft>
              <a:defRPr/>
            </a:pPr>
            <a:r>
              <a:rPr lang="en-US" dirty="0" smtClean="0"/>
              <a:t>Combinatorial chemistry – a technology for creating molecules en masse and testing them rapidly for desirable properties. </a:t>
            </a:r>
          </a:p>
          <a:p>
            <a:pPr eaLnBrk="1" fontAlgn="auto" hangingPunct="1">
              <a:spcAft>
                <a:spcPts val="0"/>
              </a:spcAft>
              <a:defRPr/>
            </a:pPr>
            <a:r>
              <a:rPr lang="en-US" dirty="0" smtClean="0"/>
              <a:t>Combinatorial chemistry is a technique by which large numbers of structurally distinct molecules may be </a:t>
            </a:r>
            <a:r>
              <a:rPr lang="en-US" dirty="0" err="1" smtClean="0"/>
              <a:t>synthesised</a:t>
            </a:r>
            <a:r>
              <a:rPr lang="en-US" dirty="0" smtClean="0"/>
              <a:t> at a time and submitted for pharmacological assay. The key of combinatorial chemistry is that a large range of analogues is </a:t>
            </a:r>
            <a:r>
              <a:rPr lang="en-US" dirty="0" err="1" smtClean="0"/>
              <a:t>synthesised</a:t>
            </a:r>
            <a:r>
              <a:rPr lang="en-US" dirty="0" smtClean="0"/>
              <a:t> using the same reaction conditions, the same reaction vessels. In this way, the chemist can </a:t>
            </a:r>
            <a:r>
              <a:rPr lang="en-US" dirty="0" err="1" smtClean="0"/>
              <a:t>synthesise</a:t>
            </a:r>
            <a:r>
              <a:rPr lang="en-US" dirty="0" smtClean="0"/>
              <a:t> many hundreds or thousands of compounds in one time instead of preparing only a few by simple methodology.</a:t>
            </a:r>
          </a:p>
          <a:p>
            <a:pPr eaLnBrk="1" fontAlgn="auto" hangingPunct="1">
              <a:spcAft>
                <a:spcPts val="0"/>
              </a:spcAft>
              <a:defRPr/>
            </a:pPr>
            <a:endParaRPr lang="en-US" dirty="0" smtClean="0"/>
          </a:p>
          <a:p>
            <a:pPr eaLnBrk="1" fontAlgn="auto" hangingPunct="1">
              <a:spcAft>
                <a:spcPts val="0"/>
              </a:spcAft>
              <a:defRPr/>
            </a:pPr>
            <a:r>
              <a:rPr lang="en-US" dirty="0" smtClean="0"/>
              <a:t>(Conventional- one molecule at a time discovery.)</a:t>
            </a:r>
          </a:p>
          <a:p>
            <a:pPr eaLnBrk="1" fontAlgn="auto" hangingPunct="1">
              <a:spcAft>
                <a:spcPts val="0"/>
              </a:spcAft>
              <a:defRPr/>
            </a:pPr>
            <a:r>
              <a:rPr lang="en-US" dirty="0" smtClean="0"/>
              <a:t>Saves time and costs and increase accuracy.</a:t>
            </a:r>
          </a:p>
          <a:p>
            <a:pPr eaLnBrk="1" fontAlgn="auto" hangingPunct="1">
              <a:spcAft>
                <a:spcPts val="0"/>
              </a:spcAft>
              <a:defRPr/>
            </a:pPr>
            <a:r>
              <a:rPr lang="en-US" dirty="0" smtClean="0"/>
              <a:t>Use to screen for novel bioactivities.</a:t>
            </a:r>
          </a:p>
          <a:p>
            <a:pPr eaLnBrk="1" fontAlgn="auto" hangingPunct="1">
              <a:spcAft>
                <a:spcPts val="0"/>
              </a:spcAft>
              <a:defRPr/>
            </a:pPr>
            <a:r>
              <a:rPr lang="en-US" dirty="0" smtClean="0"/>
              <a:t> produce effective ,marketable and competitive new drug.</a:t>
            </a:r>
          </a:p>
          <a:p>
            <a:pPr eaLnBrk="1" fontAlgn="auto" hangingPunct="1">
              <a:spcAft>
                <a:spcPts val="0"/>
              </a:spcAft>
              <a:defRPr/>
            </a:pPr>
            <a:r>
              <a:rPr lang="en-US" dirty="0" smtClean="0"/>
              <a:t>Aim- to produce large population of molecules or libraries that can screen efficiently </a:t>
            </a:r>
            <a:r>
              <a:rPr lang="en-US" dirty="0" err="1" smtClean="0"/>
              <a:t>enmass</a:t>
            </a:r>
            <a:r>
              <a:rPr lang="en-US" dirty="0" smtClean="0"/>
              <a:t> that increases probability to find novel compound of significant therapeutic and commercial value.</a:t>
            </a:r>
          </a:p>
          <a:p>
            <a:pPr eaLnBrk="1" fontAlgn="auto" hangingPunct="1">
              <a:spcAft>
                <a:spcPts val="0"/>
              </a:spcAft>
              <a:defRPr/>
            </a:pPr>
            <a:endParaRPr lang="en-US" dirty="0"/>
          </a:p>
        </p:txBody>
      </p:sp>
    </p:spTree>
    <p:extLst>
      <p:ext uri="{BB962C8B-B14F-4D97-AF65-F5344CB8AC3E}">
        <p14:creationId xmlns:p14="http://schemas.microsoft.com/office/powerpoint/2010/main" val="3980608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2247</Words>
  <Application>Microsoft Office PowerPoint</Application>
  <PresentationFormat>On-screen Show (4:3)</PresentationFormat>
  <Paragraphs>401</Paragraphs>
  <Slides>42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Symbol</vt:lpstr>
      <vt:lpstr>Wingdings</vt:lpstr>
      <vt:lpstr>Office Theme</vt:lpstr>
      <vt:lpstr>chemiformatics</vt:lpstr>
      <vt:lpstr>PowerPoint Presentation</vt:lpstr>
      <vt:lpstr>PowerPoint Presentation</vt:lpstr>
      <vt:lpstr>compound library</vt:lpstr>
      <vt:lpstr>PowerPoint Presentation</vt:lpstr>
      <vt:lpstr>PowerPoint Presentation</vt:lpstr>
      <vt:lpstr>Combinatorial chemistry The aim of combinatorial chemistry (“CombiChem”) is the generation of (large) numbers of compounds very quickly. (“combinatorial”: of, relating to, or involving combinations).</vt:lpstr>
      <vt:lpstr>Combinatorial chemistry</vt:lpstr>
      <vt:lpstr>How lead identified </vt:lpstr>
      <vt:lpstr>PowerPoint Presentation</vt:lpstr>
      <vt:lpstr>PowerPoint Presentation</vt:lpstr>
      <vt:lpstr>Combinatorial Chemistry method:  1)Solid phase synthesis/parallel synthesis: is rapid and efficient</vt:lpstr>
      <vt:lpstr>Combinatorial Chemistry Any modular structure can be combinatorialized</vt:lpstr>
      <vt:lpstr>Combinatorial Chemistry Mixture synthesis is rapid but products must be deconvoluted</vt:lpstr>
      <vt:lpstr>Combinatorial Chemistry   Split–Pool Synthesis  Split–Pool synthesis combines the advantages of mixture and parallel synthesis</vt:lpstr>
      <vt:lpstr>PowerPoint Presentation</vt:lpstr>
      <vt:lpstr>Combinatorial Chemistry Comparison of techniques</vt:lpstr>
      <vt:lpstr> High-Throughput Screening</vt:lpstr>
      <vt:lpstr>high-throughput screening</vt:lpstr>
      <vt:lpstr>PowerPoint Presentation</vt:lpstr>
      <vt:lpstr>PowerPoint Presentation</vt:lpstr>
      <vt:lpstr>  Method –HTS </vt:lpstr>
      <vt:lpstr>3) Reaction observation</vt:lpstr>
      <vt:lpstr>PowerPoint Presentation</vt:lpstr>
      <vt:lpstr>Automation systems </vt:lpstr>
      <vt:lpstr>Multireactor vessels </vt:lpstr>
      <vt:lpstr>Multistage screening</vt:lpstr>
      <vt:lpstr>PowerPoint Presentation</vt:lpstr>
      <vt:lpstr>PowerPoint Presentation</vt:lpstr>
      <vt:lpstr>PowerPoint Presentation</vt:lpstr>
      <vt:lpstr>PowerPoint Presentation</vt:lpstr>
      <vt:lpstr>PowerPoint Presentation</vt:lpstr>
      <vt:lpstr>Virtual screening </vt:lpstr>
      <vt:lpstr>PowerPoint Presentation</vt:lpstr>
      <vt:lpstr>PowerPoint Presentation</vt:lpstr>
      <vt:lpstr>PowerPoint Presentation</vt:lpstr>
      <vt:lpstr>PowerPoint Presentation</vt:lpstr>
      <vt:lpstr>An Ideal compound cluster will have:</vt:lpstr>
      <vt:lpstr>PowerPoint Presentation</vt:lpstr>
      <vt:lpstr>Lipinski's rule of five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identification and lead  optimization</dc:title>
  <dc:creator>Compaq</dc:creator>
  <cp:lastModifiedBy>PCD</cp:lastModifiedBy>
  <cp:revision>62</cp:revision>
  <dcterms:created xsi:type="dcterms:W3CDTF">2015-02-07T13:09:47Z</dcterms:created>
  <dcterms:modified xsi:type="dcterms:W3CDTF">2019-01-18T08:50:40Z</dcterms:modified>
</cp:coreProperties>
</file>