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8" r:id="rId12"/>
    <p:sldId id="260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6CEF-5DF5-420E-B7A4-0240F29A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6C19-2BE0-439A-96FE-D2780A4E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D73D-7893-4DA2-B33C-9E1C97E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FAB8-E2C8-4CDE-8846-FCF5491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B4DE-F4BC-478A-99D0-270C377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3EF0-94D9-43AA-A42F-558184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F897-EC87-474A-B780-BBC5FD4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500E-C4DB-4581-843F-9C230C80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3AEA-ECF9-44D0-97D0-F6C00F05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BDB3-7EF7-4746-AC65-E264E9AB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15290-3486-4615-B7FA-D1A2791DE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BC63-BDBD-461C-8980-38E72343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A10A-16CA-4BCD-9D07-D2CBC094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5D21-3A56-4420-AD49-D3AEE3D4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4EBC-41CD-44E0-AFAD-ED674E5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E066-A20C-454B-9055-1E9B0705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E35-67CF-4597-A2D3-A751A77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CC2F-5505-40CC-B44B-B736CA31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9CF8-21F1-4553-897E-9A9B9F8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FD70-010E-4116-A2EF-AC533A7B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5C5-EC8A-4595-BC31-4CEC98C8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92D2-B4FB-4E78-8C8A-DBB53D30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A3E6-7028-432F-8206-204BFB05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3BF6-7553-495A-AE96-D402BF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AA61-9FE6-4E0D-B513-4773338D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046-4606-4680-B588-A9EA413F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32AB-AE00-421F-BA1E-B917613C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67CC-BF09-426E-95BB-634FFCE0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4189-99DA-4DD0-AB3A-8D0E08A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B4D8-7F3E-421B-BAE7-A0C3622B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EB3-DCE4-4F62-BABA-A41FB724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4E8A-7D39-47FD-8543-5A67C16D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C65F-B690-4809-9A7F-01F2FAF2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8B12-0E5D-4406-BA06-AB8A8F44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808F1-10E3-47B4-B095-E7FB80D8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A7D06-E34F-4114-A5DF-5B8FA5B1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6EBD-AAFC-4347-B30D-25106D14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1384-9413-4F81-B4FE-C6B131BF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2B16A-DBAA-4E5A-9F1B-F52C37FD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DDC-F58D-4CAD-9102-EEA6CCAE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045E-D5D2-4B61-A531-71019475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E2EF-3BBD-4CA3-9768-EC7F650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BB1E-AEC8-4305-B7BB-DB61D51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4442-1111-442F-9BA6-337FE319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9C2-CF10-4C28-ADAC-D7FD5586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2E71-F9E7-4CC0-8038-09E8B877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7BBA-7FEA-4799-8157-E47655E1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54B-84E0-4E76-A6F1-F3CBAC5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76497-8F30-43E8-B998-467DC92C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E46D-9046-4857-A443-FBEBA14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23BE-CACD-41DF-81AD-67D4E95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B110-15B7-40FF-B785-F80E8F6A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55DB-1F29-48FC-B0AE-7E51B79E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6B89B-914B-4A09-B45B-F61DBDC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A7E3-6745-409A-B736-4DCE1162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A56D-B084-4A88-9605-DEAB3E6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D67C-26FC-4BDC-8047-4F9D1BA1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C0F5-91D9-40CC-BB11-448BDB03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24C3-5449-469E-AD1F-F5B2B7D0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983F-1EFF-4C01-A872-D82E0B83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C598-6508-426B-B1C3-2008FB9C6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871B-DB0C-4DA8-8F99-FC2241E6FFF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03F4-62E7-40E5-B029-950C3D335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7F9-9AA4-4048-91A2-48B328B02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CA04-4CBB-4DC8-A5D1-91ABC296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1B193C-CBD8-4937-B12D-279F1426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12" y="3699693"/>
            <a:ext cx="11229975" cy="24702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Уеб </a:t>
            </a:r>
            <a:r>
              <a:rPr lang="ru-RU" dirty="0" err="1"/>
              <a:t>базирана</a:t>
            </a:r>
            <a:r>
              <a:rPr lang="ru-RU" dirty="0"/>
              <a:t> услуга за </a:t>
            </a:r>
            <a:r>
              <a:rPr lang="ru-RU" dirty="0" err="1"/>
              <a:t>разполагане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проекти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отдалечен</a:t>
            </a:r>
            <a:r>
              <a:rPr lang="ru-RU" dirty="0"/>
              <a:t> интернет </a:t>
            </a:r>
            <a:r>
              <a:rPr lang="ru-RU" dirty="0" err="1"/>
              <a:t>сървър</a:t>
            </a:r>
            <a:r>
              <a:rPr lang="ru-RU" dirty="0"/>
              <a:t> в </a:t>
            </a:r>
            <a:r>
              <a:rPr lang="ru-RU" dirty="0" err="1"/>
              <a:t>т.нар</a:t>
            </a:r>
            <a:r>
              <a:rPr lang="ru-RU" dirty="0"/>
              <a:t>. </a:t>
            </a:r>
            <a:r>
              <a:rPr lang="en-US" dirty="0"/>
              <a:t>x</a:t>
            </a:r>
            <a:r>
              <a:rPr lang="ru-RU" dirty="0" err="1"/>
              <a:t>ранилище</a:t>
            </a:r>
            <a:r>
              <a:rPr lang="en-US" dirty="0"/>
              <a:t>. </a:t>
            </a:r>
            <a:r>
              <a:rPr lang="ru-RU" dirty="0" err="1"/>
              <a:t>Базира</a:t>
            </a:r>
            <a:r>
              <a:rPr lang="ru-RU" dirty="0"/>
              <a:t> се на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системите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и управление на </a:t>
            </a:r>
            <a:r>
              <a:rPr lang="ru-RU" dirty="0" err="1"/>
              <a:t>версиите</a:t>
            </a:r>
            <a:r>
              <a:rPr lang="en-US" dirty="0"/>
              <a:t> </a:t>
            </a:r>
            <a:r>
              <a:rPr lang="bg-BG" dirty="0"/>
              <a:t>В това </a:t>
            </a:r>
            <a:r>
              <a:rPr lang="ru-RU" dirty="0"/>
              <a:t>хранилище се </a:t>
            </a:r>
            <a:r>
              <a:rPr lang="ru-RU" dirty="0" err="1"/>
              <a:t>съхраняват</a:t>
            </a:r>
            <a:r>
              <a:rPr lang="ru-RU" dirty="0"/>
              <a:t> </a:t>
            </a:r>
            <a:r>
              <a:rPr lang="ru-RU" dirty="0" err="1"/>
              <a:t>файлове</a:t>
            </a:r>
            <a:r>
              <a:rPr lang="ru-RU" dirty="0"/>
              <a:t> на </a:t>
            </a:r>
            <a:r>
              <a:rPr lang="ru-RU" dirty="0" err="1"/>
              <a:t>проекти</a:t>
            </a:r>
            <a:r>
              <a:rPr lang="ru-RU" dirty="0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някой</a:t>
            </a:r>
            <a:r>
              <a:rPr lang="ru-RU" dirty="0"/>
              <a:t> </a:t>
            </a:r>
            <a:r>
              <a:rPr lang="ru-RU" dirty="0" err="1"/>
              <a:t>започне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по проект, той </a:t>
            </a:r>
            <a:r>
              <a:rPr lang="ru-RU" dirty="0" err="1"/>
              <a:t>създава</a:t>
            </a:r>
            <a:r>
              <a:rPr lang="ru-RU" dirty="0"/>
              <a:t> </a:t>
            </a:r>
            <a:r>
              <a:rPr lang="ru-RU" dirty="0" err="1"/>
              <a:t>копие</a:t>
            </a:r>
            <a:r>
              <a:rPr lang="ru-RU" dirty="0"/>
              <a:t> на </a:t>
            </a:r>
            <a:r>
              <a:rPr lang="ru-RU" dirty="0" err="1"/>
              <a:t>файловете</a:t>
            </a:r>
            <a:r>
              <a:rPr lang="ru-RU" dirty="0"/>
              <a:t> от </a:t>
            </a:r>
            <a:r>
              <a:rPr lang="ru-RU" dirty="0" err="1"/>
              <a:t>това</a:t>
            </a:r>
            <a:r>
              <a:rPr lang="ru-RU" dirty="0"/>
              <a:t> хранилище на </a:t>
            </a:r>
            <a:r>
              <a:rPr lang="ru-RU" dirty="0" err="1"/>
              <a:t>своята</a:t>
            </a:r>
            <a:r>
              <a:rPr lang="ru-RU" dirty="0"/>
              <a:t> система и </a:t>
            </a:r>
            <a:r>
              <a:rPr lang="ru-RU" dirty="0" err="1"/>
              <a:t>работи</a:t>
            </a:r>
            <a:r>
              <a:rPr lang="ru-RU" dirty="0"/>
              <a:t> с </a:t>
            </a:r>
            <a:r>
              <a:rPr lang="ru-RU" dirty="0" err="1"/>
              <a:t>тези</a:t>
            </a:r>
            <a:r>
              <a:rPr lang="ru-RU" dirty="0"/>
              <a:t> копия. В </a:t>
            </a:r>
            <a:r>
              <a:rPr lang="ru-RU" dirty="0" err="1"/>
              <a:t>процеса</a:t>
            </a:r>
            <a:r>
              <a:rPr lang="ru-RU" dirty="0"/>
              <a:t> на работа </a:t>
            </a:r>
            <a:r>
              <a:rPr lang="ru-RU" dirty="0" err="1"/>
              <a:t>потребителят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изпраща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хранилището</a:t>
            </a:r>
            <a:r>
              <a:rPr lang="ru-RU" dirty="0"/>
              <a:t> </a:t>
            </a:r>
            <a:r>
              <a:rPr lang="ru-RU" dirty="0" err="1"/>
              <a:t>направени</a:t>
            </a:r>
            <a:r>
              <a:rPr lang="ru-RU" dirty="0"/>
              <a:t> от него </a:t>
            </a:r>
            <a:r>
              <a:rPr lang="ru-RU" dirty="0" err="1"/>
              <a:t>промени</a:t>
            </a:r>
            <a:r>
              <a:rPr lang="ru-RU" dirty="0"/>
              <a:t> и да </a:t>
            </a:r>
            <a:r>
              <a:rPr lang="ru-RU" dirty="0" err="1"/>
              <a:t>получава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, </a:t>
            </a:r>
            <a:r>
              <a:rPr lang="ru-RU" dirty="0" err="1"/>
              <a:t>направени</a:t>
            </a:r>
            <a:r>
              <a:rPr lang="ru-RU" dirty="0"/>
              <a:t> по проекта от </a:t>
            </a:r>
            <a:r>
              <a:rPr lang="ru-RU" dirty="0" err="1"/>
              <a:t>други</a:t>
            </a:r>
            <a:r>
              <a:rPr lang="ru-RU" dirty="0"/>
              <a:t> хора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8" name="Picture 4" descr="Join GitHub · GitHub">
            <a:extLst>
              <a:ext uri="{FF2B5EF4-FFF2-40B4-BE49-F238E27FC236}">
                <a16:creationId xmlns:a16="http://schemas.microsoft.com/office/drawing/2014/main" id="{FEB4976D-CEE7-46FF-B8B1-0A46D382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99" y="-111453"/>
            <a:ext cx="4724769" cy="24805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Лого на GitHub">
            <a:extLst>
              <a:ext uri="{FF2B5EF4-FFF2-40B4-BE49-F238E27FC236}">
                <a16:creationId xmlns:a16="http://schemas.microsoft.com/office/drawing/2014/main" id="{4D87EB2E-8B98-4D95-971E-22ACF9F2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581309"/>
            <a:ext cx="7181850" cy="19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2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92C5-A265-4BB8-8F31-FD4E0E77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803"/>
            <a:ext cx="12192000" cy="570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76953-BDFB-49C8-A469-36F7EB827643}"/>
              </a:ext>
            </a:extLst>
          </p:cNvPr>
          <p:cNvSpPr/>
          <p:nvPr/>
        </p:nvSpPr>
        <p:spPr>
          <a:xfrm>
            <a:off x="1589102" y="477020"/>
            <a:ext cx="10209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https://console.kinvey.com/apps/BooksApp-fbd01/environments/kid_r11QOPsMd/dashboard</a:t>
            </a:r>
          </a:p>
        </p:txBody>
      </p:sp>
    </p:spTree>
    <p:extLst>
      <p:ext uri="{BB962C8B-B14F-4D97-AF65-F5344CB8AC3E}">
        <p14:creationId xmlns:p14="http://schemas.microsoft.com/office/powerpoint/2010/main" val="275042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EA734-1DF1-4823-A7C5-C1896AC5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5" y="321733"/>
            <a:ext cx="5248275" cy="6304235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406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3390A-6F28-4EF3-9593-75B8B63D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54" y="2228295"/>
            <a:ext cx="9442346" cy="4629705"/>
          </a:xfrm>
          <a:prstGeom prst="rect">
            <a:avLst/>
          </a:prstGeom>
        </p:spPr>
      </p:pic>
      <p:pic>
        <p:nvPicPr>
          <p:cNvPr id="9" name="Picture 2" descr="Postman Reviews: 610+ User Reviews and Ratings in 2021 | G2">
            <a:extLst>
              <a:ext uri="{FF2B5EF4-FFF2-40B4-BE49-F238E27FC236}">
                <a16:creationId xmlns:a16="http://schemas.microsoft.com/office/drawing/2014/main" id="{54B241D5-5EA7-4838-9CFB-015D9D62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610742-E1E6-4928-A007-042238B81BBC}"/>
              </a:ext>
            </a:extLst>
          </p:cNvPr>
          <p:cNvSpPr/>
          <p:nvPr/>
        </p:nvSpPr>
        <p:spPr>
          <a:xfrm>
            <a:off x="3452264" y="199293"/>
            <a:ext cx="39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https://www.postman.com/downloads/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0F69C-3185-426E-BC44-AA70F0BDC52E}"/>
              </a:ext>
            </a:extLst>
          </p:cNvPr>
          <p:cNvSpPr/>
          <p:nvPr/>
        </p:nvSpPr>
        <p:spPr>
          <a:xfrm>
            <a:off x="5153782" y="1116806"/>
            <a:ext cx="231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https://hoppscotch.io/</a:t>
            </a:r>
          </a:p>
        </p:txBody>
      </p:sp>
    </p:spTree>
    <p:extLst>
      <p:ext uri="{BB962C8B-B14F-4D97-AF65-F5344CB8AC3E}">
        <p14:creationId xmlns:p14="http://schemas.microsoft.com/office/powerpoint/2010/main" val="227342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AC192-D61F-4918-8A93-5EFA926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63" y="445683"/>
            <a:ext cx="6592036" cy="40996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g-BG" sz="7200" b="1" dirty="0">
                <a:solidFill>
                  <a:srgbClr val="FFFFFF"/>
                </a:solidFill>
              </a:rPr>
              <a:t>Удостоверяване и </a:t>
            </a:r>
            <a:br>
              <a:rPr lang="en-US" sz="7200" b="1" dirty="0">
                <a:solidFill>
                  <a:srgbClr val="FFFFFF"/>
                </a:solidFill>
              </a:rPr>
            </a:br>
            <a:br>
              <a:rPr lang="en-US" sz="7200" b="1" dirty="0">
                <a:solidFill>
                  <a:srgbClr val="FFFFFF"/>
                </a:solidFill>
              </a:rPr>
            </a:br>
            <a:r>
              <a:rPr lang="bg-BG" sz="7200" b="1" dirty="0">
                <a:solidFill>
                  <a:srgbClr val="FFFFFF"/>
                </a:solidFill>
              </a:rPr>
              <a:t>упълномощаване</a:t>
            </a:r>
            <a:endParaRPr lang="en-US" sz="7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2568-6872-487D-A0D4-CC389747F8BB}"/>
              </a:ext>
            </a:extLst>
          </p:cNvPr>
          <p:cNvSpPr/>
          <p:nvPr/>
        </p:nvSpPr>
        <p:spPr>
          <a:xfrm>
            <a:off x="3127899" y="272111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sz="2000" dirty="0" err="1">
                <a:solidFill>
                  <a:schemeClr val="bg1"/>
                </a:solidFill>
              </a:rPr>
              <a:t>Определеляне</a:t>
            </a:r>
            <a:r>
              <a:rPr lang="bg-BG" sz="2000" dirty="0">
                <a:solidFill>
                  <a:schemeClr val="bg1"/>
                </a:solidFill>
              </a:rPr>
              <a:t> 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самоличността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потребител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bg-BG" sz="2000" dirty="0">
                <a:solidFill>
                  <a:schemeClr val="bg1"/>
                </a:solidFill>
              </a:rPr>
              <a:t>уеб базирана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система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105BA-E6AC-4A66-9202-718C031B1BBA}"/>
              </a:ext>
            </a:extLst>
          </p:cNvPr>
          <p:cNvSpPr/>
          <p:nvPr/>
        </p:nvSpPr>
        <p:spPr>
          <a:xfrm>
            <a:off x="2879881" y="44572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е </a:t>
            </a:r>
            <a:r>
              <a:rPr lang="en-US" sz="2000" dirty="0" err="1">
                <a:solidFill>
                  <a:schemeClr val="bg1"/>
                </a:solidFill>
              </a:rPr>
              <a:t>функцията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определяне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на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права</a:t>
            </a:r>
            <a:r>
              <a:rPr lang="en-US" sz="2000" dirty="0">
                <a:solidFill>
                  <a:schemeClr val="bg1"/>
                </a:solidFill>
              </a:rPr>
              <a:t> / </a:t>
            </a:r>
            <a:r>
              <a:rPr lang="en-US" sz="2000" dirty="0" err="1">
                <a:solidFill>
                  <a:schemeClr val="bg1"/>
                </a:solidFill>
              </a:rPr>
              <a:t>привилегии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за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достъп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до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ресурси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80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60BA3-2A79-47AF-B607-C25511E5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8" y="1009269"/>
            <a:ext cx="10936643" cy="48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5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BF347-9FBD-4E5E-A0A5-5172A2E3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0"/>
            <a:ext cx="8467725" cy="403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AE40-FCB2-4BBA-A1AE-5C82F341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2275"/>
            <a:ext cx="6896690" cy="3895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C74E8-9C2F-4B4B-B9F3-5013808B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677" y="2962275"/>
            <a:ext cx="6934323" cy="38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6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A1EB8-6393-4977-BC7C-2759245B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237"/>
            <a:ext cx="11950871" cy="6105525"/>
          </a:xfrm>
          <a:prstGeom prst="rect">
            <a:avLst/>
          </a:prstGeom>
        </p:spPr>
      </p:pic>
      <p:pic>
        <p:nvPicPr>
          <p:cNvPr id="6" name="Picture 2" descr="Can Developers Really Avoid Social Login APIs Like Facebook's?">
            <a:extLst>
              <a:ext uri="{FF2B5EF4-FFF2-40B4-BE49-F238E27FC236}">
                <a16:creationId xmlns:a16="http://schemas.microsoft.com/office/drawing/2014/main" id="{6ABA8032-F2B7-492B-BB46-3B5A9759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3657600"/>
            <a:ext cx="3800475" cy="23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5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F59C-986C-4C0B-87DE-13ABE56B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899358"/>
            <a:ext cx="10905066" cy="316246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8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6A360-FC90-4591-ADAF-8E419142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144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BCED9-46DA-4220-9A57-658F1D03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3219450"/>
            <a:ext cx="72675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7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4CF0FB-35FA-493B-AF40-8F913700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192"/>
            <a:ext cx="12192000" cy="2890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D9F43-94B4-40F5-83F1-01ECB305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0847"/>
            <a:ext cx="9239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DE818-2482-42D0-B448-6C4AD3BC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8" y="0"/>
            <a:ext cx="991240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BE6BE7-54F7-43B7-9D35-6BD914D262EB}"/>
              </a:ext>
            </a:extLst>
          </p:cNvPr>
          <p:cNvSpPr/>
          <p:nvPr/>
        </p:nvSpPr>
        <p:spPr>
          <a:xfrm>
            <a:off x="4321861" y="1900535"/>
            <a:ext cx="66534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Инструмент,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който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позволява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 </a:t>
            </a:r>
            <a:r>
              <a:rPr lang="ru-RU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взаимодействате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g-BG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35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5C61E0-CC53-499F-9BCD-0BA16AC9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940310"/>
            <a:ext cx="10944225" cy="5800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E3CDC-96E6-42A2-AF00-19E117E3C4DD}"/>
              </a:ext>
            </a:extLst>
          </p:cNvPr>
          <p:cNvSpPr/>
          <p:nvPr/>
        </p:nvSpPr>
        <p:spPr>
          <a:xfrm>
            <a:off x="-564606" y="170869"/>
            <a:ext cx="133212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https://students-manager.azurewebsites.net/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7D4FF61-245E-4CBF-85BC-CCB6BF0913CF}"/>
              </a:ext>
            </a:extLst>
          </p:cNvPr>
          <p:cNvSpPr/>
          <p:nvPr/>
        </p:nvSpPr>
        <p:spPr>
          <a:xfrm>
            <a:off x="7164279" y="1544716"/>
            <a:ext cx="4722921" cy="25123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/>
              <a:t>Модел</a:t>
            </a:r>
            <a:r>
              <a:rPr lang="ru-RU" sz="1600" b="1" dirty="0"/>
              <a:t>-</a:t>
            </a:r>
            <a:r>
              <a:rPr lang="ru-RU" sz="1600" b="1" dirty="0" err="1"/>
              <a:t>Изглед</a:t>
            </a:r>
            <a:r>
              <a:rPr lang="ru-RU" sz="1600" b="1" dirty="0"/>
              <a:t>-Контролер</a:t>
            </a:r>
            <a:r>
              <a:rPr lang="ru-RU" sz="1600" dirty="0"/>
              <a:t> е архитектурен шаблон за дизайн в </a:t>
            </a:r>
            <a:r>
              <a:rPr lang="ru-RU" sz="1600" dirty="0" err="1"/>
              <a:t>програмирането</a:t>
            </a:r>
            <a:r>
              <a:rPr lang="ru-RU" sz="1600" dirty="0"/>
              <a:t>, основан на </a:t>
            </a:r>
            <a:r>
              <a:rPr lang="ru-RU" sz="1600" dirty="0" err="1"/>
              <a:t>разделянето</a:t>
            </a:r>
            <a:r>
              <a:rPr lang="ru-RU" sz="1600" dirty="0"/>
              <a:t> на бизнес </a:t>
            </a:r>
            <a:r>
              <a:rPr lang="ru-RU" sz="1600" dirty="0" err="1"/>
              <a:t>логиката</a:t>
            </a:r>
            <a:r>
              <a:rPr lang="ru-RU" sz="1600" dirty="0"/>
              <a:t> от </a:t>
            </a:r>
            <a:r>
              <a:rPr lang="ru-RU" sz="1600" dirty="0" err="1"/>
              <a:t>графичния</a:t>
            </a:r>
            <a:r>
              <a:rPr lang="ru-RU" sz="1600" dirty="0"/>
              <a:t> интерфейс и </a:t>
            </a:r>
            <a:r>
              <a:rPr lang="ru-RU" sz="1600" dirty="0" err="1"/>
              <a:t>данните</a:t>
            </a:r>
            <a:r>
              <a:rPr lang="ru-RU" sz="1600" dirty="0"/>
              <a:t> в дадено приложение.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57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bapi">
            <a:extLst>
              <a:ext uri="{FF2B5EF4-FFF2-40B4-BE49-F238E27FC236}">
                <a16:creationId xmlns:a16="http://schemas.microsoft.com/office/drawing/2014/main" id="{6F86B28A-B640-4A3D-93ED-C40E80C2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56" y="785812"/>
            <a:ext cx="6872288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Server Cliparts, Download Free Clip Art, Free Clip Art on Clipart  Library">
            <a:extLst>
              <a:ext uri="{FF2B5EF4-FFF2-40B4-BE49-F238E27FC236}">
                <a16:creationId xmlns:a16="http://schemas.microsoft.com/office/drawing/2014/main" id="{C6AC730D-6AC4-474F-A0D1-04394398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5" y="2785169"/>
            <a:ext cx="3083673" cy="378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73A00-9FAC-445C-8915-7610B92B9FF1}"/>
              </a:ext>
            </a:extLst>
          </p:cNvPr>
          <p:cNvSpPr/>
          <p:nvPr/>
        </p:nvSpPr>
        <p:spPr>
          <a:xfrm>
            <a:off x="5840063" y="286642"/>
            <a:ext cx="43112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Mobile 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FFA82-1391-49E2-9686-0830D6B8A14A}"/>
              </a:ext>
            </a:extLst>
          </p:cNvPr>
          <p:cNvSpPr/>
          <p:nvPr/>
        </p:nvSpPr>
        <p:spPr>
          <a:xfrm>
            <a:off x="7693523" y="1709142"/>
            <a:ext cx="432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Desktop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9C1A8-FC7E-46C8-B890-626EB8ADBE03}"/>
              </a:ext>
            </a:extLst>
          </p:cNvPr>
          <p:cNvSpPr/>
          <p:nvPr/>
        </p:nvSpPr>
        <p:spPr>
          <a:xfrm>
            <a:off x="4367612" y="5711584"/>
            <a:ext cx="3325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Web 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FC9-DCDF-449C-93B6-4E2C8C5ABD16}"/>
              </a:ext>
            </a:extLst>
          </p:cNvPr>
          <p:cNvSpPr/>
          <p:nvPr/>
        </p:nvSpPr>
        <p:spPr>
          <a:xfrm rot="19586275">
            <a:off x="4311036" y="1641897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1DC60-646B-4A61-BEA8-B4E4C2E4739D}"/>
              </a:ext>
            </a:extLst>
          </p:cNvPr>
          <p:cNvSpPr/>
          <p:nvPr/>
        </p:nvSpPr>
        <p:spPr>
          <a:xfrm>
            <a:off x="5211033" y="2736324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D5188-1452-40A7-9222-9151C211D111}"/>
              </a:ext>
            </a:extLst>
          </p:cNvPr>
          <p:cNvSpPr/>
          <p:nvPr/>
        </p:nvSpPr>
        <p:spPr>
          <a:xfrm rot="2134809">
            <a:off x="4974410" y="3726053"/>
            <a:ext cx="17313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C4002-A0E0-474B-A58D-CE6C9C65C9E6}"/>
              </a:ext>
            </a:extLst>
          </p:cNvPr>
          <p:cNvSpPr/>
          <p:nvPr/>
        </p:nvSpPr>
        <p:spPr>
          <a:xfrm rot="4293589">
            <a:off x="3972202" y="4268118"/>
            <a:ext cx="12162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internet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oud Computing – Network Encyclopedia">
            <a:extLst>
              <a:ext uri="{FF2B5EF4-FFF2-40B4-BE49-F238E27FC236}">
                <a16:creationId xmlns:a16="http://schemas.microsoft.com/office/drawing/2014/main" id="{A55E68D1-A26D-4705-AD24-97609FDD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7" y="338662"/>
            <a:ext cx="8052046" cy="618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375DB-83BD-4908-AC84-FB3EF664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04449"/>
            <a:ext cx="6828778" cy="4453551"/>
          </a:xfrm>
        </p:spPr>
      </p:pic>
      <p:pic>
        <p:nvPicPr>
          <p:cNvPr id="5124" name="Picture 4" descr="REST API Guides | Kinvey">
            <a:extLst>
              <a:ext uri="{FF2B5EF4-FFF2-40B4-BE49-F238E27FC236}">
                <a16:creationId xmlns:a16="http://schemas.microsoft.com/office/drawing/2014/main" id="{62C7E814-D589-41BA-8098-70F279AB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2" y="495356"/>
            <a:ext cx="7392047" cy="11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C50DB-A45D-44D8-914D-0E67E292E4A6}"/>
              </a:ext>
            </a:extLst>
          </p:cNvPr>
          <p:cNvSpPr/>
          <p:nvPr/>
        </p:nvSpPr>
        <p:spPr>
          <a:xfrm>
            <a:off x="5429468" y="1441237"/>
            <a:ext cx="4327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https://console.kinvey.com/login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7F33-A60F-48F8-A8CE-E0B1E7B2F95C}"/>
              </a:ext>
            </a:extLst>
          </p:cNvPr>
          <p:cNvSpPr/>
          <p:nvPr/>
        </p:nvSpPr>
        <p:spPr>
          <a:xfrm>
            <a:off x="3323206" y="2294079"/>
            <a:ext cx="899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Б</a:t>
            </a:r>
            <a:r>
              <a:rPr lang="en-US" dirty="0" err="1"/>
              <a:t>екенд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услуга</a:t>
            </a:r>
            <a:r>
              <a:rPr lang="en-US" dirty="0"/>
              <a:t> е </a:t>
            </a:r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предоставяне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разработчиците</a:t>
            </a:r>
            <a:r>
              <a:rPr lang="en-US" dirty="0"/>
              <a:t> </a:t>
            </a:r>
            <a:r>
              <a:rPr lang="en-US" dirty="0" err="1"/>
              <a:t>начин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свържат</a:t>
            </a:r>
            <a:r>
              <a:rPr lang="en-US" dirty="0"/>
              <a:t> </a:t>
            </a:r>
            <a:r>
              <a:rPr lang="en-US" dirty="0" err="1"/>
              <a:t>своите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бекенд</a:t>
            </a:r>
            <a:r>
              <a:rPr lang="en-US" dirty="0"/>
              <a:t> </a:t>
            </a:r>
            <a:r>
              <a:rPr lang="en-US" dirty="0" err="1"/>
              <a:t>облачно</a:t>
            </a:r>
            <a:r>
              <a:rPr lang="en-US" dirty="0"/>
              <a:t> </a:t>
            </a:r>
            <a:r>
              <a:rPr lang="en-US" dirty="0" err="1"/>
              <a:t>съхранение</a:t>
            </a:r>
            <a:r>
              <a:rPr lang="en-US" dirty="0"/>
              <a:t> и </a:t>
            </a:r>
            <a:r>
              <a:rPr lang="en-US" dirty="0" err="1"/>
              <a:t>приложни</a:t>
            </a:r>
            <a:r>
              <a:rPr lang="en-US" dirty="0"/>
              <a:t> </a:t>
            </a:r>
            <a:r>
              <a:rPr lang="en-US" dirty="0" err="1"/>
              <a:t>програмни</a:t>
            </a:r>
            <a:r>
              <a:rPr lang="en-US" dirty="0"/>
              <a:t> </a:t>
            </a:r>
            <a:r>
              <a:rPr lang="en-US" dirty="0" err="1"/>
              <a:t>интерфейси</a:t>
            </a:r>
            <a:r>
              <a:rPr lang="en-US" dirty="0"/>
              <a:t> (API)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04F31-39BC-4A11-B6A3-75780F4AE3B7}"/>
              </a:ext>
            </a:extLst>
          </p:cNvPr>
          <p:cNvSpPr/>
          <p:nvPr/>
        </p:nvSpPr>
        <p:spPr>
          <a:xfrm>
            <a:off x="3980155" y="2808900"/>
            <a:ext cx="8072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Доставчиците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BaaS</a:t>
            </a:r>
            <a:r>
              <a:rPr lang="bg-BG" dirty="0"/>
              <a:t> (като </a:t>
            </a:r>
            <a:r>
              <a:rPr lang="en-US" dirty="0" err="1"/>
              <a:t>Kinvery</a:t>
            </a:r>
            <a:r>
              <a:rPr lang="en-US" dirty="0"/>
              <a:t>) </a:t>
            </a:r>
            <a:r>
              <a:rPr lang="en-US" dirty="0" err="1"/>
              <a:t>предоставят</a:t>
            </a:r>
            <a:r>
              <a:rPr lang="en-US" dirty="0"/>
              <a:t> </a:t>
            </a:r>
            <a:r>
              <a:rPr lang="en-US" dirty="0" err="1"/>
              <a:t>предварително</a:t>
            </a:r>
            <a:r>
              <a:rPr lang="en-US" dirty="0"/>
              <a:t> </a:t>
            </a:r>
            <a:r>
              <a:rPr lang="en-US" dirty="0" err="1"/>
              <a:t>написан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дейности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удостоверяване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потребителя</a:t>
            </a:r>
            <a:r>
              <a:rPr lang="en-US" dirty="0"/>
              <a:t>,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база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, </a:t>
            </a:r>
            <a:r>
              <a:rPr lang="en-US" dirty="0" err="1"/>
              <a:t>съхранение</a:t>
            </a:r>
            <a:r>
              <a:rPr lang="en-US" dirty="0"/>
              <a:t> в </a:t>
            </a:r>
            <a:r>
              <a:rPr lang="en-US" dirty="0" err="1"/>
              <a:t>облак</a:t>
            </a:r>
            <a:r>
              <a:rPr lang="en-US" dirty="0"/>
              <a:t> и </a:t>
            </a:r>
            <a:r>
              <a:rPr lang="en-US" dirty="0" err="1"/>
              <a:t>хостинг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13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60685-58D7-4D28-8F73-2BEF7AE4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42" y="409575"/>
            <a:ext cx="7852325" cy="6448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434AE5-C5BD-45F3-B905-7A33B884597B}"/>
              </a:ext>
            </a:extLst>
          </p:cNvPr>
          <p:cNvSpPr/>
          <p:nvPr/>
        </p:nvSpPr>
        <p:spPr>
          <a:xfrm>
            <a:off x="4691005" y="178742"/>
            <a:ext cx="45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https://console.kinvey.com/sign-up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6E7039-2AC5-44D9-A708-DDCA7270984A}"/>
              </a:ext>
            </a:extLst>
          </p:cNvPr>
          <p:cNvSpPr/>
          <p:nvPr/>
        </p:nvSpPr>
        <p:spPr>
          <a:xfrm>
            <a:off x="73746" y="5755928"/>
            <a:ext cx="12118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Kinvey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Please verify your email address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27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70F8FD-4E6A-4C2F-A363-E16A32A8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130"/>
            <a:ext cx="12192000" cy="54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471016-D94B-4151-AFA5-DFA8A3462929}"/>
              </a:ext>
            </a:extLst>
          </p:cNvPr>
          <p:cNvSpPr/>
          <p:nvPr/>
        </p:nvSpPr>
        <p:spPr>
          <a:xfrm>
            <a:off x="4471677" y="455470"/>
            <a:ext cx="32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https://console.kinvey.com/apps</a:t>
            </a:r>
          </a:p>
        </p:txBody>
      </p:sp>
    </p:spTree>
    <p:extLst>
      <p:ext uri="{BB962C8B-B14F-4D97-AF65-F5344CB8AC3E}">
        <p14:creationId xmlns:p14="http://schemas.microsoft.com/office/powerpoint/2010/main" val="396804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BD52B-F9AA-463D-8DCB-6C7A482D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241117"/>
            <a:ext cx="10715625" cy="33242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985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269</Words>
  <Application>Microsoft Office PowerPoint</Application>
  <PresentationFormat>Widescreen</PresentationFormat>
  <Paragraphs>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Удостоверяване и   упълномощаване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</cp:revision>
  <dcterms:created xsi:type="dcterms:W3CDTF">2021-03-04T09:12:10Z</dcterms:created>
  <dcterms:modified xsi:type="dcterms:W3CDTF">2021-03-04T09:28:04Z</dcterms:modified>
</cp:coreProperties>
</file>