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82" r:id="rId8"/>
    <p:sldId id="283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F52AF6A-64C3-4817-A7F0-AF8513D7EC7D}" v="20" dt="2021-05-29T10:32:14.1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rry Cheevers" userId="b8df28d60e42f771" providerId="LiveId" clId="{8F52AF6A-64C3-4817-A7F0-AF8513D7EC7D}"/>
    <pc:docChg chg="undo custSel addSld modSld">
      <pc:chgData name="Barry Cheevers" userId="b8df28d60e42f771" providerId="LiveId" clId="{8F52AF6A-64C3-4817-A7F0-AF8513D7EC7D}" dt="2021-05-29T10:39:31.010" v="157" actId="113"/>
      <pc:docMkLst>
        <pc:docMk/>
      </pc:docMkLst>
      <pc:sldChg chg="modSp mod">
        <pc:chgData name="Barry Cheevers" userId="b8df28d60e42f771" providerId="LiveId" clId="{8F52AF6A-64C3-4817-A7F0-AF8513D7EC7D}" dt="2021-05-29T10:39:31.010" v="157" actId="113"/>
        <pc:sldMkLst>
          <pc:docMk/>
          <pc:sldMk cId="2310778254" sldId="266"/>
        </pc:sldMkLst>
        <pc:spChg chg="mod">
          <ac:chgData name="Barry Cheevers" userId="b8df28d60e42f771" providerId="LiveId" clId="{8F52AF6A-64C3-4817-A7F0-AF8513D7EC7D}" dt="2021-05-29T10:39:31.010" v="157" actId="113"/>
          <ac:spMkLst>
            <pc:docMk/>
            <pc:sldMk cId="2310778254" sldId="266"/>
            <ac:spMk id="3" creationId="{24E9A445-AD6A-419F-8912-D75FF3726E52}"/>
          </ac:spMkLst>
        </pc:spChg>
      </pc:sldChg>
      <pc:sldChg chg="modSp new mod">
        <pc:chgData name="Barry Cheevers" userId="b8df28d60e42f771" providerId="LiveId" clId="{8F52AF6A-64C3-4817-A7F0-AF8513D7EC7D}" dt="2021-05-28T14:26:55.685" v="2"/>
        <pc:sldMkLst>
          <pc:docMk/>
          <pc:sldMk cId="229218187" sldId="273"/>
        </pc:sldMkLst>
        <pc:spChg chg="mod">
          <ac:chgData name="Barry Cheevers" userId="b8df28d60e42f771" providerId="LiveId" clId="{8F52AF6A-64C3-4817-A7F0-AF8513D7EC7D}" dt="2021-05-28T14:26:43.362" v="1"/>
          <ac:spMkLst>
            <pc:docMk/>
            <pc:sldMk cId="229218187" sldId="273"/>
            <ac:spMk id="2" creationId="{99035978-ADFC-4290-A699-55ACA8409255}"/>
          </ac:spMkLst>
        </pc:spChg>
        <pc:spChg chg="mod">
          <ac:chgData name="Barry Cheevers" userId="b8df28d60e42f771" providerId="LiveId" clId="{8F52AF6A-64C3-4817-A7F0-AF8513D7EC7D}" dt="2021-05-28T14:26:55.685" v="2"/>
          <ac:spMkLst>
            <pc:docMk/>
            <pc:sldMk cId="229218187" sldId="273"/>
            <ac:spMk id="3" creationId="{39D7A9E9-D7D5-4D30-8FD5-5FC2181F7303}"/>
          </ac:spMkLst>
        </pc:spChg>
      </pc:sldChg>
      <pc:sldChg chg="addSp delSp modSp new mod">
        <pc:chgData name="Barry Cheevers" userId="b8df28d60e42f771" providerId="LiveId" clId="{8F52AF6A-64C3-4817-A7F0-AF8513D7EC7D}" dt="2021-05-28T14:27:59.048" v="10" actId="1076"/>
        <pc:sldMkLst>
          <pc:docMk/>
          <pc:sldMk cId="3780866935" sldId="274"/>
        </pc:sldMkLst>
        <pc:spChg chg="mod">
          <ac:chgData name="Barry Cheevers" userId="b8df28d60e42f771" providerId="LiveId" clId="{8F52AF6A-64C3-4817-A7F0-AF8513D7EC7D}" dt="2021-05-28T14:27:25.032" v="4"/>
          <ac:spMkLst>
            <pc:docMk/>
            <pc:sldMk cId="3780866935" sldId="274"/>
            <ac:spMk id="2" creationId="{45CACD67-6BD4-4834-9D5D-15A3AED9C290}"/>
          </ac:spMkLst>
        </pc:spChg>
        <pc:spChg chg="del">
          <ac:chgData name="Barry Cheevers" userId="b8df28d60e42f771" providerId="LiveId" clId="{8F52AF6A-64C3-4817-A7F0-AF8513D7EC7D}" dt="2021-05-28T14:27:27.598" v="5" actId="21"/>
          <ac:spMkLst>
            <pc:docMk/>
            <pc:sldMk cId="3780866935" sldId="274"/>
            <ac:spMk id="3" creationId="{5D98AEA5-1B2D-48D0-96CE-CD6598E504F4}"/>
          </ac:spMkLst>
        </pc:spChg>
        <pc:picChg chg="add mod">
          <ac:chgData name="Barry Cheevers" userId="b8df28d60e42f771" providerId="LiveId" clId="{8F52AF6A-64C3-4817-A7F0-AF8513D7EC7D}" dt="2021-05-28T14:27:59.048" v="10" actId="1076"/>
          <ac:picMkLst>
            <pc:docMk/>
            <pc:sldMk cId="3780866935" sldId="274"/>
            <ac:picMk id="5" creationId="{1C52EAD5-E39E-41F6-8A6F-CFC2F44F2C91}"/>
          </ac:picMkLst>
        </pc:picChg>
      </pc:sldChg>
      <pc:sldChg chg="addSp delSp modSp new mod">
        <pc:chgData name="Barry Cheevers" userId="b8df28d60e42f771" providerId="LiveId" clId="{8F52AF6A-64C3-4817-A7F0-AF8513D7EC7D}" dt="2021-05-28T14:29:38.047" v="18" actId="1076"/>
        <pc:sldMkLst>
          <pc:docMk/>
          <pc:sldMk cId="1413023973" sldId="275"/>
        </pc:sldMkLst>
        <pc:spChg chg="del">
          <ac:chgData name="Barry Cheevers" userId="b8df28d60e42f771" providerId="LiveId" clId="{8F52AF6A-64C3-4817-A7F0-AF8513D7EC7D}" dt="2021-05-28T14:29:09.348" v="13" actId="21"/>
          <ac:spMkLst>
            <pc:docMk/>
            <pc:sldMk cId="1413023973" sldId="275"/>
            <ac:spMk id="2" creationId="{11057910-0D31-4203-BED9-9F502EAC0940}"/>
          </ac:spMkLst>
        </pc:spChg>
        <pc:spChg chg="del">
          <ac:chgData name="Barry Cheevers" userId="b8df28d60e42f771" providerId="LiveId" clId="{8F52AF6A-64C3-4817-A7F0-AF8513D7EC7D}" dt="2021-05-28T14:29:05.174" v="12" actId="22"/>
          <ac:spMkLst>
            <pc:docMk/>
            <pc:sldMk cId="1413023973" sldId="275"/>
            <ac:spMk id="3" creationId="{AC706853-F4DF-4360-AA40-EC5352BF6075}"/>
          </ac:spMkLst>
        </pc:spChg>
        <pc:spChg chg="add mod">
          <ac:chgData name="Barry Cheevers" userId="b8df28d60e42f771" providerId="LiveId" clId="{8F52AF6A-64C3-4817-A7F0-AF8513D7EC7D}" dt="2021-05-28T14:29:38.047" v="18" actId="1076"/>
          <ac:spMkLst>
            <pc:docMk/>
            <pc:sldMk cId="1413023973" sldId="275"/>
            <ac:spMk id="6" creationId="{DC287DB5-01C1-4501-B5A6-C1C7E8CD975F}"/>
          </ac:spMkLst>
        </pc:spChg>
        <pc:picChg chg="add mod ord">
          <ac:chgData name="Barry Cheevers" userId="b8df28d60e42f771" providerId="LiveId" clId="{8F52AF6A-64C3-4817-A7F0-AF8513D7EC7D}" dt="2021-05-28T14:29:15.064" v="14" actId="1076"/>
          <ac:picMkLst>
            <pc:docMk/>
            <pc:sldMk cId="1413023973" sldId="275"/>
            <ac:picMk id="5" creationId="{42522C06-E504-4709-84A6-2570F500B804}"/>
          </ac:picMkLst>
        </pc:picChg>
      </pc:sldChg>
      <pc:sldChg chg="addSp modSp new mod modAnim">
        <pc:chgData name="Barry Cheevers" userId="b8df28d60e42f771" providerId="LiveId" clId="{8F52AF6A-64C3-4817-A7F0-AF8513D7EC7D}" dt="2021-05-28T14:31:11.633" v="54"/>
        <pc:sldMkLst>
          <pc:docMk/>
          <pc:sldMk cId="3140092399" sldId="276"/>
        </pc:sldMkLst>
        <pc:spChg chg="mod">
          <ac:chgData name="Barry Cheevers" userId="b8df28d60e42f771" providerId="LiveId" clId="{8F52AF6A-64C3-4817-A7F0-AF8513D7EC7D}" dt="2021-05-28T14:30:10.819" v="42" actId="20577"/>
          <ac:spMkLst>
            <pc:docMk/>
            <pc:sldMk cId="3140092399" sldId="276"/>
            <ac:spMk id="2" creationId="{397DA8B5-6B27-426B-A962-8005FB6378D0}"/>
          </ac:spMkLst>
        </pc:spChg>
        <pc:spChg chg="mod">
          <ac:chgData name="Barry Cheevers" userId="b8df28d60e42f771" providerId="LiveId" clId="{8F52AF6A-64C3-4817-A7F0-AF8513D7EC7D}" dt="2021-05-28T14:30:40.620" v="51" actId="403"/>
          <ac:spMkLst>
            <pc:docMk/>
            <pc:sldMk cId="3140092399" sldId="276"/>
            <ac:spMk id="3" creationId="{A7C58E4A-4176-43B9-BEB6-6809B91F9B06}"/>
          </ac:spMkLst>
        </pc:spChg>
        <pc:spChg chg="add mod">
          <ac:chgData name="Barry Cheevers" userId="b8df28d60e42f771" providerId="LiveId" clId="{8F52AF6A-64C3-4817-A7F0-AF8513D7EC7D}" dt="2021-05-28T14:30:13.207" v="44"/>
          <ac:spMkLst>
            <pc:docMk/>
            <pc:sldMk cId="3140092399" sldId="276"/>
            <ac:spMk id="5" creationId="{38F07C5F-C32A-4F3D-BCDF-3264A5AE6389}"/>
          </ac:spMkLst>
        </pc:spChg>
        <pc:spChg chg="add mod">
          <ac:chgData name="Barry Cheevers" userId="b8df28d60e42f771" providerId="LiveId" clId="{8F52AF6A-64C3-4817-A7F0-AF8513D7EC7D}" dt="2021-05-28T14:30:13.207" v="44"/>
          <ac:spMkLst>
            <pc:docMk/>
            <pc:sldMk cId="3140092399" sldId="276"/>
            <ac:spMk id="6" creationId="{207ADD55-B8BE-4E65-B3FE-F3936A80E32A}"/>
          </ac:spMkLst>
        </pc:spChg>
        <pc:spChg chg="add mod">
          <ac:chgData name="Barry Cheevers" userId="b8df28d60e42f771" providerId="LiveId" clId="{8F52AF6A-64C3-4817-A7F0-AF8513D7EC7D}" dt="2021-05-28T14:30:13.207" v="44"/>
          <ac:spMkLst>
            <pc:docMk/>
            <pc:sldMk cId="3140092399" sldId="276"/>
            <ac:spMk id="7" creationId="{59615F3D-B46C-4F5A-B07A-F2422D2453E0}"/>
          </ac:spMkLst>
        </pc:spChg>
        <pc:spChg chg="add mod">
          <ac:chgData name="Barry Cheevers" userId="b8df28d60e42f771" providerId="LiveId" clId="{8F52AF6A-64C3-4817-A7F0-AF8513D7EC7D}" dt="2021-05-28T14:30:13.207" v="44"/>
          <ac:spMkLst>
            <pc:docMk/>
            <pc:sldMk cId="3140092399" sldId="276"/>
            <ac:spMk id="8" creationId="{E7EC51D7-3CB9-4E72-8FB3-D168FF5866CB}"/>
          </ac:spMkLst>
        </pc:spChg>
        <pc:spChg chg="add mod">
          <ac:chgData name="Barry Cheevers" userId="b8df28d60e42f771" providerId="LiveId" clId="{8F52AF6A-64C3-4817-A7F0-AF8513D7EC7D}" dt="2021-05-28T14:30:15.007" v="45"/>
          <ac:spMkLst>
            <pc:docMk/>
            <pc:sldMk cId="3140092399" sldId="276"/>
            <ac:spMk id="11" creationId="{44781B96-9979-4B53-A0F8-EB84DE4E28C1}"/>
          </ac:spMkLst>
        </pc:spChg>
        <pc:spChg chg="add mod">
          <ac:chgData name="Barry Cheevers" userId="b8df28d60e42f771" providerId="LiveId" clId="{8F52AF6A-64C3-4817-A7F0-AF8513D7EC7D}" dt="2021-05-28T14:30:15.007" v="45"/>
          <ac:spMkLst>
            <pc:docMk/>
            <pc:sldMk cId="3140092399" sldId="276"/>
            <ac:spMk id="12" creationId="{C3347B0A-78C7-4E30-A871-0CD07061524E}"/>
          </ac:spMkLst>
        </pc:spChg>
        <pc:spChg chg="add mod">
          <ac:chgData name="Barry Cheevers" userId="b8df28d60e42f771" providerId="LiveId" clId="{8F52AF6A-64C3-4817-A7F0-AF8513D7EC7D}" dt="2021-05-28T14:30:15.007" v="45"/>
          <ac:spMkLst>
            <pc:docMk/>
            <pc:sldMk cId="3140092399" sldId="276"/>
            <ac:spMk id="13" creationId="{E9E8759E-23E2-4567-B261-03FE1B062CDC}"/>
          </ac:spMkLst>
        </pc:spChg>
        <pc:spChg chg="add mod">
          <ac:chgData name="Barry Cheevers" userId="b8df28d60e42f771" providerId="LiveId" clId="{8F52AF6A-64C3-4817-A7F0-AF8513D7EC7D}" dt="2021-05-28T14:30:15.007" v="45"/>
          <ac:spMkLst>
            <pc:docMk/>
            <pc:sldMk cId="3140092399" sldId="276"/>
            <ac:spMk id="14" creationId="{CC492DFB-853D-4924-BD69-5624EF95826D}"/>
          </ac:spMkLst>
        </pc:spChg>
        <pc:grpChg chg="add mod">
          <ac:chgData name="Barry Cheevers" userId="b8df28d60e42f771" providerId="LiveId" clId="{8F52AF6A-64C3-4817-A7F0-AF8513D7EC7D}" dt="2021-05-28T14:30:13.207" v="44"/>
          <ac:grpSpMkLst>
            <pc:docMk/>
            <pc:sldMk cId="3140092399" sldId="276"/>
            <ac:grpSpMk id="4" creationId="{300C50D9-B52E-42AC-A375-2F590A511A63}"/>
          </ac:grpSpMkLst>
        </pc:grpChg>
        <pc:grpChg chg="add mod">
          <ac:chgData name="Barry Cheevers" userId="b8df28d60e42f771" providerId="LiveId" clId="{8F52AF6A-64C3-4817-A7F0-AF8513D7EC7D}" dt="2021-05-28T14:30:52.830" v="53" actId="1076"/>
          <ac:grpSpMkLst>
            <pc:docMk/>
            <pc:sldMk cId="3140092399" sldId="276"/>
            <ac:grpSpMk id="10" creationId="{5A63C20B-8CEE-44AC-9AAC-2BA67D9A0FC4}"/>
          </ac:grpSpMkLst>
        </pc:grpChg>
        <pc:picChg chg="add mod">
          <ac:chgData name="Barry Cheevers" userId="b8df28d60e42f771" providerId="LiveId" clId="{8F52AF6A-64C3-4817-A7F0-AF8513D7EC7D}" dt="2021-05-28T14:30:13.207" v="44"/>
          <ac:picMkLst>
            <pc:docMk/>
            <pc:sldMk cId="3140092399" sldId="276"/>
            <ac:picMk id="9" creationId="{A4E37B66-AE02-4BEE-8FA9-15D2C69D9C90}"/>
          </ac:picMkLst>
        </pc:picChg>
        <pc:picChg chg="add mod">
          <ac:chgData name="Barry Cheevers" userId="b8df28d60e42f771" providerId="LiveId" clId="{8F52AF6A-64C3-4817-A7F0-AF8513D7EC7D}" dt="2021-05-28T14:30:15.007" v="45"/>
          <ac:picMkLst>
            <pc:docMk/>
            <pc:sldMk cId="3140092399" sldId="276"/>
            <ac:picMk id="15" creationId="{9C4D8D8C-A4E3-4FAE-8C55-FCEC5828024F}"/>
          </ac:picMkLst>
        </pc:picChg>
      </pc:sldChg>
      <pc:sldChg chg="addSp modSp new mod modAnim">
        <pc:chgData name="Barry Cheevers" userId="b8df28d60e42f771" providerId="LiveId" clId="{8F52AF6A-64C3-4817-A7F0-AF8513D7EC7D}" dt="2021-05-29T10:32:14.121" v="156"/>
        <pc:sldMkLst>
          <pc:docMk/>
          <pc:sldMk cId="2154372368" sldId="277"/>
        </pc:sldMkLst>
        <pc:spChg chg="mod">
          <ac:chgData name="Barry Cheevers" userId="b8df28d60e42f771" providerId="LiveId" clId="{8F52AF6A-64C3-4817-A7F0-AF8513D7EC7D}" dt="2021-05-28T14:32:09.398" v="56"/>
          <ac:spMkLst>
            <pc:docMk/>
            <pc:sldMk cId="2154372368" sldId="277"/>
            <ac:spMk id="2" creationId="{75E9CCEB-782F-4717-B749-E2EC17EDB4FA}"/>
          </ac:spMkLst>
        </pc:spChg>
        <pc:spChg chg="mod">
          <ac:chgData name="Barry Cheevers" userId="b8df28d60e42f771" providerId="LiveId" clId="{8F52AF6A-64C3-4817-A7F0-AF8513D7EC7D}" dt="2021-05-28T14:32:50.215" v="61" actId="1076"/>
          <ac:spMkLst>
            <pc:docMk/>
            <pc:sldMk cId="2154372368" sldId="277"/>
            <ac:spMk id="3" creationId="{0133B71A-847D-4F2A-A1C5-F16ED99D11F8}"/>
          </ac:spMkLst>
        </pc:spChg>
        <pc:spChg chg="add mod">
          <ac:chgData name="Barry Cheevers" userId="b8df28d60e42f771" providerId="LiveId" clId="{8F52AF6A-64C3-4817-A7F0-AF8513D7EC7D}" dt="2021-05-28T14:33:31.746" v="62" actId="207"/>
          <ac:spMkLst>
            <pc:docMk/>
            <pc:sldMk cId="2154372368" sldId="277"/>
            <ac:spMk id="5" creationId="{1B1D038F-E486-4C84-80DE-D7820576713E}"/>
          </ac:spMkLst>
        </pc:spChg>
        <pc:spChg chg="add mod">
          <ac:chgData name="Barry Cheevers" userId="b8df28d60e42f771" providerId="LiveId" clId="{8F52AF6A-64C3-4817-A7F0-AF8513D7EC7D}" dt="2021-05-28T14:32:25.966" v="57"/>
          <ac:spMkLst>
            <pc:docMk/>
            <pc:sldMk cId="2154372368" sldId="277"/>
            <ac:spMk id="6" creationId="{769C2B06-7E74-4F4E-AE1A-EB9DC5B98408}"/>
          </ac:spMkLst>
        </pc:spChg>
        <pc:spChg chg="add mod">
          <ac:chgData name="Barry Cheevers" userId="b8df28d60e42f771" providerId="LiveId" clId="{8F52AF6A-64C3-4817-A7F0-AF8513D7EC7D}" dt="2021-05-28T14:32:25.966" v="57"/>
          <ac:spMkLst>
            <pc:docMk/>
            <pc:sldMk cId="2154372368" sldId="277"/>
            <ac:spMk id="7" creationId="{FD964775-DCF9-4BAD-8B4C-BC2A582E3C18}"/>
          </ac:spMkLst>
        </pc:spChg>
        <pc:spChg chg="add mod">
          <ac:chgData name="Barry Cheevers" userId="b8df28d60e42f771" providerId="LiveId" clId="{8F52AF6A-64C3-4817-A7F0-AF8513D7EC7D}" dt="2021-05-28T14:32:25.966" v="57"/>
          <ac:spMkLst>
            <pc:docMk/>
            <pc:sldMk cId="2154372368" sldId="277"/>
            <ac:spMk id="8" creationId="{93CE4EC2-A5ED-48BE-A8C0-5B53F9DD74D9}"/>
          </ac:spMkLst>
        </pc:spChg>
        <pc:spChg chg="add mod">
          <ac:chgData name="Barry Cheevers" userId="b8df28d60e42f771" providerId="LiveId" clId="{8F52AF6A-64C3-4817-A7F0-AF8513D7EC7D}" dt="2021-05-28T14:32:25.966" v="57"/>
          <ac:spMkLst>
            <pc:docMk/>
            <pc:sldMk cId="2154372368" sldId="277"/>
            <ac:spMk id="9" creationId="{3B5775C5-7760-4BB8-B433-F1FC2A68F429}"/>
          </ac:spMkLst>
        </pc:spChg>
        <pc:spChg chg="add mod">
          <ac:chgData name="Barry Cheevers" userId="b8df28d60e42f771" providerId="LiveId" clId="{8F52AF6A-64C3-4817-A7F0-AF8513D7EC7D}" dt="2021-05-28T14:32:25.966" v="57"/>
          <ac:spMkLst>
            <pc:docMk/>
            <pc:sldMk cId="2154372368" sldId="277"/>
            <ac:spMk id="10" creationId="{E6647DB8-4349-4FCF-9481-D3B788F7041E}"/>
          </ac:spMkLst>
        </pc:spChg>
        <pc:grpChg chg="add mod">
          <ac:chgData name="Barry Cheevers" userId="b8df28d60e42f771" providerId="LiveId" clId="{8F52AF6A-64C3-4817-A7F0-AF8513D7EC7D}" dt="2021-05-28T14:32:47.472" v="60" actId="1076"/>
          <ac:grpSpMkLst>
            <pc:docMk/>
            <pc:sldMk cId="2154372368" sldId="277"/>
            <ac:grpSpMk id="4" creationId="{D9F228BB-D604-4577-B347-AF87CBC40913}"/>
          </ac:grpSpMkLst>
        </pc:grpChg>
      </pc:sldChg>
      <pc:sldChg chg="modSp new mod">
        <pc:chgData name="Barry Cheevers" userId="b8df28d60e42f771" providerId="LiveId" clId="{8F52AF6A-64C3-4817-A7F0-AF8513D7EC7D}" dt="2021-05-28T14:41:36.558" v="69" actId="113"/>
        <pc:sldMkLst>
          <pc:docMk/>
          <pc:sldMk cId="569272330" sldId="278"/>
        </pc:sldMkLst>
        <pc:spChg chg="mod">
          <ac:chgData name="Barry Cheevers" userId="b8df28d60e42f771" providerId="LiveId" clId="{8F52AF6A-64C3-4817-A7F0-AF8513D7EC7D}" dt="2021-05-28T14:34:04.331" v="64"/>
          <ac:spMkLst>
            <pc:docMk/>
            <pc:sldMk cId="569272330" sldId="278"/>
            <ac:spMk id="2" creationId="{5D2DFAD6-3928-4818-8DCB-9DD36B6C673D}"/>
          </ac:spMkLst>
        </pc:spChg>
        <pc:spChg chg="mod">
          <ac:chgData name="Barry Cheevers" userId="b8df28d60e42f771" providerId="LiveId" clId="{8F52AF6A-64C3-4817-A7F0-AF8513D7EC7D}" dt="2021-05-28T14:41:36.558" v="69" actId="113"/>
          <ac:spMkLst>
            <pc:docMk/>
            <pc:sldMk cId="569272330" sldId="278"/>
            <ac:spMk id="3" creationId="{FF6BCBAD-2353-450F-A4F3-9862EA62378B}"/>
          </ac:spMkLst>
        </pc:spChg>
      </pc:sldChg>
      <pc:sldChg chg="addSp delSp modSp new mod">
        <pc:chgData name="Barry Cheevers" userId="b8df28d60e42f771" providerId="LiveId" clId="{8F52AF6A-64C3-4817-A7F0-AF8513D7EC7D}" dt="2021-05-28T14:43:46.887" v="87" actId="1076"/>
        <pc:sldMkLst>
          <pc:docMk/>
          <pc:sldMk cId="2696468478" sldId="279"/>
        </pc:sldMkLst>
        <pc:spChg chg="mod">
          <ac:chgData name="Barry Cheevers" userId="b8df28d60e42f771" providerId="LiveId" clId="{8F52AF6A-64C3-4817-A7F0-AF8513D7EC7D}" dt="2021-05-28T14:43:15.946" v="79" actId="20577"/>
          <ac:spMkLst>
            <pc:docMk/>
            <pc:sldMk cId="2696468478" sldId="279"/>
            <ac:spMk id="2" creationId="{DF201EF3-4B49-4B79-80FC-C9EB3A182057}"/>
          </ac:spMkLst>
        </pc:spChg>
        <pc:spChg chg="del">
          <ac:chgData name="Barry Cheevers" userId="b8df28d60e42f771" providerId="LiveId" clId="{8F52AF6A-64C3-4817-A7F0-AF8513D7EC7D}" dt="2021-05-28T14:43:19.502" v="80" actId="21"/>
          <ac:spMkLst>
            <pc:docMk/>
            <pc:sldMk cId="2696468478" sldId="279"/>
            <ac:spMk id="3" creationId="{716159BA-BF93-435E-9BA4-218F3CDED654}"/>
          </ac:spMkLst>
        </pc:spChg>
        <pc:picChg chg="add mod">
          <ac:chgData name="Barry Cheevers" userId="b8df28d60e42f771" providerId="LiveId" clId="{8F52AF6A-64C3-4817-A7F0-AF8513D7EC7D}" dt="2021-05-28T14:43:25.195" v="83" actId="1076"/>
          <ac:picMkLst>
            <pc:docMk/>
            <pc:sldMk cId="2696468478" sldId="279"/>
            <ac:picMk id="4" creationId="{195A4531-9B87-4507-8112-20E869B5C8A8}"/>
          </ac:picMkLst>
        </pc:picChg>
        <pc:picChg chg="add mod">
          <ac:chgData name="Barry Cheevers" userId="b8df28d60e42f771" providerId="LiveId" clId="{8F52AF6A-64C3-4817-A7F0-AF8513D7EC7D}" dt="2021-05-28T14:43:46.887" v="87" actId="1076"/>
          <ac:picMkLst>
            <pc:docMk/>
            <pc:sldMk cId="2696468478" sldId="279"/>
            <ac:picMk id="5" creationId="{6AA04B54-A61D-4907-BFF9-C04CA1F4DD49}"/>
          </ac:picMkLst>
        </pc:picChg>
      </pc:sldChg>
      <pc:sldChg chg="modSp new mod">
        <pc:chgData name="Barry Cheevers" userId="b8df28d60e42f771" providerId="LiveId" clId="{8F52AF6A-64C3-4817-A7F0-AF8513D7EC7D}" dt="2021-05-28T14:44:17.042" v="100" actId="20577"/>
        <pc:sldMkLst>
          <pc:docMk/>
          <pc:sldMk cId="2728697080" sldId="280"/>
        </pc:sldMkLst>
        <pc:spChg chg="mod">
          <ac:chgData name="Barry Cheevers" userId="b8df28d60e42f771" providerId="LiveId" clId="{8F52AF6A-64C3-4817-A7F0-AF8513D7EC7D}" dt="2021-05-28T14:44:17.042" v="100" actId="20577"/>
          <ac:spMkLst>
            <pc:docMk/>
            <pc:sldMk cId="2728697080" sldId="280"/>
            <ac:spMk id="2" creationId="{FD2E9B7D-48EA-4F65-BC33-E4A859B8D595}"/>
          </ac:spMkLst>
        </pc:spChg>
        <pc:spChg chg="mod">
          <ac:chgData name="Barry Cheevers" userId="b8df28d60e42f771" providerId="LiveId" clId="{8F52AF6A-64C3-4817-A7F0-AF8513D7EC7D}" dt="2021-05-28T14:44:13.272" v="90" actId="27636"/>
          <ac:spMkLst>
            <pc:docMk/>
            <pc:sldMk cId="2728697080" sldId="280"/>
            <ac:spMk id="3" creationId="{EC66653C-FB60-47B6-B26F-13BDEBCE0BAB}"/>
          </ac:spMkLst>
        </pc:spChg>
      </pc:sldChg>
      <pc:sldChg chg="modSp new mod">
        <pc:chgData name="Barry Cheevers" userId="b8df28d60e42f771" providerId="LiveId" clId="{8F52AF6A-64C3-4817-A7F0-AF8513D7EC7D}" dt="2021-05-28T14:44:51.584" v="114" actId="20577"/>
        <pc:sldMkLst>
          <pc:docMk/>
          <pc:sldMk cId="3107448103" sldId="281"/>
        </pc:sldMkLst>
        <pc:spChg chg="mod">
          <ac:chgData name="Barry Cheevers" userId="b8df28d60e42f771" providerId="LiveId" clId="{8F52AF6A-64C3-4817-A7F0-AF8513D7EC7D}" dt="2021-05-28T14:44:35.942" v="110" actId="20577"/>
          <ac:spMkLst>
            <pc:docMk/>
            <pc:sldMk cId="3107448103" sldId="281"/>
            <ac:spMk id="2" creationId="{B90EFCC6-EF0C-43F0-B30D-19C4CAD12603}"/>
          </ac:spMkLst>
        </pc:spChg>
        <pc:spChg chg="mod">
          <ac:chgData name="Barry Cheevers" userId="b8df28d60e42f771" providerId="LiveId" clId="{8F52AF6A-64C3-4817-A7F0-AF8513D7EC7D}" dt="2021-05-28T14:44:51.584" v="114" actId="20577"/>
          <ac:spMkLst>
            <pc:docMk/>
            <pc:sldMk cId="3107448103" sldId="281"/>
            <ac:spMk id="3" creationId="{B10037C3-B353-4312-ABF6-2BFF01B20710}"/>
          </ac:spMkLst>
        </pc:spChg>
      </pc:sldChg>
      <pc:sldChg chg="addSp modSp new mod">
        <pc:chgData name="Barry Cheevers" userId="b8df28d60e42f771" providerId="LiveId" clId="{8F52AF6A-64C3-4817-A7F0-AF8513D7EC7D}" dt="2021-05-28T14:47:18.278" v="132" actId="1076"/>
        <pc:sldMkLst>
          <pc:docMk/>
          <pc:sldMk cId="3627183112" sldId="282"/>
        </pc:sldMkLst>
        <pc:spChg chg="mod">
          <ac:chgData name="Barry Cheevers" userId="b8df28d60e42f771" providerId="LiveId" clId="{8F52AF6A-64C3-4817-A7F0-AF8513D7EC7D}" dt="2021-05-28T14:46:42.117" v="125" actId="20577"/>
          <ac:spMkLst>
            <pc:docMk/>
            <pc:sldMk cId="3627183112" sldId="282"/>
            <ac:spMk id="2" creationId="{9E1DFA8E-B543-4A75-8922-DD4E134BBDD8}"/>
          </ac:spMkLst>
        </pc:spChg>
        <pc:spChg chg="mod">
          <ac:chgData name="Barry Cheevers" userId="b8df28d60e42f771" providerId="LiveId" clId="{8F52AF6A-64C3-4817-A7F0-AF8513D7EC7D}" dt="2021-05-28T14:47:07.782" v="130" actId="113"/>
          <ac:spMkLst>
            <pc:docMk/>
            <pc:sldMk cId="3627183112" sldId="282"/>
            <ac:spMk id="3" creationId="{AB7328D6-28A8-43A1-AE9B-24A27E496D3C}"/>
          </ac:spMkLst>
        </pc:spChg>
        <pc:spChg chg="add mod">
          <ac:chgData name="Barry Cheevers" userId="b8df28d60e42f771" providerId="LiveId" clId="{8F52AF6A-64C3-4817-A7F0-AF8513D7EC7D}" dt="2021-05-28T14:47:18.278" v="132" actId="1076"/>
          <ac:spMkLst>
            <pc:docMk/>
            <pc:sldMk cId="3627183112" sldId="282"/>
            <ac:spMk id="4" creationId="{852F0B5E-E3A5-463D-AA70-798BD2DD8BDB}"/>
          </ac:spMkLst>
        </pc:spChg>
      </pc:sldChg>
      <pc:sldChg chg="addSp modSp new mod">
        <pc:chgData name="Barry Cheevers" userId="b8df28d60e42f771" providerId="LiveId" clId="{8F52AF6A-64C3-4817-A7F0-AF8513D7EC7D}" dt="2021-05-28T14:48:34.534" v="155" actId="20577"/>
        <pc:sldMkLst>
          <pc:docMk/>
          <pc:sldMk cId="1288700036" sldId="283"/>
        </pc:sldMkLst>
        <pc:spChg chg="mod">
          <ac:chgData name="Barry Cheevers" userId="b8df28d60e42f771" providerId="LiveId" clId="{8F52AF6A-64C3-4817-A7F0-AF8513D7EC7D}" dt="2021-05-28T14:48:34.534" v="155" actId="20577"/>
          <ac:spMkLst>
            <pc:docMk/>
            <pc:sldMk cId="1288700036" sldId="283"/>
            <ac:spMk id="2" creationId="{209ABA18-075D-4B99-A852-E49CB1FB7C06}"/>
          </ac:spMkLst>
        </pc:spChg>
        <pc:spChg chg="mod">
          <ac:chgData name="Barry Cheevers" userId="b8df28d60e42f771" providerId="LiveId" clId="{8F52AF6A-64C3-4817-A7F0-AF8513D7EC7D}" dt="2021-05-28T14:47:36.075" v="134"/>
          <ac:spMkLst>
            <pc:docMk/>
            <pc:sldMk cId="1288700036" sldId="283"/>
            <ac:spMk id="3" creationId="{7F0CC48F-9F2D-4B46-A655-5F8C94036235}"/>
          </ac:spMkLst>
        </pc:spChg>
        <pc:spChg chg="add mod">
          <ac:chgData name="Barry Cheevers" userId="b8df28d60e42f771" providerId="LiveId" clId="{8F52AF6A-64C3-4817-A7F0-AF8513D7EC7D}" dt="2021-05-28T14:47:50.017" v="136" actId="1076"/>
          <ac:spMkLst>
            <pc:docMk/>
            <pc:sldMk cId="1288700036" sldId="283"/>
            <ac:spMk id="4" creationId="{24E25839-6AFA-40BA-BC35-E165E65445EE}"/>
          </ac:spMkLst>
        </pc:spChg>
        <pc:spChg chg="add mod">
          <ac:chgData name="Barry Cheevers" userId="b8df28d60e42f771" providerId="LiveId" clId="{8F52AF6A-64C3-4817-A7F0-AF8513D7EC7D}" dt="2021-05-28T14:48:02.860" v="140" actId="1076"/>
          <ac:spMkLst>
            <pc:docMk/>
            <pc:sldMk cId="1288700036" sldId="283"/>
            <ac:spMk id="5" creationId="{C2C9AD67-4510-443B-AFC2-693FEB63FB3A}"/>
          </ac:spMkLst>
        </pc:spChg>
        <pc:spChg chg="add mod">
          <ac:chgData name="Barry Cheevers" userId="b8df28d60e42f771" providerId="LiveId" clId="{8F52AF6A-64C3-4817-A7F0-AF8513D7EC7D}" dt="2021-05-28T14:47:59.242" v="139" actId="571"/>
          <ac:spMkLst>
            <pc:docMk/>
            <pc:sldMk cId="1288700036" sldId="283"/>
            <ac:spMk id="6" creationId="{2AB02114-936F-4C4A-B51F-8E01A1DBF9D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D1020-944E-4FC4-BA26-7536FA091B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91508F-9ED0-40A2-93B6-F256BAF4B0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37695-3823-434E-9AC3-0CBE75684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EE618-E060-45AF-BE6B-B4126A160678}" type="datetimeFigureOut">
              <a:rPr lang="en-GB" smtClean="0"/>
              <a:t>29/05/2021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5D4142-9682-4C94-A7E9-47F1D4403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99D0B1-51EB-4C22-9FD8-32670E797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752DC-66E7-46B6-A31A-BC89388237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6792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12D2D-AC8F-4B24-8068-F06971989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48D762-444F-4DD4-8E75-632A590C20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515529-8A03-45B0-B2A1-67979AB37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EE618-E060-45AF-BE6B-B4126A160678}" type="datetimeFigureOut">
              <a:rPr lang="en-GB" smtClean="0"/>
              <a:t>29/05/2021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F34FCC-3074-42CB-8B84-C7D70AC90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7A9891-39B2-4964-85CA-271FA8642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752DC-66E7-46B6-A31A-BC89388237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518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2313E8-8CDB-4B9A-95B6-C064CDD74C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FAAA1E-E916-4F3E-8622-7294C353B6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2F4C79-1CF9-4F1D-A4FB-0EFF5A855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EE618-E060-45AF-BE6B-B4126A160678}" type="datetimeFigureOut">
              <a:rPr lang="en-GB" smtClean="0"/>
              <a:t>29/05/2021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CE4BDD-FDB2-4810-910D-246AA8E67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356012-A337-4E77-B51B-E2D3B12B7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752DC-66E7-46B6-A31A-BC89388237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1433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E87EE-D1D2-4DE5-AD21-491E1EA4B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CBDA4A-C413-4F03-8747-14C88A4595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7828EA-FCC0-4797-B45D-20FFAC49B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EE618-E060-45AF-BE6B-B4126A160678}" type="datetimeFigureOut">
              <a:rPr lang="en-GB" smtClean="0"/>
              <a:t>29/05/2021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EC79AC-F2B8-4DBE-B285-BE6CAAF34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82D6E1-EF57-4EC6-8ED9-C8BF72DA8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752DC-66E7-46B6-A31A-BC89388237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6253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8AF1A-68EC-4A49-9A72-140FBF798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2A705F-BBB6-4535-BD36-E093D7A715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8039CC-C448-41B1-A82E-3D8B5A246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EE618-E060-45AF-BE6B-B4126A160678}" type="datetimeFigureOut">
              <a:rPr lang="en-GB" smtClean="0"/>
              <a:t>29/05/2021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38BCB9-DE42-41BB-B1E3-F1DA803EE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924B38-BEC2-4095-80A1-E3469F58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752DC-66E7-46B6-A31A-BC89388237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8155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28ABF-0656-4490-8788-B9825FE67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9F5284-5918-498F-A4D1-7D622F54F7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9AAF34-6E8A-40EB-BE3D-91EC8F8BDB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26C86C-2D6F-435A-8F0A-99D555A1C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EE618-E060-45AF-BE6B-B4126A160678}" type="datetimeFigureOut">
              <a:rPr lang="en-GB" smtClean="0"/>
              <a:t>29/05/2021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05CA3C-D2CE-4737-B98F-DE45EC23E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30E66C-D2BE-457D-B77F-C8883DAFC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752DC-66E7-46B6-A31A-BC89388237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581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9C4F0-F4D5-44D5-926E-D76329D70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585BB1-F3F5-41EA-B856-937B615EC3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D00E9E-C46A-41D6-968F-E90DBD647D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43DAD1-72D6-461E-B016-98416F5FD2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2220E2-0820-4D83-BC5D-49FC2C717E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6AD367-104F-4F42-98D6-122B26FEC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EE618-E060-45AF-BE6B-B4126A160678}" type="datetimeFigureOut">
              <a:rPr lang="en-GB" smtClean="0"/>
              <a:t>29/05/2021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456FCA-CC46-48F8-9270-FCF2ADC7F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7FF2DA-81EE-4A81-A22D-6C57E5E86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752DC-66E7-46B6-A31A-BC89388237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4923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9BAED-9FDA-45A6-BFCA-FCED7BE35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66CE4-BD2D-4386-9C01-33F98FB77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EE618-E060-45AF-BE6B-B4126A160678}" type="datetimeFigureOut">
              <a:rPr lang="en-GB" smtClean="0"/>
              <a:t>29/05/2021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2DD4C3-2C10-42C9-AA2B-06D0DF43F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840895-E47D-408F-9706-5CAFA69BD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752DC-66E7-46B6-A31A-BC89388237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2212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516121-B381-4BEE-863B-A5F89414A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EE618-E060-45AF-BE6B-B4126A160678}" type="datetimeFigureOut">
              <a:rPr lang="en-GB" smtClean="0"/>
              <a:t>29/05/2021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162CC7-D7CF-4F59-B9B7-3F1F3F95F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28B0C1-2829-4719-9680-A26FC916E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752DC-66E7-46B6-A31A-BC89388237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1178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9501A-1574-47B8-9A5E-85B86BF02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DC4596-C9E3-4BC9-8739-E2C7A65193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A4B2ED-8931-49E6-AC5B-9E5AF21292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EBBEB1-1C42-41FE-AF15-9C81A6E63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EE618-E060-45AF-BE6B-B4126A160678}" type="datetimeFigureOut">
              <a:rPr lang="en-GB" smtClean="0"/>
              <a:t>29/05/2021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EB5E68-6FED-4421-A822-A1F44C617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A556AB-9851-4891-ADE7-2ABD6FBFA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752DC-66E7-46B6-A31A-BC89388237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3405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A4B30-DD33-41EE-996A-96E9F6E7B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D1A721-479F-48D6-BD54-C64CF4CB78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62FEB9-3924-4600-B003-034326B8FF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1C8D77-270B-49EE-B246-7ECF9DBAF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EE618-E060-45AF-BE6B-B4126A160678}" type="datetimeFigureOut">
              <a:rPr lang="en-GB" smtClean="0"/>
              <a:t>29/05/2021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D823FC-1772-482E-B2F2-5962B0DF9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7A3106-F46E-422C-A846-523B480B4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752DC-66E7-46B6-A31A-BC89388237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0018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44E1E1-9DC9-4EF3-87A3-9A2995070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9DB767-D14D-45CC-A138-20A7BD9CD9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5442A5-1540-424C-9FDA-B9AFA174AC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2EE618-E060-45AF-BE6B-B4126A160678}" type="datetimeFigureOut">
              <a:rPr lang="en-GB" smtClean="0"/>
              <a:t>29/05/2021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2CF28D-01E9-412A-AC7A-CB74FCF5E9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420A2C-726A-4E26-9FED-A05FE40317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1752DC-66E7-46B6-A31A-BC89388237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2135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A6140-A7F3-4544-860C-5AF26A1CAE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UI Design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34BCDC-0276-49E1-AB83-632460BA16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946293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BA7D36D-98F1-4659-BAD1-B4B4707177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937" y="128587"/>
            <a:ext cx="10144125" cy="660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1168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E6A96-5DC0-46AD-8AD8-31DD6CF3A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Information 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95AFF-BAC4-4B87-BB82-584D179B64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/>
              <a:t>All interactive systems need some way of presenting information to the user. It is a good design practice to keep the presentation separate from the information itself</a:t>
            </a:r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08A4AF-CB31-4466-9014-2F1325E4A7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1438" y="3254375"/>
            <a:ext cx="8401050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082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E91D6-7062-4CC8-8887-DD5AC80C4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Colour Interface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06303-1BD9-4CDC-81E7-E974D05A7B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</a:pPr>
            <a:r>
              <a:rPr lang="en-GB" dirty="0"/>
              <a:t>Almost all interactive systems today support colour displays and so the GUI should make (careful) use of colours</a:t>
            </a:r>
          </a:p>
          <a:p>
            <a:pPr>
              <a:lnSpc>
                <a:spcPct val="110000"/>
              </a:lnSpc>
            </a:pPr>
            <a:endParaRPr lang="en-GB" dirty="0"/>
          </a:p>
          <a:p>
            <a:pPr>
              <a:lnSpc>
                <a:spcPct val="110000"/>
              </a:lnSpc>
            </a:pPr>
            <a:r>
              <a:rPr lang="en-GB" dirty="0"/>
              <a:t>Colour can:</a:t>
            </a:r>
          </a:p>
          <a:p>
            <a:pPr lvl="1">
              <a:lnSpc>
                <a:spcPct val="110000"/>
              </a:lnSpc>
            </a:pPr>
            <a:r>
              <a:rPr lang="en-GB" dirty="0"/>
              <a:t>simply be a tool to provide </a:t>
            </a:r>
            <a:r>
              <a:rPr lang="en-GB" b="1" dirty="0"/>
              <a:t>highlighting</a:t>
            </a:r>
          </a:p>
          <a:p>
            <a:pPr lvl="1">
              <a:lnSpc>
                <a:spcPct val="110000"/>
              </a:lnSpc>
            </a:pPr>
            <a:r>
              <a:rPr lang="en-GB" dirty="0"/>
              <a:t>may improve the GUI by helping the user understand the data presented and by managing its complexity</a:t>
            </a:r>
          </a:p>
          <a:p>
            <a:pPr>
              <a:lnSpc>
                <a:spcPct val="110000"/>
              </a:lnSpc>
            </a:pPr>
            <a:endParaRPr lang="en-GB" dirty="0"/>
          </a:p>
          <a:p>
            <a:pPr>
              <a:lnSpc>
                <a:spcPct val="110000"/>
              </a:lnSpc>
            </a:pPr>
            <a:r>
              <a:rPr lang="en-GB" dirty="0"/>
              <a:t>Misuse of colour may:</a:t>
            </a:r>
          </a:p>
          <a:p>
            <a:pPr lvl="1">
              <a:lnSpc>
                <a:spcPct val="110000"/>
              </a:lnSpc>
            </a:pPr>
            <a:r>
              <a:rPr lang="en-GB" dirty="0"/>
              <a:t>result in a GUI that is visually unattractive </a:t>
            </a:r>
          </a:p>
          <a:p>
            <a:pPr lvl="1">
              <a:lnSpc>
                <a:spcPct val="110000"/>
              </a:lnSpc>
            </a:pPr>
            <a:r>
              <a:rPr lang="en-GB" dirty="0"/>
              <a:t>may lead to mistakes by the user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743432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D32AD-511B-48A6-9292-E800845BB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Colour Interface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9A445-AD6A-419F-8912-D75FF3726E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The general rule for GUI designers is to be </a:t>
            </a:r>
            <a:r>
              <a:rPr lang="en-GB" b="1" dirty="0"/>
              <a:t>conservative</a:t>
            </a:r>
            <a:r>
              <a:rPr lang="en-GB" dirty="0"/>
              <a:t> in the use of colour in displays</a:t>
            </a:r>
          </a:p>
          <a:p>
            <a:pPr fontAlgn="auto">
              <a:lnSpc>
                <a:spcPct val="110000"/>
              </a:lnSpc>
              <a:spcAft>
                <a:spcPts val="0"/>
              </a:spcAft>
            </a:pPr>
            <a:r>
              <a:rPr lang="en-GB" sz="2000" dirty="0"/>
              <a:t>The two most common errors made by designers when using colour in a GUI are</a:t>
            </a:r>
          </a:p>
          <a:p>
            <a:pPr lvl="1" fontAlgn="auto">
              <a:lnSpc>
                <a:spcPct val="110000"/>
              </a:lnSpc>
              <a:spcAft>
                <a:spcPts val="0"/>
              </a:spcAft>
            </a:pPr>
            <a:r>
              <a:rPr lang="en-GB" sz="1800" dirty="0"/>
              <a:t>Associating meaning with a particular colour</a:t>
            </a:r>
          </a:p>
          <a:p>
            <a:pPr lvl="1" fontAlgn="auto">
              <a:lnSpc>
                <a:spcPct val="110000"/>
              </a:lnSpc>
              <a:spcAft>
                <a:spcPts val="0"/>
              </a:spcAft>
            </a:pPr>
            <a:r>
              <a:rPr lang="en-GB" sz="1800" dirty="0"/>
              <a:t>Using too many colours</a:t>
            </a:r>
          </a:p>
          <a:p>
            <a:pPr fontAlgn="auto">
              <a:lnSpc>
                <a:spcPct val="110000"/>
              </a:lnSpc>
              <a:spcAft>
                <a:spcPts val="0"/>
              </a:spcAft>
            </a:pPr>
            <a:r>
              <a:rPr lang="en-GB" sz="2000" dirty="0"/>
              <a:t>Why not use colour for meaning?</a:t>
            </a:r>
          </a:p>
          <a:p>
            <a:pPr lvl="1" fontAlgn="auto">
              <a:lnSpc>
                <a:spcPct val="110000"/>
              </a:lnSpc>
              <a:spcAft>
                <a:spcPts val="0"/>
              </a:spcAft>
            </a:pPr>
            <a:r>
              <a:rPr lang="en-GB" sz="1800" dirty="0"/>
              <a:t>Around 1 in 12 men and 1 in 200 women are </a:t>
            </a:r>
            <a:r>
              <a:rPr lang="en-GB" sz="1800" b="1" dirty="0"/>
              <a:t>colour blind </a:t>
            </a:r>
            <a:r>
              <a:rPr lang="en-GB" sz="1800" dirty="0"/>
              <a:t>– as a result they may misinterpret the meaning of the colour</a:t>
            </a:r>
          </a:p>
          <a:p>
            <a:pPr lvl="1">
              <a:lnSpc>
                <a:spcPct val="110000"/>
              </a:lnSpc>
            </a:pPr>
            <a:r>
              <a:rPr lang="en-GB" sz="1800" dirty="0"/>
              <a:t>User confusion is also possible if colours are used inconsistently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GB" dirty="0"/>
              <a:t>If too many colours are used, or the colours are bright, the display may disturb the user and cause </a:t>
            </a:r>
            <a:r>
              <a:rPr lang="en-GB" b="1" dirty="0"/>
              <a:t>visual fatigue</a:t>
            </a:r>
          </a:p>
          <a:p>
            <a:pPr lvl="1">
              <a:lnSpc>
                <a:spcPct val="110000"/>
              </a:lnSpc>
            </a:pPr>
            <a:endParaRPr lang="en-GB" sz="1800" dirty="0"/>
          </a:p>
          <a:p>
            <a:pPr lvl="1" fontAlgn="auto">
              <a:lnSpc>
                <a:spcPct val="110000"/>
              </a:lnSpc>
              <a:spcAft>
                <a:spcPts val="0"/>
              </a:spcAft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107782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50DA7-A9E1-43FB-8106-9E827BF6E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Guidelines for Colour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B889FD-CA5A-40F3-A27A-532B4C8110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GB" dirty="0"/>
              <a:t>1. </a:t>
            </a:r>
            <a:r>
              <a:rPr lang="en-GB" b="1" dirty="0"/>
              <a:t>Limit the number of colours </a:t>
            </a:r>
            <a:r>
              <a:rPr lang="en-GB" dirty="0"/>
              <a:t>used and be conservative in how they are used</a:t>
            </a:r>
          </a:p>
          <a:p>
            <a:pPr marL="1295400" lvl="2" indent="-381000"/>
            <a:r>
              <a:rPr lang="en-GB" sz="2400" dirty="0"/>
              <a:t>Don’t use more than four or five separate colours in a window and no more than seven in a system (roughly)</a:t>
            </a:r>
          </a:p>
          <a:p>
            <a:pPr marL="1295400" lvl="2" indent="-381000"/>
            <a:r>
              <a:rPr lang="en-GB" sz="2400" dirty="0"/>
              <a:t>Colours should be used selectively and consistently</a:t>
            </a:r>
          </a:p>
          <a:p>
            <a:endParaRPr lang="en-GB" dirty="0"/>
          </a:p>
        </p:txBody>
      </p:sp>
      <p:sp>
        <p:nvSpPr>
          <p:cNvPr id="4" name="AutoShape 2" descr="Generate Free Color Palettes for Your Images &amp; Pick Your Color Scheme |  Adobe Spark">
            <a:extLst>
              <a:ext uri="{FF2B5EF4-FFF2-40B4-BE49-F238E27FC236}">
                <a16:creationId xmlns:a16="http://schemas.microsoft.com/office/drawing/2014/main" id="{EF82698F-73B2-4464-AF81-CC09361B313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" name="AutoShape 4" descr="Generate Free Color Palettes for Your Images &amp; Pick Your Color Scheme |  Adobe Spark">
            <a:extLst>
              <a:ext uri="{FF2B5EF4-FFF2-40B4-BE49-F238E27FC236}">
                <a16:creationId xmlns:a16="http://schemas.microsoft.com/office/drawing/2014/main" id="{44946357-4CF2-478E-95C1-039E2D2F112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032" name="Picture 8" descr="Colormind blog - generating color palettes with deep learning">
            <a:extLst>
              <a:ext uri="{FF2B5EF4-FFF2-40B4-BE49-F238E27FC236}">
                <a16:creationId xmlns:a16="http://schemas.microsoft.com/office/drawing/2014/main" id="{E1E37AA3-5668-488A-BCFC-EE2A765CA5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9900" y="3655220"/>
            <a:ext cx="4876800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57340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F3A8C-A04D-452C-AB42-8C86B6660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Guidelines for Colour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DAEC9-BFF9-4003-BC7E-1B781E73EA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0" lvl="1" indent="-457200">
              <a:lnSpc>
                <a:spcPct val="110000"/>
              </a:lnSpc>
              <a:buFontTx/>
              <a:buAutoNum type="arabicPeriod" startAt="2"/>
            </a:pPr>
            <a:r>
              <a:rPr lang="en-GB" dirty="0"/>
              <a:t>Use colour change to show a change in system status</a:t>
            </a:r>
          </a:p>
          <a:p>
            <a:pPr marL="1295400" lvl="2" indent="-381000">
              <a:lnSpc>
                <a:spcPct val="110000"/>
              </a:lnSpc>
            </a:pPr>
            <a:r>
              <a:rPr lang="en-GB" sz="2400" dirty="0"/>
              <a:t>If a display </a:t>
            </a:r>
            <a:r>
              <a:rPr lang="en-GB" sz="2400" b="1" dirty="0"/>
              <a:t>changes colour</a:t>
            </a:r>
            <a:r>
              <a:rPr lang="en-GB" sz="2400" dirty="0"/>
              <a:t>, this should mean that a significant event has occurred</a:t>
            </a:r>
          </a:p>
          <a:p>
            <a:pPr marL="1295400" lvl="2" indent="-381000">
              <a:lnSpc>
                <a:spcPct val="110000"/>
              </a:lnSpc>
            </a:pPr>
            <a:r>
              <a:rPr lang="en-GB" sz="2400" dirty="0"/>
              <a:t>Colour highlighting is particularly important in complex systems where hundreds of distinct entities may be displayed e.g. </a:t>
            </a:r>
            <a:r>
              <a:rPr lang="en-GB" sz="2400" i="1" dirty="0"/>
              <a:t>trading floor systems</a:t>
            </a:r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7B398E-19FF-4239-914D-97B2E39214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883893" y="4001864"/>
            <a:ext cx="3852715" cy="2491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99647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4EEC3-6D98-40F3-BCB2-AD4C9339C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Guidelines for Colour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E85A9F-A879-405B-BA93-89BCCBF5C7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0" lvl="1" indent="-457200">
              <a:lnSpc>
                <a:spcPct val="110000"/>
              </a:lnSpc>
              <a:buFontTx/>
              <a:buAutoNum type="arabicPeriod" startAt="3"/>
            </a:pPr>
            <a:r>
              <a:rPr lang="en-GB" dirty="0"/>
              <a:t>Use colour coding to support the task which users are trying to perform</a:t>
            </a:r>
          </a:p>
          <a:p>
            <a:pPr marL="1295400" lvl="2" indent="-381000">
              <a:lnSpc>
                <a:spcPct val="110000"/>
              </a:lnSpc>
            </a:pPr>
            <a:r>
              <a:rPr lang="en-GB" sz="2400" dirty="0"/>
              <a:t>If they are attempting to identify anomalous instances, highlight these instances</a:t>
            </a:r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10FD80-9A38-4EA3-B37E-B7DE42C82A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9135" y="3258298"/>
            <a:ext cx="4076714" cy="3053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47912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7A2F0-B190-447A-B41A-104FEF840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Guidelines for Colour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7FF19-80A2-45F2-A498-7CD89F0DAD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0" lvl="1" indent="-457200">
              <a:lnSpc>
                <a:spcPct val="110000"/>
              </a:lnSpc>
              <a:buFontTx/>
              <a:buAutoNum type="arabicPeriod" startAt="4"/>
            </a:pPr>
            <a:r>
              <a:rPr lang="en-GB" dirty="0"/>
              <a:t>Be careful about colour pairings</a:t>
            </a:r>
          </a:p>
          <a:p>
            <a:pPr marL="1295400" lvl="2" indent="-381000">
              <a:lnSpc>
                <a:spcPct val="110000"/>
              </a:lnSpc>
            </a:pPr>
            <a:r>
              <a:rPr lang="en-GB" sz="2400" dirty="0"/>
              <a:t>Red combined with blue can lead unintentionally to a 3D effect - </a:t>
            </a:r>
            <a:r>
              <a:rPr lang="en-GB" sz="2400" b="1" dirty="0" err="1"/>
              <a:t>chromostereopsis</a:t>
            </a:r>
            <a:r>
              <a:rPr lang="en-GB" sz="2400" b="1" dirty="0"/>
              <a:t> </a:t>
            </a:r>
          </a:p>
          <a:p>
            <a:pPr marL="1295400" lvl="2" indent="-381000">
              <a:lnSpc>
                <a:spcPct val="110000"/>
              </a:lnSpc>
            </a:pPr>
            <a:r>
              <a:rPr lang="en-GB" sz="2400" dirty="0"/>
              <a:t>Because of the </a:t>
            </a:r>
            <a:r>
              <a:rPr lang="en-GB" sz="2400" b="1" dirty="0"/>
              <a:t>physiology</a:t>
            </a:r>
            <a:r>
              <a:rPr lang="en-GB" sz="2400" dirty="0"/>
              <a:t> of the eye, people cannot focus on red and blue together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025618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49723E9-12F8-4D3D-86EF-B3CB4DEC474F}"/>
              </a:ext>
            </a:extLst>
          </p:cNvPr>
          <p:cNvSpPr/>
          <p:nvPr/>
        </p:nvSpPr>
        <p:spPr>
          <a:xfrm>
            <a:off x="-31447" y="-27819"/>
            <a:ext cx="12254895" cy="691363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811B02-10AA-420E-B8E1-D891D5C45F53}"/>
              </a:ext>
            </a:extLst>
          </p:cNvPr>
          <p:cNvSpPr txBox="1"/>
          <p:nvPr/>
        </p:nvSpPr>
        <p:spPr>
          <a:xfrm>
            <a:off x="3712369" y="2433548"/>
            <a:ext cx="612933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600" b="1" dirty="0">
                <a:solidFill>
                  <a:srgbClr val="FF0000"/>
                </a:solidFill>
              </a:rPr>
              <a:t>Most people see the red</a:t>
            </a:r>
            <a:endParaRPr lang="en-GB" sz="3600" b="1" dirty="0">
              <a:solidFill>
                <a:srgbClr val="0033CC"/>
              </a:solidFill>
            </a:endParaRPr>
          </a:p>
          <a:p>
            <a:r>
              <a:rPr lang="en-GB" sz="3600" b="1" dirty="0">
                <a:solidFill>
                  <a:srgbClr val="2A05C7"/>
                </a:solidFill>
              </a:rPr>
              <a:t>Closer than the blue,</a:t>
            </a:r>
          </a:p>
          <a:p>
            <a:r>
              <a:rPr lang="en-GB" sz="3600" b="1" dirty="0">
                <a:solidFill>
                  <a:srgbClr val="FF0000"/>
                </a:solidFill>
              </a:rPr>
              <a:t>But some see the</a:t>
            </a:r>
          </a:p>
          <a:p>
            <a:r>
              <a:rPr lang="en-GB" sz="3600" b="1" dirty="0">
                <a:solidFill>
                  <a:srgbClr val="2A05C7"/>
                </a:solidFill>
              </a:rPr>
              <a:t>opposite effect</a:t>
            </a:r>
          </a:p>
        </p:txBody>
      </p:sp>
    </p:spTree>
    <p:extLst>
      <p:ext uri="{BB962C8B-B14F-4D97-AF65-F5344CB8AC3E}">
        <p14:creationId xmlns:p14="http://schemas.microsoft.com/office/powerpoint/2010/main" val="19408510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51208-7769-4223-AE64-2D3BF8FD4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Guidelines for Colour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181E0B-C895-42EC-B43B-6903E77D89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90600" lvl="1" indent="-533400">
              <a:buFontTx/>
              <a:buAutoNum type="arabicPeriod" startAt="5"/>
            </a:pPr>
            <a:r>
              <a:rPr lang="en-GB" dirty="0"/>
              <a:t>Use colour coding in a </a:t>
            </a:r>
            <a:r>
              <a:rPr lang="en-GB" b="1" dirty="0"/>
              <a:t>thoughtful and consistent </a:t>
            </a:r>
            <a:r>
              <a:rPr lang="en-GB" dirty="0"/>
              <a:t>way</a:t>
            </a:r>
          </a:p>
          <a:p>
            <a:pPr marL="1371600" lvl="2" indent="-457200"/>
            <a:r>
              <a:rPr lang="en-GB" sz="2400" dirty="0"/>
              <a:t>If one part of a system displays error messages in red then </a:t>
            </a:r>
            <a:r>
              <a:rPr lang="en-GB" sz="2400" b="1" dirty="0"/>
              <a:t>all other parts should follow</a:t>
            </a:r>
          </a:p>
          <a:p>
            <a:pPr marL="1371600" lvl="2" indent="-457200"/>
            <a:r>
              <a:rPr lang="en-GB" sz="2400" dirty="0"/>
              <a:t>In such a case red should not be used for anything else on the system – only error messages</a:t>
            </a:r>
          </a:p>
          <a:p>
            <a:pPr marL="1371600" lvl="2" indent="-457200"/>
            <a:r>
              <a:rPr lang="en-GB" sz="2400" dirty="0"/>
              <a:t>Therefore, if a user sees red, they may interpret it as an error message</a:t>
            </a:r>
          </a:p>
          <a:p>
            <a:pPr marL="1371600" lvl="2" indent="-457200"/>
            <a:r>
              <a:rPr lang="en-GB" sz="2400" dirty="0"/>
              <a:t>Be aware of the user’s assumptions about particular colours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24816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0435C-29D2-44AD-A57C-2255D1310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UI Design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1E7C4-82F6-4844-B009-4458E85B88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660"/>
            <a:ext cx="10515600" cy="4805363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Define a set of representative </a:t>
            </a:r>
            <a:r>
              <a:rPr lang="en-GB" b="1" dirty="0"/>
              <a:t>user types</a:t>
            </a:r>
            <a:r>
              <a:rPr lang="en-GB" dirty="0"/>
              <a:t>. 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Identify the most important activities i.e. </a:t>
            </a:r>
            <a:r>
              <a:rPr lang="en-GB" b="1" dirty="0"/>
              <a:t>use cases</a:t>
            </a:r>
            <a:r>
              <a:rPr lang="en-GB" dirty="0"/>
              <a:t>. 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Assume some </a:t>
            </a:r>
            <a:r>
              <a:rPr lang="en-GB" b="1" dirty="0"/>
              <a:t>user model </a:t>
            </a:r>
            <a:r>
              <a:rPr lang="en-GB" dirty="0"/>
              <a:t>based on how you think each user will expect to accomplish each activity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Design the UI based on the current user model </a:t>
            </a:r>
          </a:p>
          <a:p>
            <a:pPr lvl="2"/>
            <a:r>
              <a:rPr lang="en-GB" dirty="0"/>
              <a:t>use </a:t>
            </a:r>
            <a:r>
              <a:rPr lang="en-GB" b="1" dirty="0"/>
              <a:t>metaphors</a:t>
            </a:r>
            <a:r>
              <a:rPr lang="en-GB" dirty="0"/>
              <a:t> to illuminate the user model </a:t>
            </a:r>
          </a:p>
          <a:p>
            <a:pPr lvl="2"/>
            <a:r>
              <a:rPr lang="en-GB" b="1" dirty="0"/>
              <a:t>borrow familiar behaviours </a:t>
            </a:r>
            <a:r>
              <a:rPr lang="en-GB" dirty="0"/>
              <a:t>from other programs especially controls </a:t>
            </a:r>
          </a:p>
          <a:p>
            <a:pPr lvl="2"/>
            <a:r>
              <a:rPr lang="en-GB" dirty="0"/>
              <a:t>keep it </a:t>
            </a:r>
            <a:r>
              <a:rPr lang="en-GB" b="1" dirty="0"/>
              <a:t>very simple</a:t>
            </a:r>
            <a:r>
              <a:rPr lang="en-GB" dirty="0"/>
              <a:t>, users will always assume the simplest model 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Implement a </a:t>
            </a:r>
            <a:r>
              <a:rPr lang="en-GB" b="1" dirty="0"/>
              <a:t>prototype</a:t>
            </a:r>
            <a:r>
              <a:rPr lang="en-GB" dirty="0"/>
              <a:t>. </a:t>
            </a:r>
          </a:p>
          <a:p>
            <a:pPr marL="514350" indent="-514350">
              <a:buFont typeface="+mj-lt"/>
              <a:buAutoNum type="arabicPeriod"/>
            </a:pPr>
            <a:r>
              <a:rPr lang="en-GB" b="1" dirty="0"/>
              <a:t>Test each use case </a:t>
            </a:r>
            <a:r>
              <a:rPr lang="en-GB" dirty="0"/>
              <a:t>with each user type and iterate. 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Note areas where people have trouble. These are probably areas where the program model </a:t>
            </a:r>
            <a:r>
              <a:rPr lang="en-GB" b="1" dirty="0"/>
              <a:t>does not match </a:t>
            </a:r>
            <a:r>
              <a:rPr lang="en-GB" dirty="0"/>
              <a:t>the user model. </a:t>
            </a:r>
          </a:p>
          <a:p>
            <a:pPr marL="514350" indent="-514350">
              <a:buFont typeface="+mj-lt"/>
              <a:buAutoNum type="arabicPeriod"/>
            </a:pPr>
            <a:r>
              <a:rPr lang="en-GB" b="1" dirty="0"/>
              <a:t>Refine</a:t>
            </a:r>
            <a:r>
              <a:rPr lang="en-GB" dirty="0"/>
              <a:t> the user model and iterate from 4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325500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35978-ADFC-4290-A699-55ACA8409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Messages 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D7A9E9-D7D5-4D30-8FD5-5FC2181F73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Error messages should be there to help the user.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They should be </a:t>
            </a:r>
          </a:p>
          <a:p>
            <a:pPr marL="0" indent="0">
              <a:buNone/>
            </a:pPr>
            <a:endParaRPr lang="en-GB" dirty="0"/>
          </a:p>
          <a:p>
            <a:pPr lvl="1"/>
            <a:r>
              <a:rPr lang="en-GB" dirty="0"/>
              <a:t>polite </a:t>
            </a:r>
          </a:p>
          <a:p>
            <a:pPr lvl="1"/>
            <a:r>
              <a:rPr lang="en-GB" dirty="0"/>
              <a:t>concise </a:t>
            </a:r>
          </a:p>
          <a:p>
            <a:pPr lvl="1"/>
            <a:r>
              <a:rPr lang="en-GB" dirty="0"/>
              <a:t>consistent </a:t>
            </a:r>
          </a:p>
          <a:p>
            <a:pPr lvl="1"/>
            <a:r>
              <a:rPr lang="en-GB" dirty="0"/>
              <a:t>constructive </a:t>
            </a:r>
          </a:p>
          <a:p>
            <a:pPr lvl="1"/>
            <a:r>
              <a:rPr lang="en-GB" dirty="0"/>
              <a:t>appropriate to user’s skill level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2181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ACD67-6BD4-4834-9D5D-15A3AED9C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400" dirty="0"/>
              <a:t>Error Message Design Factors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52EAD5-E39E-41F6-8A6F-CFC2F44F2C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3221" y="1380469"/>
            <a:ext cx="8905558" cy="5223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8669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2522C06-E504-4709-84A6-2570F500B8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3037" y="329406"/>
            <a:ext cx="9305925" cy="3248025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C287DB5-01C1-4501-B5A6-C1C7E8CD975F}"/>
              </a:ext>
            </a:extLst>
          </p:cNvPr>
          <p:cNvSpPr>
            <a:spLocks noGrp="1" noChangeArrowheads="1"/>
          </p:cNvSpPr>
          <p:nvPr/>
        </p:nvSpPr>
        <p:spPr>
          <a:xfrm>
            <a:off x="1443037" y="4042470"/>
            <a:ext cx="8229600" cy="21258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GB" sz="2000" dirty="0"/>
              <a:t>Say that the patient was actually called ‘Bales’, rather than the input name ‘Bates’ and as a result the system did not recognise the name</a:t>
            </a:r>
          </a:p>
          <a:p>
            <a:pPr>
              <a:lnSpc>
                <a:spcPct val="90000"/>
              </a:lnSpc>
            </a:pPr>
            <a:endParaRPr lang="en-GB" sz="2000" dirty="0"/>
          </a:p>
          <a:p>
            <a:pPr>
              <a:lnSpc>
                <a:spcPct val="90000"/>
              </a:lnSpc>
            </a:pPr>
            <a:r>
              <a:rPr lang="en-GB" sz="2000" dirty="0"/>
              <a:t>The system would therefore have to generate an error message advising the user that the information entered was incorrect </a:t>
            </a:r>
          </a:p>
        </p:txBody>
      </p:sp>
    </p:spTree>
    <p:extLst>
      <p:ext uri="{BB962C8B-B14F-4D97-AF65-F5344CB8AC3E}">
        <p14:creationId xmlns:p14="http://schemas.microsoft.com/office/powerpoint/2010/main" val="14130239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DA8B5-6B27-426B-A962-8005FB637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System Orientated Error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C58E4A-4176-43B9-BEB6-6809B91F9B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375" y="4074440"/>
            <a:ext cx="10515600" cy="4351338"/>
          </a:xfrm>
        </p:spPr>
        <p:txBody>
          <a:bodyPr/>
          <a:lstStyle/>
          <a:p>
            <a:pPr algn="l"/>
            <a:r>
              <a:rPr lang="en-GB" sz="2400" dirty="0"/>
              <a:t>The example of the system-oriented message is badly designed</a:t>
            </a:r>
          </a:p>
          <a:p>
            <a:pPr marL="361950" lvl="1" indent="-342900" algn="l">
              <a:buFont typeface="Arial" pitchFamily="34" charset="0"/>
              <a:buChar char="•"/>
            </a:pPr>
            <a:r>
              <a:rPr lang="en-GB" sz="2000" dirty="0"/>
              <a:t>It is negative, as it accuses the user of making an error</a:t>
            </a:r>
          </a:p>
          <a:p>
            <a:pPr marL="361950" lvl="1" indent="-342900" algn="l">
              <a:buFont typeface="Arial" pitchFamily="34" charset="0"/>
              <a:buChar char="•"/>
            </a:pPr>
            <a:r>
              <a:rPr lang="en-GB" sz="2000" dirty="0"/>
              <a:t>It does not take into account the user’s skills or take context information into account</a:t>
            </a:r>
          </a:p>
          <a:p>
            <a:pPr marL="361950" lvl="1" indent="-342900" algn="l">
              <a:buFont typeface="Arial" pitchFamily="34" charset="0"/>
              <a:buChar char="•"/>
            </a:pPr>
            <a:r>
              <a:rPr lang="en-GB" sz="2000" dirty="0"/>
              <a:t>It does not suggest how the situation may be resolved</a:t>
            </a:r>
          </a:p>
          <a:p>
            <a:pPr marL="361950" lvl="1" indent="-342900" algn="l">
              <a:buFont typeface="Arial" pitchFamily="34" charset="0"/>
              <a:buChar char="•"/>
            </a:pPr>
            <a:r>
              <a:rPr lang="en-GB" sz="2000" dirty="0"/>
              <a:t>It uses system-specific terms (patient-id) rather than user-oriented language (patient’s surname)</a:t>
            </a:r>
          </a:p>
          <a:p>
            <a:pPr marL="361950" lvl="1" indent="-342900" algn="l">
              <a:buFont typeface="Arial" pitchFamily="34" charset="0"/>
              <a:buChar char="•"/>
            </a:pPr>
            <a:r>
              <a:rPr lang="en-GB" sz="2000" dirty="0"/>
              <a:t>Somewhere, an explanation for error 27 must exist: why else would the designer have added such information to the message?</a:t>
            </a:r>
          </a:p>
          <a:p>
            <a:endParaRPr lang="en-GB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A63C20B-8CEE-44AC-9AAC-2BA67D9A0FC4}"/>
              </a:ext>
            </a:extLst>
          </p:cNvPr>
          <p:cNvGrpSpPr>
            <a:grpSpLocks/>
          </p:cNvGrpSpPr>
          <p:nvPr/>
        </p:nvGrpSpPr>
        <p:grpSpPr bwMode="auto">
          <a:xfrm>
            <a:off x="3178510" y="1353185"/>
            <a:ext cx="4806280" cy="2514600"/>
            <a:chOff x="864" y="1248"/>
            <a:chExt cx="3264" cy="182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4781B96-9979-4B53-A0F8-EB84DE4E28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1248"/>
              <a:ext cx="3264" cy="182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nl-NL"/>
              </a:defPPr>
              <a:lvl1pPr algn="ctr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GB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3347B0A-78C7-4E30-A871-0CD0706152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1584"/>
              <a:ext cx="1968" cy="864"/>
            </a:xfrm>
            <a:prstGeom prst="rect">
              <a:avLst/>
            </a:prstGeom>
            <a:solidFill>
              <a:srgbClr val="FF0000"/>
            </a:solidFill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nl-NL"/>
              </a:defPPr>
              <a:lvl1pPr algn="ctr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GB" b="1" dirty="0"/>
                <a:t>Error 27</a:t>
              </a:r>
            </a:p>
            <a:p>
              <a:pPr algn="ctr"/>
              <a:endParaRPr lang="en-GB" b="1" dirty="0"/>
            </a:p>
            <a:p>
              <a:pPr algn="ctr"/>
              <a:r>
                <a:rPr lang="en-GB" dirty="0"/>
                <a:t>Invalid patient id entered</a:t>
              </a:r>
            </a:p>
          </p:txBody>
        </p:sp>
        <p:sp>
          <p:nvSpPr>
            <p:cNvPr id="13" name="AutoShape 7">
              <a:extLst>
                <a:ext uri="{FF2B5EF4-FFF2-40B4-BE49-F238E27FC236}">
                  <a16:creationId xmlns:a16="http://schemas.microsoft.com/office/drawing/2014/main" id="{E9E8759E-23E2-4567-B261-03FE1B062C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2640"/>
              <a:ext cx="864" cy="192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nl-NL"/>
              </a:defPPr>
              <a:lvl1pPr algn="ctr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GB" dirty="0"/>
                <a:t>OK</a:t>
              </a:r>
            </a:p>
          </p:txBody>
        </p:sp>
        <p:sp>
          <p:nvSpPr>
            <p:cNvPr id="14" name="AutoShape 8">
              <a:extLst>
                <a:ext uri="{FF2B5EF4-FFF2-40B4-BE49-F238E27FC236}">
                  <a16:creationId xmlns:a16="http://schemas.microsoft.com/office/drawing/2014/main" id="{CC492DFB-853D-4924-BD69-5624EF9582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2640"/>
              <a:ext cx="864" cy="192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nl-NL"/>
              </a:defPPr>
              <a:lvl1pPr algn="ctr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GB"/>
                <a:t>Cancel</a:t>
              </a:r>
            </a:p>
          </p:txBody>
        </p:sp>
        <p:pic>
          <p:nvPicPr>
            <p:cNvPr id="15" name="Picture 14" descr="j0261100">
              <a:extLst>
                <a:ext uri="{FF2B5EF4-FFF2-40B4-BE49-F238E27FC236}">
                  <a16:creationId xmlns:a16="http://schemas.microsoft.com/office/drawing/2014/main" id="{9C4D8D8C-A4E3-4FAE-8C55-FCEC5828024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056" y="1584"/>
              <a:ext cx="718" cy="707"/>
            </a:xfrm>
            <a:prstGeom prst="rect">
              <a:avLst/>
            </a:prstGeom>
            <a:noFill/>
            <a:ln/>
            <a:effectLst/>
          </p:spPr>
        </p:pic>
      </p:grpSp>
    </p:spTree>
    <p:extLst>
      <p:ext uri="{BB962C8B-B14F-4D97-AF65-F5344CB8AC3E}">
        <p14:creationId xmlns:p14="http://schemas.microsoft.com/office/powerpoint/2010/main" val="3140092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9CCEB-782F-4717-B749-E2EC17EDB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User-Oriented Error Message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33B71A-847D-4F2A-A1C5-F16ED99D11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37714"/>
            <a:ext cx="10515600" cy="4351338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GB" sz="2000" dirty="0"/>
              <a:t>The user-oriented error message is better:</a:t>
            </a:r>
          </a:p>
          <a:p>
            <a:pPr>
              <a:lnSpc>
                <a:spcPct val="80000"/>
              </a:lnSpc>
            </a:pPr>
            <a:endParaRPr lang="en-GB" sz="2000" dirty="0"/>
          </a:p>
          <a:p>
            <a:pPr lvl="1">
              <a:lnSpc>
                <a:spcPct val="80000"/>
              </a:lnSpc>
            </a:pPr>
            <a:r>
              <a:rPr lang="en-GB" dirty="0"/>
              <a:t>It is positive: it does not imply that the problem is user-oriented</a:t>
            </a:r>
          </a:p>
          <a:p>
            <a:pPr lvl="1">
              <a:lnSpc>
                <a:spcPct val="80000"/>
              </a:lnSpc>
            </a:pPr>
            <a:r>
              <a:rPr lang="en-GB" dirty="0"/>
              <a:t>It identifies the problem in the nurse’s terms</a:t>
            </a:r>
          </a:p>
          <a:p>
            <a:pPr lvl="1">
              <a:lnSpc>
                <a:spcPct val="80000"/>
              </a:lnSpc>
            </a:pPr>
            <a:r>
              <a:rPr lang="en-GB" dirty="0"/>
              <a:t>It offers an easy way to correct the error</a:t>
            </a:r>
          </a:p>
          <a:p>
            <a:pPr lvl="1">
              <a:lnSpc>
                <a:spcPct val="80000"/>
              </a:lnSpc>
            </a:pPr>
            <a:r>
              <a:rPr lang="en-GB" dirty="0"/>
              <a:t>A help system is available</a:t>
            </a:r>
          </a:p>
          <a:p>
            <a:endParaRPr lang="en-GB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9F228BB-D604-4577-B347-AF87CBC40913}"/>
              </a:ext>
            </a:extLst>
          </p:cNvPr>
          <p:cNvGrpSpPr>
            <a:grpSpLocks/>
          </p:cNvGrpSpPr>
          <p:nvPr/>
        </p:nvGrpSpPr>
        <p:grpSpPr bwMode="auto">
          <a:xfrm>
            <a:off x="2466975" y="1424279"/>
            <a:ext cx="6400800" cy="2352092"/>
            <a:chOff x="480" y="1200"/>
            <a:chExt cx="4704" cy="216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B1D038F-E486-4C84-80DE-D782057671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200"/>
              <a:ext cx="4704" cy="2160"/>
            </a:xfrm>
            <a:prstGeom prst="rect">
              <a:avLst/>
            </a:prstGeom>
            <a:solidFill>
              <a:srgbClr val="FF0000"/>
            </a:solidFill>
            <a:ln>
              <a:headEnd/>
              <a:tailEnd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nl-NL"/>
              </a:defPPr>
              <a:lvl1pPr algn="ctr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GB" sz="160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69C2B06-7E74-4F4E-AE1A-EB9DC5B984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1440"/>
              <a:ext cx="4224" cy="13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>
              <a:defPPr>
                <a:defRPr lang="nl-NL"/>
              </a:defPPr>
              <a:lvl1pPr algn="ctr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GB" sz="1600" b="1" dirty="0">
                  <a:solidFill>
                    <a:schemeClr val="bg2"/>
                  </a:solidFill>
                </a:rPr>
                <a:t>Patient J. Bates is not registered</a:t>
              </a:r>
            </a:p>
            <a:p>
              <a:pPr algn="ctr"/>
              <a:endParaRPr lang="en-GB" sz="1600" b="1" dirty="0">
                <a:solidFill>
                  <a:schemeClr val="bg2"/>
                </a:solidFill>
              </a:endParaRPr>
            </a:p>
            <a:p>
              <a:pPr algn="ctr"/>
              <a:r>
                <a:rPr lang="en-GB" sz="1600" dirty="0">
                  <a:solidFill>
                    <a:schemeClr val="bg2"/>
                  </a:solidFill>
                </a:rPr>
                <a:t>Click on Patients for a list of registered patients in ICU</a:t>
              </a:r>
            </a:p>
            <a:p>
              <a:pPr algn="ctr"/>
              <a:r>
                <a:rPr lang="en-GB" sz="1600" dirty="0">
                  <a:solidFill>
                    <a:schemeClr val="bg2"/>
                  </a:solidFill>
                </a:rPr>
                <a:t>Click on Retry to re-input a patient name</a:t>
              </a:r>
            </a:p>
            <a:p>
              <a:pPr algn="ctr"/>
              <a:r>
                <a:rPr lang="en-GB" sz="1600" dirty="0">
                  <a:solidFill>
                    <a:schemeClr val="bg2"/>
                  </a:solidFill>
                </a:rPr>
                <a:t>Click on Help for more information</a:t>
              </a:r>
            </a:p>
          </p:txBody>
        </p:sp>
        <p:sp>
          <p:nvSpPr>
            <p:cNvPr id="7" name="AutoShape 6">
              <a:extLst>
                <a:ext uri="{FF2B5EF4-FFF2-40B4-BE49-F238E27FC236}">
                  <a16:creationId xmlns:a16="http://schemas.microsoft.com/office/drawing/2014/main" id="{FD964775-DCF9-4BAD-8B4C-BC2A582E3C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3024"/>
              <a:ext cx="864" cy="256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nl-NL"/>
              </a:defPPr>
              <a:lvl1pPr algn="ctr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GB" sz="1600" dirty="0"/>
                <a:t>Patients</a:t>
              </a:r>
            </a:p>
          </p:txBody>
        </p:sp>
        <p:sp>
          <p:nvSpPr>
            <p:cNvPr id="8" name="AutoShape 7">
              <a:extLst>
                <a:ext uri="{FF2B5EF4-FFF2-40B4-BE49-F238E27FC236}">
                  <a16:creationId xmlns:a16="http://schemas.microsoft.com/office/drawing/2014/main" id="{93CE4EC2-A5ED-48BE-A8C0-5B53F9DD74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9" y="3024"/>
              <a:ext cx="864" cy="256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nl-NL"/>
              </a:defPPr>
              <a:lvl1pPr algn="ctr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1600"/>
                <a:t>Help</a:t>
              </a:r>
            </a:p>
          </p:txBody>
        </p:sp>
        <p:sp>
          <p:nvSpPr>
            <p:cNvPr id="9" name="AutoShape 8">
              <a:extLst>
                <a:ext uri="{FF2B5EF4-FFF2-40B4-BE49-F238E27FC236}">
                  <a16:creationId xmlns:a16="http://schemas.microsoft.com/office/drawing/2014/main" id="{3B5775C5-7760-4BB8-B433-F1FC2A68F4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3024"/>
              <a:ext cx="864" cy="256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nl-NL"/>
              </a:defPPr>
              <a:lvl1pPr algn="ctr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1600"/>
                <a:t>Retry</a:t>
              </a:r>
            </a:p>
          </p:txBody>
        </p:sp>
        <p:sp>
          <p:nvSpPr>
            <p:cNvPr id="10" name="AutoShape 9">
              <a:extLst>
                <a:ext uri="{FF2B5EF4-FFF2-40B4-BE49-F238E27FC236}">
                  <a16:creationId xmlns:a16="http://schemas.microsoft.com/office/drawing/2014/main" id="{E6647DB8-4349-4FCF-9481-D3B788F704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8" y="3024"/>
              <a:ext cx="864" cy="256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nl-NL"/>
              </a:defPPr>
              <a:lvl1pPr algn="ctr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GB" sz="1600"/>
                <a:t>Cancel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54372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DFAD6-3928-4818-8DCB-9DD36B6C6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Metaphors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BCBAD-2353-450F-A4F3-9862EA6237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1775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1800" dirty="0"/>
              <a:t>Using a metaphor can help a user align their mental model with the way that the program actually works. </a:t>
            </a:r>
          </a:p>
          <a:p>
            <a:pPr marL="0" indent="0">
              <a:buNone/>
            </a:pPr>
            <a:r>
              <a:rPr lang="en-GB" sz="1800" dirty="0"/>
              <a:t>The classic example is the ubiquitous “</a:t>
            </a:r>
            <a:r>
              <a:rPr lang="en-GB" sz="1800" b="1" dirty="0"/>
              <a:t>desktop</a:t>
            </a:r>
            <a:r>
              <a:rPr lang="en-GB" sz="1800" dirty="0"/>
              <a:t>” used in nearly all popular operating system interfaces. </a:t>
            </a:r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r>
              <a:rPr lang="en-GB" sz="1800" dirty="0"/>
              <a:t>A good metaphor is </a:t>
            </a:r>
          </a:p>
          <a:p>
            <a:pPr marL="0" indent="0">
              <a:buNone/>
            </a:pPr>
            <a:endParaRPr lang="en-GB" sz="1000" dirty="0"/>
          </a:p>
          <a:p>
            <a:r>
              <a:rPr lang="en-GB" sz="1800" b="1" dirty="0"/>
              <a:t>Extendible</a:t>
            </a:r>
            <a:endParaRPr lang="en-GB" sz="1800" dirty="0"/>
          </a:p>
          <a:p>
            <a:pPr marL="0" indent="0">
              <a:buNone/>
            </a:pPr>
            <a:r>
              <a:rPr lang="en-GB" sz="1800" dirty="0"/>
              <a:t>	helps user infer how to do new things </a:t>
            </a:r>
          </a:p>
          <a:p>
            <a:r>
              <a:rPr lang="en-GB" sz="1800" b="1" dirty="0"/>
              <a:t>General</a:t>
            </a:r>
            <a:endParaRPr lang="en-GB" sz="1800" dirty="0"/>
          </a:p>
          <a:p>
            <a:pPr marL="274320" lvl="1" indent="0">
              <a:buNone/>
            </a:pPr>
            <a:r>
              <a:rPr lang="en-GB" sz="1800" dirty="0"/>
              <a:t>	applies to whole program, not just one bit of it </a:t>
            </a:r>
          </a:p>
          <a:p>
            <a:r>
              <a:rPr lang="en-GB" sz="1800" b="1" dirty="0"/>
              <a:t>Necessary</a:t>
            </a:r>
            <a:endParaRPr lang="en-GB" sz="1800" dirty="0"/>
          </a:p>
          <a:p>
            <a:pPr marL="0" indent="0">
              <a:buNone/>
            </a:pPr>
            <a:r>
              <a:rPr lang="en-GB" sz="1800" dirty="0"/>
              <a:t>	if the software is obvious to users, do not introduce gratuitous metaphors. </a:t>
            </a:r>
          </a:p>
          <a:p>
            <a:pPr marL="0" indent="0">
              <a:buNone/>
            </a:pPr>
            <a:endParaRPr lang="en-GB" sz="1100" dirty="0"/>
          </a:p>
          <a:p>
            <a:pPr marL="0" indent="0">
              <a:buNone/>
            </a:pPr>
            <a:r>
              <a:rPr lang="en-GB" sz="1800" b="1" dirty="0"/>
              <a:t>Beware of cultural boundaries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692723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01EF3-4B49-4B79-80FC-C9EB3A182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5A4531-9B87-4507-8112-20E869B5C8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52588"/>
            <a:ext cx="4212989" cy="4087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MCj04316340000[1]">
            <a:extLst>
              <a:ext uri="{FF2B5EF4-FFF2-40B4-BE49-F238E27FC236}">
                <a16:creationId xmlns:a16="http://schemas.microsoft.com/office/drawing/2014/main" id="{6AA04B54-A61D-4907-BFF9-C04CA1F4DD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275" y="2057400"/>
            <a:ext cx="3105150" cy="310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64684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E9B7D-48EA-4F65-BC33-E4A859B8D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UI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66653C-FB60-47B6-B26F-13BDEBCE0B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GB" sz="2800" dirty="0"/>
              <a:t>Interface evaluation is the process of assessing the usability of an interface and checking that it meets the requirements. These are often linked to the non-functional requirements of a project. A user interface specification may include: </a:t>
            </a:r>
          </a:p>
          <a:p>
            <a:pPr marL="0" indent="0">
              <a:buNone/>
            </a:pPr>
            <a:endParaRPr lang="en-GB" sz="2800" dirty="0"/>
          </a:p>
          <a:p>
            <a:r>
              <a:rPr lang="en-GB" sz="2800" dirty="0"/>
              <a:t>Learnability (time taken to learn) </a:t>
            </a:r>
          </a:p>
          <a:p>
            <a:r>
              <a:rPr lang="en-GB" sz="2800" dirty="0"/>
              <a:t>Speed of operation </a:t>
            </a:r>
          </a:p>
          <a:p>
            <a:r>
              <a:rPr lang="en-GB" sz="2800" dirty="0"/>
              <a:t>Robustness (tolerance to user error) </a:t>
            </a:r>
          </a:p>
          <a:p>
            <a:r>
              <a:rPr lang="en-GB" sz="2800" dirty="0"/>
              <a:t>Recoverability (how well it recovers from errors) </a:t>
            </a:r>
          </a:p>
          <a:p>
            <a:r>
              <a:rPr lang="en-GB" sz="2800" dirty="0"/>
              <a:t>Adaptability (can it be used in different ways?) </a:t>
            </a:r>
          </a:p>
          <a:p>
            <a:endParaRPr lang="en-GB" sz="2800" dirty="0"/>
          </a:p>
          <a:p>
            <a:pPr marL="0" indent="0">
              <a:buNone/>
            </a:pPr>
            <a:r>
              <a:rPr lang="en-GB" sz="2800" dirty="0"/>
              <a:t>These should ideally be measurable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86970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EFCC6-EF0C-43F0-B30D-19C4CAD12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0037C3-B353-4312-ABF6-2BFF01B207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The key ingredient to a successful UI is to ensure that the user adopts a mental model which is consistent with the underlying program model </a:t>
            </a:r>
          </a:p>
          <a:p>
            <a:r>
              <a:rPr lang="en-GB" dirty="0"/>
              <a:t>To achieve this a compromise is needed </a:t>
            </a:r>
          </a:p>
          <a:p>
            <a:pPr lvl="1"/>
            <a:r>
              <a:rPr lang="en-GB" dirty="0"/>
              <a:t>use metaphors, wizards, etc., to guide the user to the right model </a:t>
            </a:r>
          </a:p>
          <a:p>
            <a:pPr lvl="1"/>
            <a:r>
              <a:rPr lang="en-GB" dirty="0"/>
              <a:t>modify the program model to match user expectations</a:t>
            </a:r>
          </a:p>
          <a:p>
            <a:r>
              <a:rPr lang="en-GB" dirty="0"/>
              <a:t>Consistency is very important</a:t>
            </a:r>
          </a:p>
          <a:p>
            <a:r>
              <a:rPr lang="en-GB" dirty="0"/>
              <a:t>Take care with use of colour</a:t>
            </a:r>
          </a:p>
          <a:p>
            <a:r>
              <a:rPr lang="en-GB" dirty="0"/>
              <a:t>Use cases help with UI design and guide testing </a:t>
            </a:r>
          </a:p>
        </p:txBody>
      </p:sp>
    </p:spTree>
    <p:extLst>
      <p:ext uri="{BB962C8B-B14F-4D97-AF65-F5344CB8AC3E}">
        <p14:creationId xmlns:p14="http://schemas.microsoft.com/office/powerpoint/2010/main" val="3107448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A87E3-73AF-4B8F-B06F-6FDD6969B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User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E88625-2DBB-4F7A-8A45-8779311FFD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User types (stakeholders) are often </a:t>
            </a:r>
            <a:r>
              <a:rPr lang="en-GB" sz="2800" b="1" dirty="0"/>
              <a:t>application specific </a:t>
            </a:r>
            <a:r>
              <a:rPr lang="en-GB" sz="2800" dirty="0"/>
              <a:t>but can commonly be placed into  skill categories:</a:t>
            </a:r>
          </a:p>
          <a:p>
            <a:pPr lvl="1"/>
            <a:r>
              <a:rPr lang="en-GB" sz="2400" b="1" dirty="0"/>
              <a:t>techies</a:t>
            </a:r>
            <a:r>
              <a:rPr lang="en-GB" sz="2400" dirty="0"/>
              <a:t> - enjoy figuring out how things work </a:t>
            </a:r>
          </a:p>
          <a:p>
            <a:pPr lvl="1"/>
            <a:r>
              <a:rPr lang="en-GB" sz="2400" b="1" dirty="0"/>
              <a:t>experienced users </a:t>
            </a:r>
            <a:r>
              <a:rPr lang="en-GB" sz="2400" dirty="0"/>
              <a:t>- think they already know how everything works </a:t>
            </a:r>
          </a:p>
          <a:p>
            <a:pPr lvl="1"/>
            <a:r>
              <a:rPr lang="en-GB" sz="2400" b="1" dirty="0"/>
              <a:t>naïve  users </a:t>
            </a:r>
            <a:r>
              <a:rPr lang="en-GB" sz="2400" dirty="0"/>
              <a:t>- often too timid to explore the interface </a:t>
            </a:r>
          </a:p>
          <a:p>
            <a:pPr lvl="1"/>
            <a:endParaRPr lang="en-GB" dirty="0"/>
          </a:p>
          <a:p>
            <a:r>
              <a:rPr lang="en-GB" dirty="0"/>
              <a:t>There is also an increasing dichotomy between </a:t>
            </a:r>
          </a:p>
          <a:p>
            <a:pPr lvl="1"/>
            <a:r>
              <a:rPr lang="en-GB" sz="2800" b="1" dirty="0"/>
              <a:t>digital natives </a:t>
            </a:r>
            <a:r>
              <a:rPr lang="en-GB" sz="2800" dirty="0"/>
              <a:t>- children raised in the internet age </a:t>
            </a:r>
          </a:p>
          <a:p>
            <a:pPr lvl="1"/>
            <a:r>
              <a:rPr lang="en-GB" sz="2800" b="1" dirty="0"/>
              <a:t>digital immigrants </a:t>
            </a:r>
            <a:r>
              <a:rPr lang="en-GB" sz="2800" dirty="0"/>
              <a:t>- non-natives trying to use computers </a:t>
            </a:r>
          </a:p>
          <a:p>
            <a:pPr marL="457200" lvl="1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54342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2D104-962B-4DC0-9A41-5CE92149C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User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A7DF0-BA01-4595-BFAB-5D08CD17DD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GB" sz="2800" dirty="0"/>
              <a:t>What are the </a:t>
            </a:r>
            <a:r>
              <a:rPr lang="en-GB" sz="2800" b="1" dirty="0"/>
              <a:t>user’s goals</a:t>
            </a:r>
            <a:r>
              <a:rPr lang="en-GB" sz="2800" dirty="0"/>
              <a:t>? </a:t>
            </a:r>
          </a:p>
          <a:p>
            <a:pPr marL="457200" lvl="1" indent="0">
              <a:buNone/>
            </a:pPr>
            <a:endParaRPr lang="en-GB" sz="3200" dirty="0"/>
          </a:p>
          <a:p>
            <a:pPr marL="457200" lvl="1" indent="0">
              <a:buNone/>
            </a:pPr>
            <a:endParaRPr lang="en-GB" sz="3200" dirty="0"/>
          </a:p>
          <a:p>
            <a:pPr marL="457200" lvl="1" indent="0">
              <a:buNone/>
            </a:pPr>
            <a:r>
              <a:rPr lang="en-GB" sz="2800" dirty="0"/>
              <a:t>What are the </a:t>
            </a:r>
            <a:r>
              <a:rPr lang="en-GB" sz="2800" b="1" dirty="0"/>
              <a:t>user’s skills and experience</a:t>
            </a:r>
            <a:r>
              <a:rPr lang="en-GB" sz="2800" dirty="0"/>
              <a:t>?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33350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1A57E-7BD2-48B1-8D00-C3416930F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2A8CC-DBD0-4FD8-B227-9B22875DC3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GB" sz="2800" dirty="0"/>
              <a:t>A </a:t>
            </a:r>
            <a:r>
              <a:rPr lang="en-GB" sz="2800" b="1" dirty="0"/>
              <a:t>use case </a:t>
            </a:r>
            <a:r>
              <a:rPr lang="en-GB" sz="2800" dirty="0"/>
              <a:t>describes a typical user activity from start to end. </a:t>
            </a:r>
          </a:p>
          <a:p>
            <a:pPr marL="0" indent="0">
              <a:buNone/>
            </a:pPr>
            <a:r>
              <a:rPr lang="en-GB" sz="2800" dirty="0"/>
              <a:t>A good set of use cases motivates a design, and provides a basis for testing. </a:t>
            </a:r>
          </a:p>
          <a:p>
            <a:pPr marL="0" indent="0">
              <a:buNone/>
            </a:pPr>
            <a:r>
              <a:rPr lang="en-GB" sz="2800" dirty="0"/>
              <a:t>A use case will </a:t>
            </a:r>
            <a:r>
              <a:rPr lang="en-GB" sz="2800" b="1" dirty="0"/>
              <a:t>consist</a:t>
            </a:r>
            <a:r>
              <a:rPr lang="en-GB" sz="2800" dirty="0"/>
              <a:t> of 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800" dirty="0"/>
              <a:t>Definition of the user’s goal 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800" dirty="0"/>
              <a:t>List of pre-conditions (e.g. information needed before the task can start) 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800" dirty="0"/>
              <a:t>Criteria for successful completion 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800" dirty="0"/>
              <a:t>List of main steps in the activity flow 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800" dirty="0"/>
              <a:t>Any extensions/alternatives to this use case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8434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2022C19-0191-44CA-99A0-E7A8F13021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897" y="0"/>
            <a:ext cx="922220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528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DFA8E-B543-4A75-8922-DD4E134BB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Wizards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328D6-28A8-43A1-AE9B-24A27E496D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sz="2800" dirty="0"/>
              <a:t>Wizards </a:t>
            </a:r>
            <a:r>
              <a:rPr lang="en-GB" sz="2800" b="1" dirty="0"/>
              <a:t>guide a user</a:t>
            </a:r>
            <a:r>
              <a:rPr lang="en-GB" sz="2800" dirty="0"/>
              <a:t> through </a:t>
            </a:r>
            <a:r>
              <a:rPr lang="en-GB" sz="2800" b="1" dirty="0"/>
              <a:t>pre-stored use cases</a:t>
            </a:r>
            <a:r>
              <a:rPr lang="en-GB" sz="2800" dirty="0"/>
              <a:t> one step at a time. </a:t>
            </a:r>
          </a:p>
          <a:p>
            <a:pPr marL="0" indent="0">
              <a:buNone/>
            </a:pPr>
            <a:r>
              <a:rPr lang="en-GB" sz="2800" b="1" dirty="0"/>
              <a:t>Example: </a:t>
            </a:r>
            <a:r>
              <a:rPr lang="en-GB" sz="2800" dirty="0"/>
              <a:t>continuing the greeting card example, the Wizard would lead the user through a sequence of steps: </a:t>
            </a:r>
          </a:p>
          <a:p>
            <a:pPr marL="0" indent="0">
              <a:buNone/>
            </a:pPr>
            <a:endParaRPr lang="en-GB" sz="2800" dirty="0"/>
          </a:p>
          <a:p>
            <a:pPr marL="0" indent="0">
              <a:buNone/>
            </a:pPr>
            <a:r>
              <a:rPr lang="en-GB" sz="2800" b="1" dirty="0"/>
              <a:t>Step 1 </a:t>
            </a:r>
            <a:r>
              <a:rPr lang="en-GB" sz="2800" dirty="0"/>
              <a:t>What do you want to do? </a:t>
            </a:r>
          </a:p>
          <a:p>
            <a:pPr marL="0" indent="0">
              <a:buNone/>
            </a:pPr>
            <a:endParaRPr lang="en-GB" sz="2800" dirty="0"/>
          </a:p>
          <a:p>
            <a:pPr marL="0" indent="0">
              <a:buNone/>
            </a:pPr>
            <a:endParaRPr lang="en-GB" sz="2800" dirty="0"/>
          </a:p>
          <a:p>
            <a:pPr marL="0" indent="0">
              <a:buNone/>
            </a:pPr>
            <a:endParaRPr lang="en-GB" sz="2800" dirty="0"/>
          </a:p>
          <a:p>
            <a:pPr marL="0" indent="0">
              <a:buNone/>
            </a:pPr>
            <a:endParaRPr lang="en-GB" sz="2800" dirty="0"/>
          </a:p>
          <a:p>
            <a:pPr marL="0" indent="0">
              <a:buNone/>
            </a:pPr>
            <a:endParaRPr lang="en-GB" sz="2800" dirty="0"/>
          </a:p>
          <a:p>
            <a:pPr marL="0" indent="0">
              <a:buNone/>
            </a:pPr>
            <a:r>
              <a:rPr lang="en-GB" sz="2800" i="1" dirty="0"/>
              <a:t>User chooses (1) </a:t>
            </a:r>
          </a:p>
          <a:p>
            <a:endParaRPr lang="en-GB" dirty="0"/>
          </a:p>
        </p:txBody>
      </p:sp>
      <p:sp>
        <p:nvSpPr>
          <p:cNvPr id="4" name="TextBox 5">
            <a:extLst>
              <a:ext uri="{FF2B5EF4-FFF2-40B4-BE49-F238E27FC236}">
                <a16:creationId xmlns:a16="http://schemas.microsoft.com/office/drawing/2014/main" id="{852F0B5E-E3A5-463D-AA70-798BD2DD8BDB}"/>
              </a:ext>
            </a:extLst>
          </p:cNvPr>
          <p:cNvSpPr txBox="1"/>
          <p:nvPr/>
        </p:nvSpPr>
        <p:spPr>
          <a:xfrm>
            <a:off x="1799315" y="3751273"/>
            <a:ext cx="3602269" cy="15081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nl-NL"/>
            </a:defPPr>
            <a:lvl1pPr algn="ctr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GB" dirty="0"/>
              <a:t>1. Send a birthday card? </a:t>
            </a:r>
          </a:p>
          <a:p>
            <a:pPr marL="0" indent="0" algn="l">
              <a:buNone/>
            </a:pPr>
            <a:r>
              <a:rPr lang="en-GB" dirty="0"/>
              <a:t>2. Send an anniversary card? </a:t>
            </a:r>
          </a:p>
          <a:p>
            <a:pPr marL="0" indent="0" algn="l">
              <a:buNone/>
            </a:pPr>
            <a:r>
              <a:rPr lang="en-GB" dirty="0"/>
              <a:t>3. Send a party invitation? </a:t>
            </a:r>
          </a:p>
          <a:p>
            <a:pPr marL="0" indent="0" algn="l">
              <a:buNone/>
            </a:pPr>
            <a:r>
              <a:rPr lang="en-GB" dirty="0"/>
              <a:t>4. Start with a blank card? </a:t>
            </a:r>
          </a:p>
        </p:txBody>
      </p:sp>
    </p:spTree>
    <p:extLst>
      <p:ext uri="{BB962C8B-B14F-4D97-AF65-F5344CB8AC3E}">
        <p14:creationId xmlns:p14="http://schemas.microsoft.com/office/powerpoint/2010/main" val="36271831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ABA18-075D-4B99-A852-E49CB1FB7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Wizards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CC48F-9F2D-4B46-A655-5F8C940362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2800" b="1" dirty="0"/>
              <a:t>Step 2 </a:t>
            </a:r>
            <a:r>
              <a:rPr lang="en-GB" sz="2800" dirty="0"/>
              <a:t>Select a background: </a:t>
            </a:r>
          </a:p>
          <a:p>
            <a:pPr marL="0" indent="0">
              <a:buNone/>
            </a:pPr>
            <a:endParaRPr lang="en-GB" sz="2800" dirty="0"/>
          </a:p>
          <a:p>
            <a:pPr marL="0" indent="0">
              <a:buNone/>
            </a:pPr>
            <a:endParaRPr lang="en-GB" sz="2800" dirty="0"/>
          </a:p>
          <a:p>
            <a:pPr marL="0" indent="0">
              <a:buNone/>
            </a:pPr>
            <a:endParaRPr lang="en-GB" sz="2800" dirty="0"/>
          </a:p>
          <a:p>
            <a:pPr marL="0" indent="0">
              <a:buNone/>
            </a:pPr>
            <a:r>
              <a:rPr lang="en-GB" sz="2800" b="1" dirty="0"/>
              <a:t>Step 3 </a:t>
            </a:r>
            <a:r>
              <a:rPr lang="en-GB" sz="2800" dirty="0"/>
              <a:t>Enter desired greeting: </a:t>
            </a:r>
          </a:p>
          <a:p>
            <a:pPr marL="0" indent="0">
              <a:buNone/>
            </a:pPr>
            <a:endParaRPr lang="en-GB" sz="2800" dirty="0"/>
          </a:p>
          <a:p>
            <a:pPr marL="0" indent="0">
              <a:buNone/>
            </a:pPr>
            <a:endParaRPr lang="en-GB" sz="2800" dirty="0"/>
          </a:p>
          <a:p>
            <a:pPr marL="0" indent="0">
              <a:buNone/>
            </a:pPr>
            <a:r>
              <a:rPr lang="en-GB" sz="2800" b="1" dirty="0"/>
              <a:t>Etc. </a:t>
            </a:r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E25839-6AFA-40BA-BC35-E165E65445EE}"/>
              </a:ext>
            </a:extLst>
          </p:cNvPr>
          <p:cNvSpPr txBox="1"/>
          <p:nvPr/>
        </p:nvSpPr>
        <p:spPr>
          <a:xfrm>
            <a:off x="2850109" y="2705070"/>
            <a:ext cx="6091732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nl-NL"/>
            </a:defPPr>
            <a:lvl1pPr algn="ctr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User selects from a palette of birthday card designs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C9AD67-4510-443B-AFC2-693FEB63FB3A}"/>
              </a:ext>
            </a:extLst>
          </p:cNvPr>
          <p:cNvSpPr txBox="1"/>
          <p:nvPr/>
        </p:nvSpPr>
        <p:spPr>
          <a:xfrm>
            <a:off x="4025561" y="4552920"/>
            <a:ext cx="4140877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nl-NL"/>
            </a:defPPr>
            <a:lvl1pPr algn="ctr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User types greeting into a text box </a:t>
            </a:r>
          </a:p>
        </p:txBody>
      </p:sp>
    </p:spTree>
    <p:extLst>
      <p:ext uri="{BB962C8B-B14F-4D97-AF65-F5344CB8AC3E}">
        <p14:creationId xmlns:p14="http://schemas.microsoft.com/office/powerpoint/2010/main" val="12887000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E0733-5D11-48FE-9A74-97F03315C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User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A84DE8-67A0-4504-A6CC-E9EDEC863D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2800" i="1" dirty="0"/>
              <a:t>User model </a:t>
            </a:r>
            <a:r>
              <a:rPr lang="en-GB" sz="2800" dirty="0"/>
              <a:t>is the user’s mental model of what is happening. </a:t>
            </a:r>
          </a:p>
          <a:p>
            <a:pPr marL="0" indent="0">
              <a:buNone/>
            </a:pPr>
            <a:endParaRPr lang="en-GB" sz="2800" dirty="0"/>
          </a:p>
          <a:p>
            <a:pPr marL="0" indent="0">
              <a:buNone/>
            </a:pPr>
            <a:r>
              <a:rPr lang="en-GB" sz="2800" dirty="0"/>
              <a:t>Note that different users will have different mental models. A good UI design encourages every user to adopt the same mental model.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356143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480</TotalTime>
  <Words>1399</Words>
  <Application>Microsoft Office PowerPoint</Application>
  <PresentationFormat>Widescreen</PresentationFormat>
  <Paragraphs>187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Wingdings</vt:lpstr>
      <vt:lpstr>Office Theme</vt:lpstr>
      <vt:lpstr>UI Design</vt:lpstr>
      <vt:lpstr>The UI Design Process</vt:lpstr>
      <vt:lpstr>User Types</vt:lpstr>
      <vt:lpstr>User Types</vt:lpstr>
      <vt:lpstr>Use Cases</vt:lpstr>
      <vt:lpstr>PowerPoint Presentation</vt:lpstr>
      <vt:lpstr>Wizards</vt:lpstr>
      <vt:lpstr>Wizards</vt:lpstr>
      <vt:lpstr>User Model</vt:lpstr>
      <vt:lpstr>PowerPoint Presentation</vt:lpstr>
      <vt:lpstr>Information Presentation</vt:lpstr>
      <vt:lpstr>Colour Interface Design</vt:lpstr>
      <vt:lpstr>Colour Interface Design</vt:lpstr>
      <vt:lpstr>Guidelines for Colour</vt:lpstr>
      <vt:lpstr>Guidelines for Colour</vt:lpstr>
      <vt:lpstr>Guidelines for Colour</vt:lpstr>
      <vt:lpstr>Guidelines for Colour</vt:lpstr>
      <vt:lpstr>PowerPoint Presentation</vt:lpstr>
      <vt:lpstr>Guidelines for Colour</vt:lpstr>
      <vt:lpstr>Error Messages </vt:lpstr>
      <vt:lpstr>Error Message Design Factors</vt:lpstr>
      <vt:lpstr>PowerPoint Presentation</vt:lpstr>
      <vt:lpstr>System Orientated Error</vt:lpstr>
      <vt:lpstr>User-Oriented Error Message</vt:lpstr>
      <vt:lpstr>Metaphors</vt:lpstr>
      <vt:lpstr>Examples</vt:lpstr>
      <vt:lpstr>UI Testing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UI Design</dc:title>
  <dc:creator>Barry Cheevers</dc:creator>
  <cp:lastModifiedBy>Barry Cheevers</cp:lastModifiedBy>
  <cp:revision>8</cp:revision>
  <dcterms:created xsi:type="dcterms:W3CDTF">2021-05-28T07:25:23Z</dcterms:created>
  <dcterms:modified xsi:type="dcterms:W3CDTF">2021-05-29T10:40:04Z</dcterms:modified>
</cp:coreProperties>
</file>