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65" r:id="rId4"/>
    <p:sldId id="259" r:id="rId5"/>
    <p:sldId id="260" r:id="rId6"/>
    <p:sldId id="261" r:id="rId7"/>
    <p:sldId id="266" r:id="rId8"/>
    <p:sldId id="263" r:id="rId9"/>
    <p:sldId id="264"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478"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A784BA-198A-454F-84BB-B08E3D4F1B58}" type="datetimeFigureOut">
              <a:rPr lang="en-IN" smtClean="0"/>
              <a:t>31-10-2025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B3A753-3111-43D7-B610-A59B027E87CF}" type="slidenum">
              <a:rPr lang="en-IN" smtClean="0"/>
              <a:t>‹#›</a:t>
            </a:fld>
            <a:endParaRPr lang="en-IN"/>
          </a:p>
        </p:txBody>
      </p:sp>
    </p:spTree>
    <p:extLst>
      <p:ext uri="{BB962C8B-B14F-4D97-AF65-F5344CB8AC3E}">
        <p14:creationId xmlns:p14="http://schemas.microsoft.com/office/powerpoint/2010/main" val="4133458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400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56A5418-B1D9-4F83-BE1F-6599D39790EC}"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9E85B-AF42-4951-A72F-E30258B50DF2}" type="slidenum">
              <a:rPr lang="en-IN" smtClean="0"/>
              <a:t>‹#›</a:t>
            </a:fld>
            <a:endParaRPr lang="en-IN"/>
          </a:p>
        </p:txBody>
      </p:sp>
    </p:spTree>
    <p:extLst>
      <p:ext uri="{BB962C8B-B14F-4D97-AF65-F5344CB8AC3E}">
        <p14:creationId xmlns:p14="http://schemas.microsoft.com/office/powerpoint/2010/main" val="3747459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6A5418-B1D9-4F83-BE1F-6599D39790EC}"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9E85B-AF42-4951-A72F-E30258B50DF2}" type="slidenum">
              <a:rPr lang="en-IN" smtClean="0"/>
              <a:t>‹#›</a:t>
            </a:fld>
            <a:endParaRPr lang="en-IN"/>
          </a:p>
        </p:txBody>
      </p:sp>
    </p:spTree>
    <p:extLst>
      <p:ext uri="{BB962C8B-B14F-4D97-AF65-F5344CB8AC3E}">
        <p14:creationId xmlns:p14="http://schemas.microsoft.com/office/powerpoint/2010/main" val="3509035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6A5418-B1D9-4F83-BE1F-6599D39790EC}"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9E85B-AF42-4951-A72F-E30258B50DF2}" type="slidenum">
              <a:rPr lang="en-IN" smtClean="0"/>
              <a:t>‹#›</a:t>
            </a:fld>
            <a:endParaRPr lang="en-IN"/>
          </a:p>
        </p:txBody>
      </p:sp>
    </p:spTree>
    <p:extLst>
      <p:ext uri="{BB962C8B-B14F-4D97-AF65-F5344CB8AC3E}">
        <p14:creationId xmlns:p14="http://schemas.microsoft.com/office/powerpoint/2010/main" val="307982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56A5418-B1D9-4F83-BE1F-6599D39790EC}"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9E85B-AF42-4951-A72F-E30258B50DF2}" type="slidenum">
              <a:rPr lang="en-IN" smtClean="0"/>
              <a:t>‹#›</a:t>
            </a:fld>
            <a:endParaRPr lang="en-IN"/>
          </a:p>
        </p:txBody>
      </p:sp>
    </p:spTree>
    <p:extLst>
      <p:ext uri="{BB962C8B-B14F-4D97-AF65-F5344CB8AC3E}">
        <p14:creationId xmlns:p14="http://schemas.microsoft.com/office/powerpoint/2010/main" val="327456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6A5418-B1D9-4F83-BE1F-6599D39790EC}"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49E85B-AF42-4951-A72F-E30258B50DF2}" type="slidenum">
              <a:rPr lang="en-IN" smtClean="0"/>
              <a:t>‹#›</a:t>
            </a:fld>
            <a:endParaRPr lang="en-IN"/>
          </a:p>
        </p:txBody>
      </p:sp>
    </p:spTree>
    <p:extLst>
      <p:ext uri="{BB962C8B-B14F-4D97-AF65-F5344CB8AC3E}">
        <p14:creationId xmlns:p14="http://schemas.microsoft.com/office/powerpoint/2010/main" val="3193856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56A5418-B1D9-4F83-BE1F-6599D39790EC}" type="datetimeFigureOut">
              <a:rPr lang="en-IN" smtClean="0"/>
              <a:t>31-10-2025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9E85B-AF42-4951-A72F-E30258B50DF2}" type="slidenum">
              <a:rPr lang="en-IN" smtClean="0"/>
              <a:t>‹#›</a:t>
            </a:fld>
            <a:endParaRPr lang="en-IN"/>
          </a:p>
        </p:txBody>
      </p:sp>
    </p:spTree>
    <p:extLst>
      <p:ext uri="{BB962C8B-B14F-4D97-AF65-F5344CB8AC3E}">
        <p14:creationId xmlns:p14="http://schemas.microsoft.com/office/powerpoint/2010/main" val="44218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56A5418-B1D9-4F83-BE1F-6599D39790EC}" type="datetimeFigureOut">
              <a:rPr lang="en-IN" smtClean="0"/>
              <a:t>31-10-2025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49E85B-AF42-4951-A72F-E30258B50DF2}" type="slidenum">
              <a:rPr lang="en-IN" smtClean="0"/>
              <a:t>‹#›</a:t>
            </a:fld>
            <a:endParaRPr lang="en-IN"/>
          </a:p>
        </p:txBody>
      </p:sp>
    </p:spTree>
    <p:extLst>
      <p:ext uri="{BB962C8B-B14F-4D97-AF65-F5344CB8AC3E}">
        <p14:creationId xmlns:p14="http://schemas.microsoft.com/office/powerpoint/2010/main" val="965300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56A5418-B1D9-4F83-BE1F-6599D39790EC}" type="datetimeFigureOut">
              <a:rPr lang="en-IN" smtClean="0"/>
              <a:t>31-10-2025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49E85B-AF42-4951-A72F-E30258B50DF2}" type="slidenum">
              <a:rPr lang="en-IN" smtClean="0"/>
              <a:t>‹#›</a:t>
            </a:fld>
            <a:endParaRPr lang="en-IN"/>
          </a:p>
        </p:txBody>
      </p:sp>
    </p:spTree>
    <p:extLst>
      <p:ext uri="{BB962C8B-B14F-4D97-AF65-F5344CB8AC3E}">
        <p14:creationId xmlns:p14="http://schemas.microsoft.com/office/powerpoint/2010/main" val="3168688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6A5418-B1D9-4F83-BE1F-6599D39790EC}" type="datetimeFigureOut">
              <a:rPr lang="en-IN" smtClean="0"/>
              <a:t>31-10-2025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49E85B-AF42-4951-A72F-E30258B50DF2}" type="slidenum">
              <a:rPr lang="en-IN" smtClean="0"/>
              <a:t>‹#›</a:t>
            </a:fld>
            <a:endParaRPr lang="en-IN"/>
          </a:p>
        </p:txBody>
      </p:sp>
    </p:spTree>
    <p:extLst>
      <p:ext uri="{BB962C8B-B14F-4D97-AF65-F5344CB8AC3E}">
        <p14:creationId xmlns:p14="http://schemas.microsoft.com/office/powerpoint/2010/main" val="3317107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6A5418-B1D9-4F83-BE1F-6599D39790EC}" type="datetimeFigureOut">
              <a:rPr lang="en-IN" smtClean="0"/>
              <a:t>31-10-2025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9E85B-AF42-4951-A72F-E30258B50DF2}" type="slidenum">
              <a:rPr lang="en-IN" smtClean="0"/>
              <a:t>‹#›</a:t>
            </a:fld>
            <a:endParaRPr lang="en-IN"/>
          </a:p>
        </p:txBody>
      </p:sp>
    </p:spTree>
    <p:extLst>
      <p:ext uri="{BB962C8B-B14F-4D97-AF65-F5344CB8AC3E}">
        <p14:creationId xmlns:p14="http://schemas.microsoft.com/office/powerpoint/2010/main" val="3847154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6A5418-B1D9-4F83-BE1F-6599D39790EC}" type="datetimeFigureOut">
              <a:rPr lang="en-IN" smtClean="0"/>
              <a:t>31-10-2025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49E85B-AF42-4951-A72F-E30258B50DF2}" type="slidenum">
              <a:rPr lang="en-IN" smtClean="0"/>
              <a:t>‹#›</a:t>
            </a:fld>
            <a:endParaRPr lang="en-IN"/>
          </a:p>
        </p:txBody>
      </p:sp>
    </p:spTree>
    <p:extLst>
      <p:ext uri="{BB962C8B-B14F-4D97-AF65-F5344CB8AC3E}">
        <p14:creationId xmlns:p14="http://schemas.microsoft.com/office/powerpoint/2010/main" val="3312313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A5418-B1D9-4F83-BE1F-6599D39790EC}" type="datetimeFigureOut">
              <a:rPr lang="en-IN" smtClean="0"/>
              <a:t>31-10-2025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9E85B-AF42-4951-A72F-E30258B50DF2}" type="slidenum">
              <a:rPr lang="en-IN" smtClean="0"/>
              <a:t>‹#›</a:t>
            </a:fld>
            <a:endParaRPr lang="en-IN"/>
          </a:p>
        </p:txBody>
      </p:sp>
    </p:spTree>
    <p:extLst>
      <p:ext uri="{BB962C8B-B14F-4D97-AF65-F5344CB8AC3E}">
        <p14:creationId xmlns:p14="http://schemas.microsoft.com/office/powerpoint/2010/main" val="2707302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7235029" y="421657"/>
            <a:ext cx="1409964" cy="1311266"/>
          </a:xfrm>
          <a:prstGeom prst="rect">
            <a:avLst/>
          </a:prstGeom>
          <a:noFill/>
          <a:ln>
            <a:noFill/>
          </a:ln>
        </p:spPr>
      </p:pic>
      <p:pic>
        <p:nvPicPr>
          <p:cNvPr id="85" name="Google Shape;85;p13"/>
          <p:cNvPicPr preferRelativeResize="0"/>
          <p:nvPr/>
        </p:nvPicPr>
        <p:blipFill rotWithShape="1">
          <a:blip r:embed="rId3">
            <a:alphaModFix/>
          </a:blip>
          <a:srcRect/>
          <a:stretch/>
        </p:blipFill>
        <p:spPr>
          <a:xfrm>
            <a:off x="10096235" y="5125076"/>
            <a:ext cx="1409964" cy="1311266"/>
          </a:xfrm>
          <a:prstGeom prst="rect">
            <a:avLst/>
          </a:prstGeom>
          <a:noFill/>
          <a:ln>
            <a:noFill/>
          </a:ln>
        </p:spPr>
      </p:pic>
      <p:sp>
        <p:nvSpPr>
          <p:cNvPr id="86" name="Google Shape;86;p13"/>
          <p:cNvSpPr/>
          <p:nvPr/>
        </p:nvSpPr>
        <p:spPr>
          <a:xfrm rot="-5400000">
            <a:off x="7192235" y="1446187"/>
            <a:ext cx="4947862" cy="3202544"/>
          </a:xfrm>
          <a:custGeom>
            <a:avLst/>
            <a:gdLst/>
            <a:ahLst/>
            <a:cxnLst/>
            <a:rect l="l" t="t" r="r" b="b"/>
            <a:pathLst>
              <a:path w="1923367" h="1244915" extrusionOk="0">
                <a:moveTo>
                  <a:pt x="1798906" y="1244915"/>
                </a:moveTo>
                <a:lnTo>
                  <a:pt x="124460" y="1244915"/>
                </a:lnTo>
                <a:cubicBezTo>
                  <a:pt x="55880" y="1244915"/>
                  <a:pt x="0" y="1189034"/>
                  <a:pt x="0" y="1120454"/>
                </a:cubicBezTo>
                <a:lnTo>
                  <a:pt x="0" y="124460"/>
                </a:lnTo>
                <a:cubicBezTo>
                  <a:pt x="0" y="55880"/>
                  <a:pt x="55880" y="0"/>
                  <a:pt x="124460" y="0"/>
                </a:cubicBezTo>
                <a:lnTo>
                  <a:pt x="1798907" y="0"/>
                </a:lnTo>
                <a:cubicBezTo>
                  <a:pt x="1867487" y="0"/>
                  <a:pt x="1923367" y="55880"/>
                  <a:pt x="1923367" y="124460"/>
                </a:cubicBezTo>
                <a:lnTo>
                  <a:pt x="1923367" y="1120455"/>
                </a:lnTo>
                <a:cubicBezTo>
                  <a:pt x="1923367" y="1189035"/>
                  <a:pt x="1867487" y="1244915"/>
                  <a:pt x="1798907" y="1244915"/>
                </a:cubicBezTo>
                <a:close/>
              </a:path>
            </a:pathLst>
          </a:custGeom>
          <a:solidFill>
            <a:srgbClr val="75C7FB"/>
          </a:solidFill>
          <a:ln>
            <a:noFill/>
          </a:ln>
        </p:spPr>
        <p:txBody>
          <a:bodyPr spcFirstLastPara="1" wrap="square" lIns="60950" tIns="60950" rIns="60950" bIns="60950" anchor="ctr"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a:ea typeface="Arial"/>
              <a:cs typeface="Arial"/>
              <a:sym typeface="Arial"/>
            </a:endParaRPr>
          </a:p>
        </p:txBody>
      </p:sp>
      <p:pic>
        <p:nvPicPr>
          <p:cNvPr id="87" name="Google Shape;87;p13"/>
          <p:cNvPicPr preferRelativeResize="0"/>
          <p:nvPr/>
        </p:nvPicPr>
        <p:blipFill rotWithShape="1">
          <a:blip r:embed="rId4">
            <a:alphaModFix/>
          </a:blip>
          <a:srcRect/>
          <a:stretch/>
        </p:blipFill>
        <p:spPr>
          <a:xfrm>
            <a:off x="6669248" y="1519909"/>
            <a:ext cx="4666939" cy="4575027"/>
          </a:xfrm>
          <a:prstGeom prst="rect">
            <a:avLst/>
          </a:prstGeom>
          <a:noFill/>
          <a:ln>
            <a:noFill/>
          </a:ln>
        </p:spPr>
      </p:pic>
      <p:pic>
        <p:nvPicPr>
          <p:cNvPr id="88" name="Google Shape;88;p13"/>
          <p:cNvPicPr preferRelativeResize="0"/>
          <p:nvPr/>
        </p:nvPicPr>
        <p:blipFill rotWithShape="1">
          <a:blip r:embed="rId5">
            <a:alphaModFix/>
          </a:blip>
          <a:srcRect/>
          <a:stretch/>
        </p:blipFill>
        <p:spPr>
          <a:xfrm>
            <a:off x="508000" y="285881"/>
            <a:ext cx="6494896" cy="1212719"/>
          </a:xfrm>
          <a:prstGeom prst="rect">
            <a:avLst/>
          </a:prstGeom>
          <a:noFill/>
          <a:ln>
            <a:noFill/>
          </a:ln>
        </p:spPr>
      </p:pic>
      <p:sp>
        <p:nvSpPr>
          <p:cNvPr id="89" name="Google Shape;89;p13"/>
          <p:cNvSpPr txBox="1"/>
          <p:nvPr/>
        </p:nvSpPr>
        <p:spPr>
          <a:xfrm>
            <a:off x="94453" y="2017941"/>
            <a:ext cx="7140600" cy="4418400"/>
          </a:xfrm>
          <a:prstGeom prst="rect">
            <a:avLst/>
          </a:prstGeom>
          <a:noFill/>
          <a:ln>
            <a:noFill/>
          </a:ln>
        </p:spPr>
        <p:txBody>
          <a:bodyPr spcFirstLastPara="1" wrap="square" lIns="60950" tIns="30475" rIns="60950" bIns="30475" anchor="t" anchorCtr="0">
            <a:normAutofit/>
          </a:bodyPr>
          <a:lstStyle/>
          <a:p>
            <a:pPr marL="0" marR="0" lvl="0" indent="0" algn="ctr" rtl="0">
              <a:lnSpc>
                <a:spcPct val="100000"/>
              </a:lnSpc>
              <a:spcBef>
                <a:spcPts val="0"/>
              </a:spcBef>
              <a:spcAft>
                <a:spcPts val="0"/>
              </a:spcAft>
              <a:buClr>
                <a:schemeClr val="dk1"/>
              </a:buClr>
              <a:buSzPts val="5900"/>
              <a:buFont typeface="Calibri"/>
              <a:buNone/>
            </a:pPr>
            <a:br>
              <a:rPr lang="en-IN" sz="5900" b="0" i="0" u="none" strike="noStrike" cap="none" dirty="0">
                <a:solidFill>
                  <a:schemeClr val="dk1"/>
                </a:solidFill>
                <a:latin typeface="Calibri"/>
                <a:ea typeface="Calibri"/>
                <a:cs typeface="Calibri"/>
                <a:sym typeface="Calibri"/>
              </a:rPr>
            </a:br>
            <a:r>
              <a:rPr lang="en-IN"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Times New Roman"/>
              </a:rPr>
              <a:t>Text Analytics</a:t>
            </a:r>
            <a:r>
              <a:rPr lang="en-IN" sz="2400" b="1" dirty="0">
                <a:solidFill>
                  <a:schemeClr val="dk1"/>
                </a:solidFill>
                <a:latin typeface="Times New Roman" panose="02020603050405020304" pitchFamily="18" charset="0"/>
                <a:ea typeface="Times New Roman"/>
                <a:cs typeface="Times New Roman" panose="02020603050405020304" pitchFamily="18" charset="0"/>
                <a:sym typeface="Times New Roman"/>
              </a:rPr>
              <a:t> Laboratory</a:t>
            </a:r>
            <a:r>
              <a:rPr lang="en-IN" sz="24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(III Year)</a:t>
            </a:r>
            <a:br>
              <a:rPr lang="en-IN" sz="2400" b="1" i="0" u="none" strike="noStrike" cap="none" dirty="0">
                <a:solidFill>
                  <a:schemeClr val="dk1"/>
                </a:solidFill>
                <a:latin typeface="Times New Roman"/>
                <a:ea typeface="Times New Roman"/>
                <a:cs typeface="Times New Roman"/>
                <a:sym typeface="Times New Roman"/>
              </a:rPr>
            </a:br>
            <a:endParaRPr sz="5300" b="1"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700"/>
              <a:buFont typeface="Calibri"/>
              <a:buNone/>
            </a:pPr>
            <a:endParaRPr sz="27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700"/>
              <a:buFont typeface="Calibri"/>
              <a:buNone/>
            </a:pPr>
            <a:endParaRPr sz="2700" b="1"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br>
              <a:rPr lang="en-IN" sz="2700" b="1" i="0" u="none" strike="noStrike" cap="none" dirty="0">
                <a:solidFill>
                  <a:schemeClr val="dk1"/>
                </a:solidFill>
                <a:latin typeface="Calibri"/>
                <a:ea typeface="Calibri"/>
                <a:cs typeface="Calibri"/>
                <a:sym typeface="Calibri"/>
              </a:rPr>
            </a:br>
            <a:br>
              <a:rPr lang="en-IN" sz="1700" b="1" i="0" u="none" strike="noStrike" cap="none" dirty="0">
                <a:solidFill>
                  <a:schemeClr val="dk1"/>
                </a:solidFill>
                <a:latin typeface="Calibri"/>
                <a:ea typeface="Calibri"/>
                <a:cs typeface="Calibri"/>
                <a:sym typeface="Calibri"/>
              </a:rPr>
            </a:br>
            <a:endParaRPr sz="1700" b="1" i="0" u="none" strike="noStrike" cap="none" dirty="0">
              <a:solidFill>
                <a:schemeClr val="dk1"/>
              </a:solidFill>
              <a:latin typeface="Calibri"/>
              <a:ea typeface="Calibri"/>
              <a:cs typeface="Calibri"/>
              <a:sym typeface="Calibri"/>
            </a:endParaRPr>
          </a:p>
        </p:txBody>
      </p:sp>
      <p:sp>
        <p:nvSpPr>
          <p:cNvPr id="90" name="Google Shape;90;p13"/>
          <p:cNvSpPr txBox="1"/>
          <p:nvPr/>
        </p:nvSpPr>
        <p:spPr>
          <a:xfrm>
            <a:off x="398905" y="4774358"/>
            <a:ext cx="7038301" cy="1077208"/>
          </a:xfrm>
          <a:prstGeom prst="rect">
            <a:avLst/>
          </a:prstGeom>
          <a:noFill/>
          <a:ln>
            <a:noFill/>
          </a:ln>
        </p:spPr>
        <p:txBody>
          <a:bodyPr spcFirstLastPara="1" wrap="square" lIns="60950" tIns="30475" rIns="60950" bIns="30475" anchor="t" anchorCtr="0">
            <a:spAutoFit/>
          </a:bodyPr>
          <a:lstStyle/>
          <a:p>
            <a:pPr marL="0" marR="0" lvl="0" indent="0" algn="l" rtl="0">
              <a:lnSpc>
                <a:spcPct val="100000"/>
              </a:lnSpc>
              <a:spcBef>
                <a:spcPts val="0"/>
              </a:spcBef>
              <a:spcAft>
                <a:spcPts val="0"/>
              </a:spcAft>
              <a:buClr>
                <a:srgbClr val="000000"/>
              </a:buClr>
              <a:buSzPts val="1900"/>
              <a:buFont typeface="Arial"/>
              <a:buNone/>
            </a:pPr>
            <a:r>
              <a:rPr lang="en-IN" sz="1900" b="1" i="0" u="none" strike="noStrike" cap="none" dirty="0">
                <a:solidFill>
                  <a:srgbClr val="000000"/>
                </a:solidFill>
                <a:latin typeface="Times New Roman" panose="02020603050405020304" pitchFamily="18" charset="0"/>
                <a:ea typeface="Quattrocento Sans"/>
                <a:cs typeface="Times New Roman" panose="02020603050405020304" pitchFamily="18" charset="0"/>
                <a:sym typeface="Quattrocento Sans"/>
              </a:rPr>
              <a:t>Presented By:</a:t>
            </a:r>
            <a:r>
              <a:rPr lang="en-IN" sz="1900" b="0" i="0" u="none" strike="noStrike" cap="none" dirty="0">
                <a:solidFill>
                  <a:srgbClr val="000000"/>
                </a:solidFill>
                <a:latin typeface="Times New Roman" panose="02020603050405020304" pitchFamily="18" charset="0"/>
                <a:ea typeface="Quattrocento Sans"/>
                <a:cs typeface="Times New Roman" panose="02020603050405020304" pitchFamily="18" charset="0"/>
                <a:sym typeface="Quattrocento Sans"/>
              </a:rPr>
              <a:t>  </a:t>
            </a:r>
            <a:r>
              <a:rPr lang="en-GB" sz="1900" dirty="0">
                <a:solidFill>
                  <a:srgbClr val="000000"/>
                </a:solidFill>
                <a:latin typeface="Times New Roman" panose="02020603050405020304" pitchFamily="18" charset="0"/>
                <a:ea typeface="Arial"/>
                <a:cs typeface="Times New Roman" panose="02020603050405020304" pitchFamily="18" charset="0"/>
                <a:sym typeface="Quattrocento Sans"/>
              </a:rPr>
              <a:t>Bavya(E0323055</a:t>
            </a:r>
            <a:r>
              <a:rPr lang="en-GB" sz="1900" dirty="0">
                <a:solidFill>
                  <a:srgbClr val="000000"/>
                </a:solidFill>
                <a:latin typeface="Quattrocento Sans"/>
                <a:ea typeface="Arial"/>
                <a:cs typeface="Arial"/>
                <a:sym typeface="Quattrocento Sans"/>
              </a:rPr>
              <a:t>)</a:t>
            </a:r>
            <a:endParaRPr sz="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r>
              <a:rPr lang="en-IN" sz="1900" b="0" i="0" u="none" strike="noStrike" cap="none" dirty="0">
                <a:solidFill>
                  <a:srgbClr val="000000"/>
                </a:solidFill>
                <a:latin typeface="Quattrocento Sans"/>
                <a:ea typeface="Quattrocento Sans"/>
                <a:cs typeface="Quattrocento Sans"/>
                <a:sym typeface="Quattrocento Sans"/>
              </a:rPr>
              <a:t>		        </a:t>
            </a:r>
            <a:endParaRPr sz="9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900"/>
              <a:buFont typeface="Arial"/>
              <a:buNone/>
            </a:pPr>
            <a:endParaRPr sz="1900" b="0" i="0" u="none" strike="noStrike" cap="none" dirty="0">
              <a:solidFill>
                <a:srgbClr val="000000"/>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1900"/>
              <a:buFont typeface="Arial"/>
              <a:buNone/>
            </a:pPr>
            <a:endParaRPr sz="900" b="0" i="0" u="none" strike="noStrike" cap="none" dirty="0">
              <a:solidFill>
                <a:srgbClr val="000000"/>
              </a:solidFill>
              <a:latin typeface="Arial"/>
              <a:ea typeface="Arial"/>
              <a:cs typeface="Arial"/>
              <a:sym typeface="Arial"/>
            </a:endParaRPr>
          </a:p>
        </p:txBody>
      </p:sp>
      <p:sp>
        <p:nvSpPr>
          <p:cNvPr id="91" name="Google Shape;91;p13"/>
          <p:cNvSpPr txBox="1"/>
          <p:nvPr/>
        </p:nvSpPr>
        <p:spPr>
          <a:xfrm>
            <a:off x="398905" y="3775046"/>
            <a:ext cx="6270344" cy="615543"/>
          </a:xfrm>
          <a:prstGeom prst="rect">
            <a:avLst/>
          </a:prstGeom>
          <a:noFill/>
          <a:ln>
            <a:noFill/>
          </a:ln>
        </p:spPr>
        <p:txBody>
          <a:bodyPr spcFirstLastPara="1" wrap="square" lIns="60950" tIns="30475" rIns="60950" bIns="30475" anchor="t" anchorCtr="0">
            <a:spAutoFit/>
          </a:bodyPr>
          <a:lstStyle/>
          <a:p>
            <a:r>
              <a:rPr lang="en-IN" b="1" i="0" u="none" strike="noStrike" cap="none" dirty="0">
                <a:solidFill>
                  <a:srgbClr val="000000"/>
                </a:solidFill>
                <a:latin typeface="Times New Roman" panose="02020603050405020304" pitchFamily="18" charset="0"/>
                <a:ea typeface="Quattrocento Sans"/>
                <a:cs typeface="Times New Roman" panose="02020603050405020304" pitchFamily="18" charset="0"/>
                <a:sym typeface="Quattrocento Sans"/>
              </a:rPr>
              <a:t>Project Title: REAL TIME DISASTER ANALYSIS USING WORD CLOUD</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6777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48F5-801F-A9E3-A887-34ED5044EDA8}"/>
              </a:ext>
            </a:extLst>
          </p:cNvPr>
          <p:cNvSpPr>
            <a:spLocks noGrp="1"/>
          </p:cNvSpPr>
          <p:nvPr>
            <p:ph type="title"/>
          </p:nvPr>
        </p:nvSpPr>
        <p:spPr/>
        <p:txBody>
          <a:bodyPr/>
          <a:lstStyle/>
          <a:p>
            <a:r>
              <a:rPr lang="en-IN" b="1" dirty="0"/>
              <a:t>FUTURE</a:t>
            </a:r>
            <a:r>
              <a:rPr lang="en-IN" dirty="0"/>
              <a:t> </a:t>
            </a:r>
            <a:r>
              <a:rPr lang="en-IN" b="1" dirty="0"/>
              <a:t>IMPLEMENTIONS</a:t>
            </a:r>
            <a:r>
              <a:rPr lang="en-IN" dirty="0"/>
              <a:t>:</a:t>
            </a:r>
          </a:p>
        </p:txBody>
      </p:sp>
      <p:sp>
        <p:nvSpPr>
          <p:cNvPr id="3" name="TextBox 2">
            <a:extLst>
              <a:ext uri="{FF2B5EF4-FFF2-40B4-BE49-F238E27FC236}">
                <a16:creationId xmlns:a16="http://schemas.microsoft.com/office/drawing/2014/main" id="{8104EBBA-3767-18BE-8E42-DB29D7FE1E84}"/>
              </a:ext>
            </a:extLst>
          </p:cNvPr>
          <p:cNvSpPr txBox="1"/>
          <p:nvPr/>
        </p:nvSpPr>
        <p:spPr>
          <a:xfrm>
            <a:off x="700391" y="1916349"/>
            <a:ext cx="10515600" cy="1200329"/>
          </a:xfrm>
          <a:prstGeom prst="rect">
            <a:avLst/>
          </a:prstGeom>
          <a:noFill/>
        </p:spPr>
        <p:txBody>
          <a:bodyPr wrap="square" rtlCol="0">
            <a:spAutoFit/>
          </a:bodyPr>
          <a:lstStyle/>
          <a:p>
            <a:pPr marL="285750" indent="-285750">
              <a:buFont typeface="Arial" panose="020B0604020202020204" pitchFamily="34" charset="0"/>
              <a:buChar char="•"/>
            </a:pPr>
            <a:r>
              <a:rPr lang="en-IN" b="1" dirty="0"/>
              <a:t>SOS Heatmap Generator: </a:t>
            </a:r>
            <a:r>
              <a:rPr lang="en-IN" dirty="0"/>
              <a:t>Instantly creates a heatmap of who are under a pattern of rescue, help etc</a:t>
            </a:r>
          </a:p>
          <a:p>
            <a:pPr marL="285750" indent="-285750">
              <a:buFont typeface="Arial" panose="020B0604020202020204" pitchFamily="34" charset="0"/>
              <a:buChar char="•"/>
            </a:pPr>
            <a:r>
              <a:rPr lang="en-IN" b="1" dirty="0"/>
              <a:t>Automated Alert Bot: </a:t>
            </a:r>
            <a:r>
              <a:rPr lang="en-IN" dirty="0"/>
              <a:t>creates an alert bot where the help required from one single building will be consolidated and alerted</a:t>
            </a:r>
          </a:p>
          <a:p>
            <a:endParaRPr lang="en-IN" dirty="0"/>
          </a:p>
        </p:txBody>
      </p:sp>
    </p:spTree>
    <p:extLst>
      <p:ext uri="{BB962C8B-B14F-4D97-AF65-F5344CB8AC3E}">
        <p14:creationId xmlns:p14="http://schemas.microsoft.com/office/powerpoint/2010/main" val="130456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40F0-0DAD-E6AD-2300-4AFAE0230570}"/>
              </a:ext>
            </a:extLst>
          </p:cNvPr>
          <p:cNvSpPr>
            <a:spLocks noGrp="1"/>
          </p:cNvSpPr>
          <p:nvPr>
            <p:ph type="title"/>
          </p:nvPr>
        </p:nvSpPr>
        <p:spPr>
          <a:xfrm>
            <a:off x="967596" y="2478596"/>
            <a:ext cx="10515600" cy="1325563"/>
          </a:xfrm>
        </p:spPr>
        <p:txBody>
          <a:bodyPr/>
          <a:lstStyle/>
          <a:p>
            <a:pPr algn="ctr"/>
            <a:r>
              <a:rPr lang="en-IN" b="1" dirty="0"/>
              <a:t>THANK YOU</a:t>
            </a:r>
          </a:p>
        </p:txBody>
      </p:sp>
    </p:spTree>
    <p:extLst>
      <p:ext uri="{BB962C8B-B14F-4D97-AF65-F5344CB8AC3E}">
        <p14:creationId xmlns:p14="http://schemas.microsoft.com/office/powerpoint/2010/main" val="216766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707" y="131661"/>
            <a:ext cx="10515600" cy="1325563"/>
          </a:xfrm>
        </p:spPr>
        <p:txBody>
          <a:bodyPr/>
          <a:lstStyle/>
          <a:p>
            <a:r>
              <a:rPr lang="en-GB" b="1" dirty="0"/>
              <a:t>Problem statement </a:t>
            </a:r>
            <a:endParaRPr lang="en-IN" b="1" dirty="0"/>
          </a:p>
        </p:txBody>
      </p:sp>
      <p:sp>
        <p:nvSpPr>
          <p:cNvPr id="3" name="Content Placeholder 2"/>
          <p:cNvSpPr>
            <a:spLocks noGrp="1"/>
          </p:cNvSpPr>
          <p:nvPr>
            <p:ph sz="half" idx="1"/>
          </p:nvPr>
        </p:nvSpPr>
        <p:spPr>
          <a:xfrm>
            <a:off x="475707" y="1345081"/>
            <a:ext cx="5181600" cy="5116104"/>
          </a:xfrm>
        </p:spPr>
        <p:txBody>
          <a:bodyPr>
            <a:normAutofit/>
          </a:bodyPr>
          <a:lstStyle/>
          <a:p>
            <a:pPr marL="0" indent="0" algn="just">
              <a:buNone/>
            </a:pPr>
            <a:r>
              <a:rPr lang="en-US" sz="1800" b="1" dirty="0">
                <a:latin typeface="Times New Roman" panose="02020603050405020304" pitchFamily="18" charset="0"/>
                <a:cs typeface="Times New Roman" panose="02020603050405020304" pitchFamily="18" charset="0"/>
              </a:rPr>
              <a:t>THE PROBLEM:</a:t>
            </a:r>
          </a:p>
          <a:p>
            <a:pPr marL="0" indent="0" algn="just">
              <a:buNone/>
            </a:pPr>
            <a:r>
              <a:rPr lang="en-US" sz="1800" dirty="0">
                <a:latin typeface="Times New Roman" panose="02020603050405020304" pitchFamily="18" charset="0"/>
                <a:cs typeface="Times New Roman" panose="02020603050405020304" pitchFamily="18" charset="0"/>
              </a:rPr>
              <a:t>A huge earthquake hit Turkey and Syria in 2023. Buildings fell, thousands got trapped under rubble, and many died. It nearly killed 59,000 people in the time, where nobody could afford any help. </a:t>
            </a:r>
            <a:r>
              <a:rPr lang="en-US" sz="1800" b="1" dirty="0">
                <a:latin typeface="Times New Roman" panose="02020603050405020304" pitchFamily="18" charset="0"/>
                <a:cs typeface="Times New Roman" panose="02020603050405020304" pitchFamily="18" charset="0"/>
              </a:rPr>
              <a:t>People were crying for help on social media, but it was hard to know who needed help most and where. It was really difficult to sort the </a:t>
            </a:r>
            <a:r>
              <a:rPr lang="en-US" sz="1800" b="1" dirty="0" err="1">
                <a:latin typeface="Times New Roman" panose="02020603050405020304" pitchFamily="18" charset="0"/>
                <a:cs typeface="Times New Roman" panose="02020603050405020304" pitchFamily="18" charset="0"/>
              </a:rPr>
              <a:t>datas</a:t>
            </a:r>
            <a:r>
              <a:rPr lang="en-US" sz="1800" b="1" dirty="0">
                <a:latin typeface="Times New Roman" panose="02020603050405020304" pitchFamily="18" charset="0"/>
                <a:cs typeface="Times New Roman" panose="02020603050405020304" pitchFamily="18" charset="0"/>
              </a:rPr>
              <a:t> among the positive, negative &amp; help needed data, neutral comments &amp; posts/tweets etc.</a:t>
            </a:r>
          </a:p>
          <a:p>
            <a:pPr marL="0" indent="0" algn="just">
              <a:buNone/>
            </a:pPr>
            <a:endParaRPr lang="en-US" sz="1800" b="1"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OUTCOME: </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No faster rescues</a:t>
            </a: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Authorities were unable to plan, no enough </a:t>
            </a:r>
            <a:r>
              <a:rPr lang="en-US" sz="1800" dirty="0" err="1">
                <a:latin typeface="Times New Roman" panose="02020603050405020304" pitchFamily="18" charset="0"/>
                <a:cs typeface="Times New Roman" panose="02020603050405020304" pitchFamily="18" charset="0"/>
              </a:rPr>
              <a:t>equipments</a:t>
            </a: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Large amount of death rate</a:t>
            </a:r>
          </a:p>
          <a:p>
            <a:pPr algn="just"/>
            <a:endParaRPr lang="en-IN" sz="1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6164857" y="1223670"/>
            <a:ext cx="5181600" cy="4745728"/>
          </a:xfrm>
        </p:spPr>
        <p:txBody>
          <a:bodyPr>
            <a:noAutofit/>
          </a:bodyPr>
          <a:lstStyle/>
          <a:p>
            <a:pPr marL="0" indent="0" algn="just">
              <a:buNone/>
            </a:pPr>
            <a:r>
              <a:rPr lang="en-IN" sz="1800" b="1" dirty="0">
                <a:latin typeface="Times New Roman" panose="02020603050405020304" pitchFamily="18" charset="0"/>
                <a:cs typeface="Times New Roman" panose="02020603050405020304" pitchFamily="18" charset="0"/>
              </a:rPr>
              <a:t>OUR SOLUTION:</a:t>
            </a:r>
          </a:p>
          <a:p>
            <a:pPr marL="0" indent="0" algn="just">
              <a:buNone/>
            </a:pPr>
            <a:r>
              <a:rPr lang="en-IN" sz="1800" dirty="0">
                <a:latin typeface="Times New Roman" panose="02020603050405020304" pitchFamily="18" charset="0"/>
                <a:cs typeface="Times New Roman" panose="02020603050405020304" pitchFamily="18" charset="0"/>
              </a:rPr>
              <a:t>This project analyses the data from various social media sites and draw the results based </a:t>
            </a:r>
            <a:r>
              <a:rPr lang="en-IN" sz="1800" b="1" dirty="0">
                <a:latin typeface="Times New Roman" panose="02020603050405020304" pitchFamily="18" charset="0"/>
                <a:cs typeface="Times New Roman" panose="02020603050405020304" pitchFamily="18" charset="0"/>
              </a:rPr>
              <a:t>on positive, negative, neutral sections of posts</a:t>
            </a:r>
            <a:r>
              <a:rPr lang="en-IN" sz="1800" dirty="0">
                <a:latin typeface="Times New Roman" panose="02020603050405020304" pitchFamily="18" charset="0"/>
                <a:cs typeface="Times New Roman" panose="02020603050405020304" pitchFamily="18" charset="0"/>
              </a:rPr>
              <a:t> that were posted </a:t>
            </a:r>
            <a:r>
              <a:rPr lang="en-IN" sz="1800" dirty="0" err="1">
                <a:latin typeface="Times New Roman" panose="02020603050405020304" pitchFamily="18" charset="0"/>
                <a:cs typeface="Times New Roman" panose="02020603050405020304" pitchFamily="18" charset="0"/>
              </a:rPr>
              <a:t>duing</a:t>
            </a:r>
            <a:r>
              <a:rPr lang="en-IN" sz="1800" dirty="0">
                <a:latin typeface="Times New Roman" panose="02020603050405020304" pitchFamily="18" charset="0"/>
                <a:cs typeface="Times New Roman" panose="02020603050405020304" pitchFamily="18" charset="0"/>
              </a:rPr>
              <a:t> the crisis happened. This creates a use of </a:t>
            </a:r>
            <a:r>
              <a:rPr lang="en-IN" sz="1800" b="1" dirty="0">
                <a:latin typeface="Times New Roman" panose="02020603050405020304" pitchFamily="18" charset="0"/>
                <a:cs typeface="Times New Roman" panose="02020603050405020304" pitchFamily="18" charset="0"/>
              </a:rPr>
              <a:t>Word cloud </a:t>
            </a:r>
            <a:r>
              <a:rPr lang="en-IN" sz="1800" dirty="0">
                <a:latin typeface="Times New Roman" panose="02020603050405020304" pitchFamily="18" charset="0"/>
                <a:cs typeface="Times New Roman" panose="02020603050405020304" pitchFamily="18" charset="0"/>
              </a:rPr>
              <a:t>that helps to </a:t>
            </a:r>
            <a:r>
              <a:rPr lang="en-IN" sz="1800" b="1" dirty="0">
                <a:latin typeface="Times New Roman" panose="02020603050405020304" pitchFamily="18" charset="0"/>
                <a:cs typeface="Times New Roman" panose="02020603050405020304" pitchFamily="18" charset="0"/>
              </a:rPr>
              <a:t>filter the words that require help and the visualizations on </a:t>
            </a:r>
          </a:p>
          <a:p>
            <a:pPr marL="342900" indent="-342900" algn="just">
              <a:buFont typeface="+mj-lt"/>
              <a:buAutoNum type="arabicPeriod"/>
            </a:pPr>
            <a:r>
              <a:rPr lang="en-IN" sz="1800" dirty="0">
                <a:latin typeface="Times New Roman" panose="02020603050405020304" pitchFamily="18" charset="0"/>
                <a:cs typeface="Times New Roman" panose="02020603050405020304" pitchFamily="18" charset="0"/>
              </a:rPr>
              <a:t>the location where the posts are maximum posted, </a:t>
            </a:r>
          </a:p>
          <a:p>
            <a:pPr marL="342900" indent="-342900" algn="just">
              <a:buFont typeface="+mj-lt"/>
              <a:buAutoNum type="arabicPeriod"/>
            </a:pPr>
            <a:r>
              <a:rPr lang="en-IN" sz="1800" dirty="0">
                <a:latin typeface="Times New Roman" panose="02020603050405020304" pitchFamily="18" charset="0"/>
                <a:cs typeface="Times New Roman" panose="02020603050405020304" pitchFamily="18" charset="0"/>
              </a:rPr>
              <a:t>data on how much posts that contains help needed ones, </a:t>
            </a:r>
          </a:p>
          <a:p>
            <a:pPr marL="342900" indent="-342900" algn="just">
              <a:buFont typeface="+mj-lt"/>
              <a:buAutoNum type="arabicPeriod"/>
            </a:pPr>
            <a:r>
              <a:rPr lang="en-IN" sz="1800" dirty="0">
                <a:latin typeface="Times New Roman" panose="02020603050405020304" pitchFamily="18" charset="0"/>
                <a:cs typeface="Times New Roman" panose="02020603050405020304" pitchFamily="18" charset="0"/>
              </a:rPr>
              <a:t>a pie chart for better understanding. </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1800" b="1" dirty="0">
                <a:latin typeface="Times New Roman" panose="02020603050405020304" pitchFamily="18" charset="0"/>
                <a:cs typeface="Times New Roman" panose="02020603050405020304" pitchFamily="18" charset="0"/>
              </a:rPr>
              <a:t>OUTCOME:</a:t>
            </a:r>
          </a:p>
          <a:p>
            <a:pPr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Help authorities to plan well &amp; rescue people who got trapped</a:t>
            </a:r>
          </a:p>
          <a:p>
            <a:pPr algn="jus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Tends to faster rescues, reduce death rates</a:t>
            </a:r>
          </a:p>
        </p:txBody>
      </p:sp>
    </p:spTree>
    <p:extLst>
      <p:ext uri="{BB962C8B-B14F-4D97-AF65-F5344CB8AC3E}">
        <p14:creationId xmlns:p14="http://schemas.microsoft.com/office/powerpoint/2010/main" val="580266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About the dataset</a:t>
            </a:r>
            <a:br>
              <a:rPr lang="en-GB" b="1" dirty="0"/>
            </a:br>
            <a:endParaRPr lang="en-IN" b="1" dirty="0"/>
          </a:p>
        </p:txBody>
      </p:sp>
      <p:sp>
        <p:nvSpPr>
          <p:cNvPr id="5" name="TextBox 4"/>
          <p:cNvSpPr txBox="1"/>
          <p:nvPr/>
        </p:nvSpPr>
        <p:spPr>
          <a:xfrm>
            <a:off x="0" y="1568723"/>
            <a:ext cx="5311471" cy="3416320"/>
          </a:xfrm>
          <a:prstGeom prst="rect">
            <a:avLst/>
          </a:prstGeom>
          <a:noFill/>
        </p:spPr>
        <p:txBody>
          <a:bodyPr wrap="square" rtlCol="0">
            <a:spAutoFit/>
          </a:bodyPr>
          <a:lstStyle/>
          <a:p>
            <a:r>
              <a:rPr lang="en-IN" b="1" dirty="0"/>
              <a:t> Person ID:</a:t>
            </a:r>
            <a:endParaRPr lang="en-IN" dirty="0"/>
          </a:p>
          <a:p>
            <a:pPr algn="just"/>
            <a:r>
              <a:rPr lang="en-IN" dirty="0"/>
              <a:t>Unique ID for each person.</a:t>
            </a:r>
          </a:p>
          <a:p>
            <a:pPr algn="just"/>
            <a:r>
              <a:rPr lang="en-IN" dirty="0"/>
              <a:t>Not used for analysis — only for record tracking.</a:t>
            </a:r>
          </a:p>
          <a:p>
            <a:pPr algn="just"/>
            <a:r>
              <a:rPr lang="en-IN" b="1" dirty="0"/>
              <a:t>Username:</a:t>
            </a:r>
          </a:p>
          <a:p>
            <a:pPr algn="just"/>
            <a:r>
              <a:rPr lang="en-IN" dirty="0"/>
              <a:t>It tells from what account the post has come.</a:t>
            </a:r>
          </a:p>
          <a:p>
            <a:pPr algn="just"/>
            <a:r>
              <a:rPr lang="en-IN" b="1" dirty="0"/>
              <a:t>Post messages:</a:t>
            </a:r>
            <a:endParaRPr lang="en-IN" dirty="0"/>
          </a:p>
          <a:p>
            <a:pPr algn="just"/>
            <a:r>
              <a:rPr lang="en-IN" dirty="0"/>
              <a:t>Most-used social media (e.g., Instagram, YouTube, Twitter, Facebook).</a:t>
            </a:r>
          </a:p>
          <a:p>
            <a:pPr algn="just"/>
            <a:r>
              <a:rPr lang="en-IN" dirty="0"/>
              <a:t>The comments along with hashtags are provided.</a:t>
            </a:r>
          </a:p>
          <a:p>
            <a:pPr algn="just"/>
            <a:r>
              <a:rPr lang="en-IN" b="1" dirty="0"/>
              <a:t>Location:</a:t>
            </a:r>
          </a:p>
          <a:p>
            <a:pPr algn="just"/>
            <a:r>
              <a:rPr lang="en-IN" dirty="0"/>
              <a:t>Helps to fetch the location to help the needy accordingly.</a:t>
            </a:r>
          </a:p>
        </p:txBody>
      </p:sp>
      <p:pic>
        <p:nvPicPr>
          <p:cNvPr id="8" name="Picture 7">
            <a:extLst>
              <a:ext uri="{FF2B5EF4-FFF2-40B4-BE49-F238E27FC236}">
                <a16:creationId xmlns:a16="http://schemas.microsoft.com/office/drawing/2014/main" id="{80AC9E98-0B44-A843-E998-A856078F9950}"/>
              </a:ext>
            </a:extLst>
          </p:cNvPr>
          <p:cNvPicPr>
            <a:picLocks noChangeAspect="1"/>
          </p:cNvPicPr>
          <p:nvPr/>
        </p:nvPicPr>
        <p:blipFill>
          <a:blip r:embed="rId2"/>
          <a:stretch>
            <a:fillRect/>
          </a:stretch>
        </p:blipFill>
        <p:spPr>
          <a:xfrm>
            <a:off x="5448455" y="1690688"/>
            <a:ext cx="6743545" cy="4130864"/>
          </a:xfrm>
          <a:prstGeom prst="rect">
            <a:avLst/>
          </a:prstGeom>
        </p:spPr>
      </p:pic>
    </p:spTree>
    <p:extLst>
      <p:ext uri="{BB962C8B-B14F-4D97-AF65-F5344CB8AC3E}">
        <p14:creationId xmlns:p14="http://schemas.microsoft.com/office/powerpoint/2010/main" val="39037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9962" y="120770"/>
            <a:ext cx="3932237" cy="1172817"/>
          </a:xfrm>
        </p:spPr>
        <p:txBody>
          <a:bodyPr>
            <a:normAutofit/>
          </a:bodyPr>
          <a:lstStyle/>
          <a:p>
            <a:r>
              <a:rPr lang="en-GB" sz="3400" b="1" dirty="0"/>
              <a:t>LOCATIONS WITH HELP NEEDED POSTS</a:t>
            </a:r>
            <a:endParaRPr lang="en-IN" sz="3400" b="1" dirty="0"/>
          </a:p>
        </p:txBody>
      </p:sp>
      <p:sp>
        <p:nvSpPr>
          <p:cNvPr id="4" name="Text Placeholder 3"/>
          <p:cNvSpPr>
            <a:spLocks noGrp="1"/>
          </p:cNvSpPr>
          <p:nvPr>
            <p:ph type="body" sz="half" idx="2"/>
          </p:nvPr>
        </p:nvSpPr>
        <p:spPr>
          <a:xfrm>
            <a:off x="211606" y="1229513"/>
            <a:ext cx="11373854" cy="1254500"/>
          </a:xfrm>
        </p:spPr>
        <p:txBody>
          <a:bodyPr>
            <a:normAutofit/>
          </a:bodyPr>
          <a:lstStyle/>
          <a:p>
            <a:r>
              <a:rPr lang="en-GB" b="1" dirty="0">
                <a:latin typeface="Times New Roman" panose="02020603050405020304" pitchFamily="18" charset="0"/>
                <a:cs typeface="Times New Roman" panose="02020603050405020304" pitchFamily="18" charset="0"/>
              </a:rPr>
              <a:t> Insights:</a:t>
            </a:r>
          </a:p>
          <a:p>
            <a:r>
              <a:rPr lang="en-GB" sz="1800" dirty="0">
                <a:latin typeface="Times New Roman" panose="02020603050405020304" pitchFamily="18" charset="0"/>
                <a:cs typeface="Times New Roman" panose="02020603050405020304" pitchFamily="18" charset="0"/>
              </a:rPr>
              <a:t>Hatay city got the highest help needed posts and needed to rescued sooner.</a:t>
            </a:r>
          </a:p>
        </p:txBody>
      </p:sp>
      <p:pic>
        <p:nvPicPr>
          <p:cNvPr id="7" name="Picture 6">
            <a:extLst>
              <a:ext uri="{FF2B5EF4-FFF2-40B4-BE49-F238E27FC236}">
                <a16:creationId xmlns:a16="http://schemas.microsoft.com/office/drawing/2014/main" id="{878FA8E7-4C31-966B-96C4-463A0FA27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55" y="1913651"/>
            <a:ext cx="10087023" cy="4920674"/>
          </a:xfrm>
          <a:prstGeom prst="rect">
            <a:avLst/>
          </a:prstGeom>
        </p:spPr>
      </p:pic>
    </p:spTree>
    <p:extLst>
      <p:ext uri="{BB962C8B-B14F-4D97-AF65-F5344CB8AC3E}">
        <p14:creationId xmlns:p14="http://schemas.microsoft.com/office/powerpoint/2010/main" val="1229424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127" y="664234"/>
            <a:ext cx="3932237" cy="989937"/>
          </a:xfrm>
        </p:spPr>
        <p:txBody>
          <a:bodyPr>
            <a:noAutofit/>
          </a:bodyPr>
          <a:lstStyle/>
          <a:p>
            <a:r>
              <a:rPr lang="en-GB" sz="3500" b="1" dirty="0"/>
              <a:t>Plot on help needed vs +</a:t>
            </a:r>
            <a:r>
              <a:rPr lang="en-GB" sz="3500" b="1" dirty="0" err="1"/>
              <a:t>ve</a:t>
            </a:r>
            <a:r>
              <a:rPr lang="en-GB" sz="3500" b="1" dirty="0"/>
              <a:t> comments</a:t>
            </a:r>
            <a:endParaRPr lang="en-IN" sz="3500" b="1" dirty="0"/>
          </a:p>
        </p:txBody>
      </p:sp>
      <p:sp>
        <p:nvSpPr>
          <p:cNvPr id="4" name="Text Placeholder 3"/>
          <p:cNvSpPr>
            <a:spLocks noGrp="1"/>
          </p:cNvSpPr>
          <p:nvPr>
            <p:ph type="body" sz="half" idx="2"/>
          </p:nvPr>
        </p:nvSpPr>
        <p:spPr>
          <a:xfrm>
            <a:off x="408467" y="1795266"/>
            <a:ext cx="3932237" cy="3811588"/>
          </a:xfrm>
        </p:spPr>
        <p:txBody>
          <a:bodyPr>
            <a:normAutofit/>
          </a:bodyPr>
          <a:lstStyle/>
          <a:p>
            <a:r>
              <a:rPr lang="en-GB" b="1" dirty="0">
                <a:latin typeface="Times New Roman" panose="02020603050405020304" pitchFamily="18" charset="0"/>
                <a:cs typeface="Times New Roman" panose="02020603050405020304" pitchFamily="18" charset="0"/>
              </a:rPr>
              <a:t> Insights</a:t>
            </a:r>
          </a:p>
          <a:p>
            <a:r>
              <a:rPr lang="en-GB" sz="1800" dirty="0">
                <a:latin typeface="Times New Roman" panose="02020603050405020304" pitchFamily="18" charset="0"/>
                <a:cs typeface="Times New Roman" panose="02020603050405020304" pitchFamily="18" charset="0"/>
              </a:rPr>
              <a:t>During the time of the crisis in the year 2023, the posts from turkey &amp; Syria urged having a </a:t>
            </a:r>
            <a:r>
              <a:rPr lang="en-GB" sz="1800" b="1" dirty="0">
                <a:latin typeface="Times New Roman" panose="02020603050405020304" pitchFamily="18" charset="0"/>
                <a:cs typeface="Times New Roman" panose="02020603050405020304" pitchFamily="18" charset="0"/>
              </a:rPr>
              <a:t>huge prospect on help needed posts. </a:t>
            </a:r>
            <a:r>
              <a:rPr lang="en-GB" sz="1800" dirty="0">
                <a:latin typeface="Times New Roman" panose="02020603050405020304" pitchFamily="18" charset="0"/>
                <a:cs typeface="Times New Roman" panose="02020603050405020304" pitchFamily="18" charset="0"/>
              </a:rPr>
              <a:t>This insight helps us to </a:t>
            </a:r>
            <a:r>
              <a:rPr lang="en-GB" sz="1800" b="1" dirty="0">
                <a:latin typeface="Times New Roman" panose="02020603050405020304" pitchFamily="18" charset="0"/>
                <a:cs typeface="Times New Roman" panose="02020603050405020304" pitchFamily="18" charset="0"/>
              </a:rPr>
              <a:t>understand how critical the situation was at the time of earthquake </a:t>
            </a:r>
            <a:r>
              <a:rPr lang="en-GB" sz="1800" dirty="0">
                <a:latin typeface="Times New Roman" panose="02020603050405020304" pitchFamily="18" charset="0"/>
                <a:cs typeface="Times New Roman" panose="02020603050405020304" pitchFamily="18" charset="0"/>
              </a:rPr>
              <a:t>that broke out 59,000 people.</a:t>
            </a:r>
          </a:p>
        </p:txBody>
      </p:sp>
      <p:pic>
        <p:nvPicPr>
          <p:cNvPr id="5" name="Picture 4">
            <a:extLst>
              <a:ext uri="{FF2B5EF4-FFF2-40B4-BE49-F238E27FC236}">
                <a16:creationId xmlns:a16="http://schemas.microsoft.com/office/drawing/2014/main" id="{99B65A75-8F3A-4C15-F279-0A57F51DE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6365" y="849588"/>
            <a:ext cx="7454086" cy="5542586"/>
          </a:xfrm>
          <a:prstGeom prst="rect">
            <a:avLst/>
          </a:prstGeom>
        </p:spPr>
      </p:pic>
    </p:spTree>
    <p:extLst>
      <p:ext uri="{BB962C8B-B14F-4D97-AF65-F5344CB8AC3E}">
        <p14:creationId xmlns:p14="http://schemas.microsoft.com/office/powerpoint/2010/main" val="1743467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811" y="550507"/>
            <a:ext cx="3932237" cy="1228477"/>
          </a:xfrm>
        </p:spPr>
        <p:txBody>
          <a:bodyPr>
            <a:noAutofit/>
          </a:bodyPr>
          <a:lstStyle/>
          <a:p>
            <a:r>
              <a:rPr lang="en-GB" b="1" dirty="0"/>
              <a:t>WORD CLOUD for the help needed messages</a:t>
            </a:r>
          </a:p>
        </p:txBody>
      </p:sp>
      <p:sp>
        <p:nvSpPr>
          <p:cNvPr id="4" name="Text Placeholder 3"/>
          <p:cNvSpPr>
            <a:spLocks noGrp="1"/>
          </p:cNvSpPr>
          <p:nvPr>
            <p:ph type="body" sz="half" idx="2"/>
          </p:nvPr>
        </p:nvSpPr>
        <p:spPr>
          <a:xfrm>
            <a:off x="512378" y="2105759"/>
            <a:ext cx="3932237" cy="3811588"/>
          </a:xfrm>
        </p:spPr>
        <p:txBody>
          <a:bodyPr>
            <a:normAutofit/>
          </a:bodyPr>
          <a:lstStyle/>
          <a:p>
            <a:r>
              <a:rPr lang="en-GB" sz="1800" b="1" dirty="0"/>
              <a:t>Insights</a:t>
            </a:r>
          </a:p>
          <a:p>
            <a:r>
              <a:rPr lang="en-GB" sz="1800" dirty="0"/>
              <a:t>This word cloud identifies the </a:t>
            </a:r>
            <a:r>
              <a:rPr lang="en-GB" sz="1800" dirty="0" err="1"/>
              <a:t>the</a:t>
            </a:r>
            <a:r>
              <a:rPr lang="en-GB" sz="1800" dirty="0"/>
              <a:t> word that are related to the word “help”, </a:t>
            </a:r>
            <a:r>
              <a:rPr lang="en-GB" sz="1800" dirty="0" err="1"/>
              <a:t>inorder</a:t>
            </a:r>
            <a:r>
              <a:rPr lang="en-GB" sz="1800" dirty="0"/>
              <a:t> to help/rescue the people who are trapped inside building, Rubble, needed instant treatment/first aid etc. </a:t>
            </a:r>
          </a:p>
          <a:p>
            <a:r>
              <a:rPr lang="en-GB" sz="1800" dirty="0"/>
              <a:t>The ones that are most relevant to the word “help” is highlighted by blue, cyan, green etc </a:t>
            </a:r>
            <a:r>
              <a:rPr lang="en-GB" sz="1800" dirty="0" err="1"/>
              <a:t>etc</a:t>
            </a:r>
            <a:r>
              <a:rPr lang="en-GB" sz="1800" dirty="0"/>
              <a:t>.</a:t>
            </a:r>
          </a:p>
        </p:txBody>
      </p:sp>
      <p:pic>
        <p:nvPicPr>
          <p:cNvPr id="6" name="Picture 5">
            <a:extLst>
              <a:ext uri="{FF2B5EF4-FFF2-40B4-BE49-F238E27FC236}">
                <a16:creationId xmlns:a16="http://schemas.microsoft.com/office/drawing/2014/main" id="{2CC042DB-3C0B-9B4F-51C7-7DD998382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2545" y="1499545"/>
            <a:ext cx="7575669" cy="4064493"/>
          </a:xfrm>
          <a:prstGeom prst="rect">
            <a:avLst/>
          </a:prstGeom>
        </p:spPr>
      </p:pic>
    </p:spTree>
    <p:extLst>
      <p:ext uri="{BB962C8B-B14F-4D97-AF65-F5344CB8AC3E}">
        <p14:creationId xmlns:p14="http://schemas.microsoft.com/office/powerpoint/2010/main" val="1670850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81" y="0"/>
            <a:ext cx="10515600" cy="1325563"/>
          </a:xfrm>
        </p:spPr>
        <p:txBody>
          <a:bodyPr/>
          <a:lstStyle/>
          <a:p>
            <a:r>
              <a:rPr lang="en-GB" b="1" dirty="0"/>
              <a:t>Workflow of the project</a:t>
            </a:r>
            <a:endParaRPr lang="en-IN" b="1" dirty="0"/>
          </a:p>
        </p:txBody>
      </p:sp>
      <p:sp>
        <p:nvSpPr>
          <p:cNvPr id="8" name="TextBox 7">
            <a:extLst>
              <a:ext uri="{FF2B5EF4-FFF2-40B4-BE49-F238E27FC236}">
                <a16:creationId xmlns:a16="http://schemas.microsoft.com/office/drawing/2014/main" id="{9016931C-D1B7-BDF5-4947-78261DD9DC93}"/>
              </a:ext>
            </a:extLst>
          </p:cNvPr>
          <p:cNvSpPr txBox="1"/>
          <p:nvPr/>
        </p:nvSpPr>
        <p:spPr>
          <a:xfrm>
            <a:off x="4381057" y="1580433"/>
            <a:ext cx="7198468" cy="4801314"/>
          </a:xfrm>
          <a:prstGeom prst="rect">
            <a:avLst/>
          </a:prstGeom>
          <a:noFill/>
        </p:spPr>
        <p:txBody>
          <a:bodyPr wrap="square" rtlCol="0">
            <a:spAutoFit/>
          </a:bodyPr>
          <a:lstStyle/>
          <a:p>
            <a:r>
              <a:rPr lang="en-IN" b="1" dirty="0"/>
              <a:t>1. Load Data: </a:t>
            </a:r>
            <a:r>
              <a:rPr lang="en-IN" dirty="0"/>
              <a:t>Ingesting raw data from its source. </a:t>
            </a:r>
          </a:p>
          <a:p>
            <a:endParaRPr lang="en-IN" dirty="0"/>
          </a:p>
          <a:p>
            <a:r>
              <a:rPr lang="en-IN" dirty="0"/>
              <a:t>2. </a:t>
            </a:r>
            <a:r>
              <a:rPr lang="en-IN" b="1" dirty="0"/>
              <a:t>Data Cleaning: </a:t>
            </a:r>
            <a:r>
              <a:rPr lang="en-IN" dirty="0"/>
              <a:t>Preparing the data by handling missing values, removing duplicates, correcting errors, etc. </a:t>
            </a:r>
          </a:p>
          <a:p>
            <a:endParaRPr lang="en-IN" dirty="0"/>
          </a:p>
          <a:p>
            <a:r>
              <a:rPr lang="en-IN" dirty="0"/>
              <a:t>3. </a:t>
            </a:r>
            <a:r>
              <a:rPr lang="en-IN" b="1" dirty="0"/>
              <a:t>Text Preprocessing: </a:t>
            </a:r>
            <a:r>
              <a:rPr lang="en-IN" dirty="0"/>
              <a:t>Preparing text data for analysis (e.g., tokenization, stemming, lemmatization, stop-word removal).</a:t>
            </a:r>
          </a:p>
          <a:p>
            <a:r>
              <a:rPr lang="en-IN" dirty="0"/>
              <a:t> </a:t>
            </a:r>
          </a:p>
          <a:p>
            <a:r>
              <a:rPr lang="en-IN" dirty="0"/>
              <a:t>4. </a:t>
            </a:r>
            <a:r>
              <a:rPr lang="en-IN" b="1" dirty="0"/>
              <a:t>Keyword Filtering: </a:t>
            </a:r>
            <a:r>
              <a:rPr lang="en-IN" dirty="0"/>
              <a:t>Selecting or extracting relevant keywords from the </a:t>
            </a:r>
            <a:r>
              <a:rPr lang="en-IN" dirty="0" err="1"/>
              <a:t>preprocessed</a:t>
            </a:r>
            <a:r>
              <a:rPr lang="en-IN" dirty="0"/>
              <a:t> text. </a:t>
            </a:r>
          </a:p>
          <a:p>
            <a:endParaRPr lang="en-IN" dirty="0"/>
          </a:p>
          <a:p>
            <a:r>
              <a:rPr lang="en-IN" dirty="0"/>
              <a:t>5. </a:t>
            </a:r>
            <a:r>
              <a:rPr lang="en-IN" b="1" dirty="0"/>
              <a:t>Model: Word Cloud:</a:t>
            </a:r>
            <a:r>
              <a:rPr lang="en-IN" dirty="0"/>
              <a:t> Applying the Word Cloud model to generate frequency-based visual representations of keywords. </a:t>
            </a:r>
          </a:p>
          <a:p>
            <a:endParaRPr lang="en-IN" dirty="0"/>
          </a:p>
          <a:p>
            <a:r>
              <a:rPr lang="en-IN" dirty="0"/>
              <a:t>6. </a:t>
            </a:r>
            <a:r>
              <a:rPr lang="en-IN" b="1" dirty="0"/>
              <a:t>Visualization &amp; Results: </a:t>
            </a:r>
            <a:r>
              <a:rPr lang="en-IN" dirty="0"/>
              <a:t>Presenting the generated word cloud and any other relevant analytical results.</a:t>
            </a:r>
          </a:p>
          <a:p>
            <a:endParaRPr lang="en-IN" dirty="0"/>
          </a:p>
        </p:txBody>
      </p:sp>
      <p:sp>
        <p:nvSpPr>
          <p:cNvPr id="3" name="Rectangle 2">
            <a:extLst>
              <a:ext uri="{FF2B5EF4-FFF2-40B4-BE49-F238E27FC236}">
                <a16:creationId xmlns:a16="http://schemas.microsoft.com/office/drawing/2014/main" id="{F56A514B-9F63-5951-9029-C0D6F584B3EE}"/>
              </a:ext>
            </a:extLst>
          </p:cNvPr>
          <p:cNvSpPr/>
          <p:nvPr/>
        </p:nvSpPr>
        <p:spPr>
          <a:xfrm>
            <a:off x="612475" y="1423358"/>
            <a:ext cx="2838091" cy="500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Load data</a:t>
            </a:r>
          </a:p>
        </p:txBody>
      </p:sp>
      <p:sp>
        <p:nvSpPr>
          <p:cNvPr id="4" name="Rectangle 3">
            <a:extLst>
              <a:ext uri="{FF2B5EF4-FFF2-40B4-BE49-F238E27FC236}">
                <a16:creationId xmlns:a16="http://schemas.microsoft.com/office/drawing/2014/main" id="{D249F77B-0821-88E9-B359-3CBA19436448}"/>
              </a:ext>
            </a:extLst>
          </p:cNvPr>
          <p:cNvSpPr/>
          <p:nvPr/>
        </p:nvSpPr>
        <p:spPr>
          <a:xfrm>
            <a:off x="612475" y="2247181"/>
            <a:ext cx="2838091" cy="5003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Data cleaning</a:t>
            </a:r>
          </a:p>
        </p:txBody>
      </p:sp>
      <p:sp>
        <p:nvSpPr>
          <p:cNvPr id="5" name="Rectangle 4">
            <a:extLst>
              <a:ext uri="{FF2B5EF4-FFF2-40B4-BE49-F238E27FC236}">
                <a16:creationId xmlns:a16="http://schemas.microsoft.com/office/drawing/2014/main" id="{F3C68897-B8A0-75CD-6C98-E6F3D311BD55}"/>
              </a:ext>
            </a:extLst>
          </p:cNvPr>
          <p:cNvSpPr/>
          <p:nvPr/>
        </p:nvSpPr>
        <p:spPr>
          <a:xfrm>
            <a:off x="612475" y="3071004"/>
            <a:ext cx="2838091" cy="5865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Text preprocessing</a:t>
            </a:r>
          </a:p>
        </p:txBody>
      </p:sp>
      <p:sp>
        <p:nvSpPr>
          <p:cNvPr id="6" name="Rectangle 5">
            <a:extLst>
              <a:ext uri="{FF2B5EF4-FFF2-40B4-BE49-F238E27FC236}">
                <a16:creationId xmlns:a16="http://schemas.microsoft.com/office/drawing/2014/main" id="{D7BAE230-D66C-D502-D3BC-45932B053869}"/>
              </a:ext>
            </a:extLst>
          </p:cNvPr>
          <p:cNvSpPr/>
          <p:nvPr/>
        </p:nvSpPr>
        <p:spPr>
          <a:xfrm>
            <a:off x="612475" y="3981091"/>
            <a:ext cx="2838091" cy="470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Keyword filtering</a:t>
            </a:r>
          </a:p>
        </p:txBody>
      </p:sp>
      <p:sp>
        <p:nvSpPr>
          <p:cNvPr id="9" name="Rectangle 8">
            <a:extLst>
              <a:ext uri="{FF2B5EF4-FFF2-40B4-BE49-F238E27FC236}">
                <a16:creationId xmlns:a16="http://schemas.microsoft.com/office/drawing/2014/main" id="{0D6B0243-78C8-C405-C094-62C0128DDC78}"/>
              </a:ext>
            </a:extLst>
          </p:cNvPr>
          <p:cNvSpPr/>
          <p:nvPr/>
        </p:nvSpPr>
        <p:spPr>
          <a:xfrm>
            <a:off x="612475" y="4865298"/>
            <a:ext cx="2838091" cy="470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word cloud</a:t>
            </a:r>
          </a:p>
        </p:txBody>
      </p:sp>
      <p:sp>
        <p:nvSpPr>
          <p:cNvPr id="10" name="Rectangle 9">
            <a:extLst>
              <a:ext uri="{FF2B5EF4-FFF2-40B4-BE49-F238E27FC236}">
                <a16:creationId xmlns:a16="http://schemas.microsoft.com/office/drawing/2014/main" id="{1B698DE5-0C2E-5D52-44AF-1940898D4081}"/>
              </a:ext>
            </a:extLst>
          </p:cNvPr>
          <p:cNvSpPr/>
          <p:nvPr/>
        </p:nvSpPr>
        <p:spPr>
          <a:xfrm>
            <a:off x="612475" y="5658927"/>
            <a:ext cx="2838091" cy="470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Visualization &amp; results</a:t>
            </a:r>
          </a:p>
        </p:txBody>
      </p:sp>
      <p:sp>
        <p:nvSpPr>
          <p:cNvPr id="11" name="Arrow: Down 10">
            <a:extLst>
              <a:ext uri="{FF2B5EF4-FFF2-40B4-BE49-F238E27FC236}">
                <a16:creationId xmlns:a16="http://schemas.microsoft.com/office/drawing/2014/main" id="{AA54E4BC-802A-51B6-55BC-C87EA853DED7}"/>
              </a:ext>
            </a:extLst>
          </p:cNvPr>
          <p:cNvSpPr/>
          <p:nvPr/>
        </p:nvSpPr>
        <p:spPr>
          <a:xfrm>
            <a:off x="1923691" y="1923692"/>
            <a:ext cx="198407" cy="32348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932EBB68-2897-1321-116E-0A88FF8327A7}"/>
              </a:ext>
            </a:extLst>
          </p:cNvPr>
          <p:cNvSpPr/>
          <p:nvPr/>
        </p:nvSpPr>
        <p:spPr>
          <a:xfrm>
            <a:off x="1923690" y="2771941"/>
            <a:ext cx="198407" cy="32348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DD7A6AD3-145A-3E9B-7BE8-3280B965430E}"/>
              </a:ext>
            </a:extLst>
          </p:cNvPr>
          <p:cNvSpPr/>
          <p:nvPr/>
        </p:nvSpPr>
        <p:spPr>
          <a:xfrm>
            <a:off x="1923689" y="3657601"/>
            <a:ext cx="198407" cy="32348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9694F26A-F3A5-ED2D-86A0-7D0D4DDCA7F3}"/>
              </a:ext>
            </a:extLst>
          </p:cNvPr>
          <p:cNvSpPr/>
          <p:nvPr/>
        </p:nvSpPr>
        <p:spPr>
          <a:xfrm>
            <a:off x="1923688" y="4481423"/>
            <a:ext cx="198407" cy="32348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80E1DF75-B7E4-20DA-5101-88A6B2C27936}"/>
              </a:ext>
            </a:extLst>
          </p:cNvPr>
          <p:cNvSpPr/>
          <p:nvPr/>
        </p:nvSpPr>
        <p:spPr>
          <a:xfrm>
            <a:off x="1932316" y="5335438"/>
            <a:ext cx="198407" cy="32348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4778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27C249-5997-6955-0DF2-10002A3C8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3573" y="1466396"/>
            <a:ext cx="6508427" cy="4731126"/>
          </a:xfrm>
          <a:prstGeom prst="rect">
            <a:avLst/>
          </a:prstGeom>
        </p:spPr>
      </p:pic>
      <p:sp>
        <p:nvSpPr>
          <p:cNvPr id="9" name="TextBox 8">
            <a:extLst>
              <a:ext uri="{FF2B5EF4-FFF2-40B4-BE49-F238E27FC236}">
                <a16:creationId xmlns:a16="http://schemas.microsoft.com/office/drawing/2014/main" id="{7F6A6857-DF7B-6981-67E7-03B853B10DE7}"/>
              </a:ext>
            </a:extLst>
          </p:cNvPr>
          <p:cNvSpPr txBox="1"/>
          <p:nvPr/>
        </p:nvSpPr>
        <p:spPr>
          <a:xfrm>
            <a:off x="-508958" y="363177"/>
            <a:ext cx="8272732" cy="1569660"/>
          </a:xfrm>
          <a:prstGeom prst="rect">
            <a:avLst/>
          </a:prstGeom>
          <a:noFill/>
        </p:spPr>
        <p:txBody>
          <a:bodyPr wrap="square" rtlCol="0">
            <a:spAutoFit/>
          </a:bodyPr>
          <a:lstStyle/>
          <a:p>
            <a:pPr algn="ctr"/>
            <a:r>
              <a:rPr lang="en-IN" sz="3200" dirty="0"/>
              <a:t>PIE CHART FOR distribution of needs </a:t>
            </a:r>
          </a:p>
          <a:p>
            <a:pPr algn="ctr"/>
            <a:r>
              <a:rPr lang="en-IN" sz="3200" dirty="0"/>
              <a:t>with respect to </a:t>
            </a:r>
          </a:p>
          <a:p>
            <a:pPr algn="ctr"/>
            <a:r>
              <a:rPr lang="en-IN" sz="3200" dirty="0"/>
              <a:t>help-needed posts</a:t>
            </a:r>
          </a:p>
        </p:txBody>
      </p:sp>
      <p:sp>
        <p:nvSpPr>
          <p:cNvPr id="10" name="TextBox 9">
            <a:extLst>
              <a:ext uri="{FF2B5EF4-FFF2-40B4-BE49-F238E27FC236}">
                <a16:creationId xmlns:a16="http://schemas.microsoft.com/office/drawing/2014/main" id="{0029D81C-8BF7-EE77-FCBB-D7BA13D7BD68}"/>
              </a:ext>
            </a:extLst>
          </p:cNvPr>
          <p:cNvSpPr txBox="1"/>
          <p:nvPr/>
        </p:nvSpPr>
        <p:spPr>
          <a:xfrm>
            <a:off x="370936" y="2262299"/>
            <a:ext cx="5417230" cy="3139321"/>
          </a:xfrm>
          <a:prstGeom prst="rect">
            <a:avLst/>
          </a:prstGeom>
          <a:noFill/>
        </p:spPr>
        <p:txBody>
          <a:bodyPr wrap="square" rtlCol="0">
            <a:spAutoFit/>
          </a:bodyPr>
          <a:lstStyle/>
          <a:p>
            <a:r>
              <a:rPr lang="en-IN" dirty="0"/>
              <a:t>This pie chart concludes the categories of help needed for the people like:</a:t>
            </a:r>
          </a:p>
          <a:p>
            <a:pPr marL="285750" indent="-285750">
              <a:buFont typeface="Arial" panose="020B0604020202020204" pitchFamily="34" charset="0"/>
              <a:buChar char="•"/>
            </a:pPr>
            <a:r>
              <a:rPr lang="en-IN" dirty="0"/>
              <a:t>Trapped &amp; needed help</a:t>
            </a:r>
          </a:p>
          <a:p>
            <a:pPr marL="285750" indent="-285750">
              <a:buFont typeface="Arial" panose="020B0604020202020204" pitchFamily="34" charset="0"/>
              <a:buChar char="•"/>
            </a:pPr>
            <a:r>
              <a:rPr lang="en-IN" dirty="0"/>
              <a:t>Need of shelter</a:t>
            </a:r>
          </a:p>
          <a:p>
            <a:pPr marL="285750" indent="-285750">
              <a:buFont typeface="Arial" panose="020B0604020202020204" pitchFamily="34" charset="0"/>
              <a:buChar char="•"/>
            </a:pPr>
            <a:r>
              <a:rPr lang="en-IN" dirty="0"/>
              <a:t>Needed medical supplies</a:t>
            </a:r>
          </a:p>
          <a:p>
            <a:pPr marL="285750" indent="-285750">
              <a:buFont typeface="Arial" panose="020B0604020202020204" pitchFamily="34" charset="0"/>
              <a:buChar char="•"/>
            </a:pPr>
            <a:r>
              <a:rPr lang="en-IN" dirty="0"/>
              <a:t>Any other </a:t>
            </a:r>
          </a:p>
          <a:p>
            <a:pPr marL="285750" indent="-285750">
              <a:buFont typeface="Arial" panose="020B0604020202020204" pitchFamily="34" charset="0"/>
              <a:buChar char="•"/>
            </a:pPr>
            <a:endParaRPr lang="en-IN" dirty="0"/>
          </a:p>
          <a:p>
            <a:r>
              <a:rPr lang="en-IN" b="1" dirty="0"/>
              <a:t>Insight conclusion:</a:t>
            </a:r>
          </a:p>
          <a:p>
            <a:r>
              <a:rPr lang="en-IN" dirty="0"/>
              <a:t>Henceforth nearly </a:t>
            </a:r>
            <a:r>
              <a:rPr lang="en-IN" b="1" dirty="0"/>
              <a:t>62.8%</a:t>
            </a:r>
            <a:r>
              <a:rPr lang="en-IN" dirty="0"/>
              <a:t> are trapped and needed to be rescued immediately </a:t>
            </a:r>
            <a:r>
              <a:rPr lang="en-IN" dirty="0" err="1"/>
              <a:t>accoding</a:t>
            </a:r>
            <a:r>
              <a:rPr lang="en-IN" dirty="0"/>
              <a:t> to the posts that are posted recently</a:t>
            </a:r>
          </a:p>
        </p:txBody>
      </p:sp>
    </p:spTree>
    <p:extLst>
      <p:ext uri="{BB962C8B-B14F-4D97-AF65-F5344CB8AC3E}">
        <p14:creationId xmlns:p14="http://schemas.microsoft.com/office/powerpoint/2010/main" val="389683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013791"/>
          </a:xfrm>
        </p:spPr>
        <p:txBody>
          <a:bodyPr>
            <a:normAutofit/>
          </a:bodyPr>
          <a:lstStyle/>
          <a:p>
            <a:r>
              <a:rPr lang="en-GB" sz="4400" b="1" dirty="0"/>
              <a:t>Final summary</a:t>
            </a:r>
            <a:endParaRPr lang="en-IN" sz="4400" b="1" dirty="0"/>
          </a:p>
        </p:txBody>
      </p:sp>
      <p:sp>
        <p:nvSpPr>
          <p:cNvPr id="4" name="Text Placeholder 3"/>
          <p:cNvSpPr>
            <a:spLocks noGrp="1"/>
          </p:cNvSpPr>
          <p:nvPr>
            <p:ph type="body" sz="half" idx="2"/>
          </p:nvPr>
        </p:nvSpPr>
        <p:spPr>
          <a:xfrm>
            <a:off x="839788" y="1573684"/>
            <a:ext cx="3932237" cy="4063116"/>
          </a:xfrm>
        </p:spPr>
        <p:txBody>
          <a:bodyPr>
            <a:normAutofit/>
          </a:bodyPr>
          <a:lstStyle/>
          <a:p>
            <a:r>
              <a:rPr lang="en-GB" dirty="0"/>
              <a:t>After recognizing the words extracted from the word cloud, the final report says all the details about the </a:t>
            </a:r>
            <a:r>
              <a:rPr lang="en-GB" b="1" dirty="0"/>
              <a:t>person(username) and their location who needed help </a:t>
            </a:r>
            <a:r>
              <a:rPr lang="en-GB" dirty="0"/>
              <a:t>&amp; needs to be rescued asap</a:t>
            </a:r>
          </a:p>
          <a:p>
            <a:endParaRPr lang="en-GB" dirty="0"/>
          </a:p>
          <a:p>
            <a:r>
              <a:rPr lang="en-GB" b="1" dirty="0"/>
              <a:t>KEY IDEA:</a:t>
            </a:r>
          </a:p>
          <a:p>
            <a:r>
              <a:rPr lang="en-GB" dirty="0"/>
              <a:t>This insight can be in the form of </a:t>
            </a:r>
            <a:r>
              <a:rPr lang="en-GB" b="1" dirty="0"/>
              <a:t>CSV</a:t>
            </a:r>
            <a:r>
              <a:rPr lang="en-GB" dirty="0"/>
              <a:t> for all the usernames who falls under that category.</a:t>
            </a:r>
          </a:p>
        </p:txBody>
      </p:sp>
      <p:pic>
        <p:nvPicPr>
          <p:cNvPr id="5" name="Picture 4">
            <a:extLst>
              <a:ext uri="{FF2B5EF4-FFF2-40B4-BE49-F238E27FC236}">
                <a16:creationId xmlns:a16="http://schemas.microsoft.com/office/drawing/2014/main" id="{B2727C17-5752-585F-68CD-857FE96CA9E4}"/>
              </a:ext>
            </a:extLst>
          </p:cNvPr>
          <p:cNvPicPr>
            <a:picLocks noChangeAspect="1"/>
          </p:cNvPicPr>
          <p:nvPr/>
        </p:nvPicPr>
        <p:blipFill>
          <a:blip r:embed="rId2"/>
          <a:stretch>
            <a:fillRect/>
          </a:stretch>
        </p:blipFill>
        <p:spPr>
          <a:xfrm>
            <a:off x="5507813" y="986240"/>
            <a:ext cx="6321613" cy="5511838"/>
          </a:xfrm>
          <a:prstGeom prst="rect">
            <a:avLst/>
          </a:prstGeom>
        </p:spPr>
      </p:pic>
    </p:spTree>
    <p:extLst>
      <p:ext uri="{BB962C8B-B14F-4D97-AF65-F5344CB8AC3E}">
        <p14:creationId xmlns:p14="http://schemas.microsoft.com/office/powerpoint/2010/main" val="3713030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1195</TotalTime>
  <Words>766</Words>
  <Application>Microsoft Office PowerPoint</Application>
  <PresentationFormat>Widescreen</PresentationFormat>
  <Paragraphs>83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Quattrocento Sans</vt:lpstr>
      <vt:lpstr>Times New Roman</vt:lpstr>
      <vt:lpstr>Wingdings</vt:lpstr>
      <vt:lpstr>Office Theme</vt:lpstr>
      <vt:lpstr>PowerPoint Presentation</vt:lpstr>
      <vt:lpstr>Problem statement </vt:lpstr>
      <vt:lpstr>About the dataset </vt:lpstr>
      <vt:lpstr>LOCATIONS WITH HELP NEEDED POSTS</vt:lpstr>
      <vt:lpstr>Plot on help needed vs +ve comments</vt:lpstr>
      <vt:lpstr>WORD CLOUD for the help needed messages</vt:lpstr>
      <vt:lpstr>Workflow of the project</vt:lpstr>
      <vt:lpstr>PowerPoint Presentation</vt:lpstr>
      <vt:lpstr>Final summary</vt:lpstr>
      <vt:lpstr>FUTURE IMPLEMENTIONS: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Ritteeka Bala</dc:creator>
  <cp:lastModifiedBy>bavya19.bs05@gmail.com</cp:lastModifiedBy>
  <cp:revision>78</cp:revision>
  <dcterms:created xsi:type="dcterms:W3CDTF">2025-10-29T11:48:55Z</dcterms:created>
  <dcterms:modified xsi:type="dcterms:W3CDTF">2025-10-31T09:42:40Z</dcterms:modified>
</cp:coreProperties>
</file>