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F6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4660"/>
  </p:normalViewPr>
  <p:slideViewPr>
    <p:cSldViewPr>
      <p:cViewPr varScale="1">
        <p:scale>
          <a:sx n="79" d="100"/>
          <a:sy n="79" d="100"/>
        </p:scale>
        <p:origin x="-1291" y="-6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C464-5705-46B6-843B-D307EB0794F3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CEF5-FFFD-4301-87F9-4C57CE71F0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CEF5-FFFD-4301-87F9-4C57CE71F04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769C-AD13-4742-B886-2B68EBE31221}" type="datetimeFigureOut">
              <a:rPr lang="ru-RU" smtClean="0"/>
              <a:pPr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DA93-54C5-4838-810E-1EE24631E0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5881694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356" y="2500306"/>
            <a:ext cx="59338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С++ тілінде  тестілеуге арналған </a:t>
            </a:r>
          </a:p>
          <a:p>
            <a:r>
              <a:rPr lang="kk-KZ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бағдарлама</a:t>
            </a:r>
            <a:endParaRPr lang="ru-RU" sz="32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95480" y="2143116"/>
            <a:ext cx="6357982" cy="18573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dulaty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54" y="214291"/>
            <a:ext cx="3000396" cy="77131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38488" y="214290"/>
            <a:ext cx="63579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cap="small" smtClean="0">
                <a:solidFill>
                  <a:schemeClr val="tx1">
                    <a:lumMod val="85000"/>
                    <a:lumOff val="15000"/>
                  </a:schemeClr>
                </a:solidFill>
                <a:latin typeface="KZ Times New Roman"/>
                <a:ea typeface="Times New Roman" panose="02020603050405020304" pitchFamily="18" charset="0"/>
              </a:rPr>
              <a:t> </a:t>
            </a:r>
            <a:r>
              <a:rPr lang="kk-KZ" sz="1400" b="1" cap="small" smtClean="0">
                <a:solidFill>
                  <a:schemeClr val="tx1">
                    <a:lumMod val="85000"/>
                    <a:lumOff val="15000"/>
                  </a:schemeClr>
                </a:solidFill>
                <a:latin typeface="KZ Times New Roman"/>
                <a:ea typeface="Times New Roman" panose="02020603050405020304" pitchFamily="18" charset="0"/>
              </a:rPr>
              <a:t>«М.Х. ДУЛАТИ </a:t>
            </a:r>
            <a:r>
              <a:rPr lang="kk-KZ" sz="1400" b="1" cap="small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АТЫНДАҒЫ ТАРАЗ ӨҢІРЛІК УНИВЕРСИТЕТІ</a:t>
            </a:r>
            <a:endParaRPr lang="ru-RU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8092" y="5643578"/>
            <a:ext cx="4953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39"/>
              </a:lnSpc>
            </a:pP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va Sans Bold"/>
              </a:rPr>
              <a:t>Орындаушы: </a:t>
            </a:r>
            <a:r>
              <a:rPr lang="kk-KZ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va Sans Bold"/>
              </a:rPr>
              <a:t>Болатбек И.</a:t>
            </a:r>
            <a:endParaRPr lang="en-US" b="1" smtClean="0">
              <a:solidFill>
                <a:schemeClr val="tx1">
                  <a:lumMod val="85000"/>
                  <a:lumOff val="15000"/>
                </a:schemeClr>
              </a:solidFill>
              <a:latin typeface="Canva Sans Bold"/>
            </a:endParaRPr>
          </a:p>
          <a:p>
            <a:pPr>
              <a:lnSpc>
                <a:spcPts val="2239"/>
              </a:lnSpc>
            </a:pP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va Sans Bold"/>
              </a:rPr>
              <a:t>Қабылдаушы: Тажиева Р.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</a:t>
            </a:r>
            <a:r>
              <a:rPr lang="kk-KZ" sz="2000" b="1" smtClean="0"/>
              <a:t>-Қадам жалғасы...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53" y="642918"/>
            <a:ext cx="8672513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</a:t>
            </a:r>
            <a:r>
              <a:rPr lang="kk-KZ" sz="2000" b="1" smtClean="0"/>
              <a:t>-Қадам жалғасы...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402" y="642918"/>
            <a:ext cx="65913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</a:t>
            </a:r>
            <a:r>
              <a:rPr lang="kk-KZ" sz="2000" b="1" smtClean="0"/>
              <a:t>-Қадам жалғасы...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pic>
        <p:nvPicPr>
          <p:cNvPr id="8196" name="Picture 4" descr="C:\Users\bolatbek_iliyas\AppData\Local\packages\MicrosoftWindows.Client.CBS_cw5n1h2txyewy\TempState\ScreenClip\{BC5C210E-53A7-440F-A3F7-3720F736D002}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0" y="642918"/>
            <a:ext cx="9382156" cy="47473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smtClean="0"/>
              <a:t>Нәтижесі:</a:t>
            </a:r>
            <a:endParaRPr lang="ru-RU" sz="2000" b="1"/>
          </a:p>
        </p:txBody>
      </p:sp>
      <p:pic>
        <p:nvPicPr>
          <p:cNvPr id="4" name="Рисунок 3" descr="resul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" y="642918"/>
            <a:ext cx="9739346" cy="5908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smtClean="0"/>
              <a:t>Нәтижесі:   Жалғасы...</a:t>
            </a:r>
            <a:endParaRPr lang="ru-RU" sz="2000" b="1"/>
          </a:p>
        </p:txBody>
      </p:sp>
      <p:pic>
        <p:nvPicPr>
          <p:cNvPr id="5" name="Рисунок 4" descr="resul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" y="714356"/>
            <a:ext cx="8456541" cy="60007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smtClean="0"/>
              <a:t>Нәтижесі:   Жалғасы...</a:t>
            </a:r>
            <a:endParaRPr lang="ru-RU" sz="2000" b="1"/>
          </a:p>
        </p:txBody>
      </p:sp>
      <p:pic>
        <p:nvPicPr>
          <p:cNvPr id="4" name="Рисунок 3" descr="resul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" y="700822"/>
            <a:ext cx="8475613" cy="60143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smtClean="0"/>
              <a:t>Нәтижесі:   Жалғасы...</a:t>
            </a:r>
            <a:endParaRPr lang="ru-RU" sz="2000" b="1"/>
          </a:p>
        </p:txBody>
      </p:sp>
      <p:pic>
        <p:nvPicPr>
          <p:cNvPr id="4" name="Рисунок 3" descr="resul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" y="714380"/>
            <a:ext cx="8053814" cy="57150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smtClean="0"/>
              <a:t>Нәтижесі:   Жалғасы...</a:t>
            </a:r>
            <a:endParaRPr lang="ru-RU" sz="2000" b="1"/>
          </a:p>
        </p:txBody>
      </p:sp>
      <p:pic>
        <p:nvPicPr>
          <p:cNvPr id="4" name="Рисунок 3" descr="result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" y="714380"/>
            <a:ext cx="8154487" cy="57864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1364" y="500042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Қорытынды</a:t>
            </a:r>
            <a:endParaRPr lang="ru-RU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62952" y="1285860"/>
            <a:ext cx="1571636" cy="7143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66720" y="1928802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Тестілеуге арналған және тестке арналған жеке класс құру</a:t>
            </a:r>
            <a:endParaRPr lang="ru-RU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20" y="3181931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k-KZ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функциясында Тестілеуге арналған кластың  объектісін құру</a:t>
            </a:r>
            <a:endParaRPr lang="ru-RU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20" y="4435060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Тестілеуді өткізу</a:t>
            </a:r>
            <a:endParaRPr lang="ru-RU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6720" y="2935146"/>
            <a:ext cx="7929618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20" y="4188275"/>
            <a:ext cx="7929618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20" y="5072074"/>
            <a:ext cx="7929618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235731" y="3497549"/>
            <a:ext cx="3214708" cy="77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Фигура, имеющая форму буквы L 20"/>
          <p:cNvSpPr/>
          <p:nvPr/>
        </p:nvSpPr>
        <p:spPr>
          <a:xfrm rot="19032230">
            <a:off x="6885321" y="2059949"/>
            <a:ext cx="707391" cy="427125"/>
          </a:xfrm>
          <a:prstGeom prst="corner">
            <a:avLst/>
          </a:prstGeom>
          <a:solidFill>
            <a:srgbClr val="16F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Фигура, имеющая форму буквы L 21"/>
          <p:cNvSpPr/>
          <p:nvPr/>
        </p:nvSpPr>
        <p:spPr>
          <a:xfrm rot="19032230">
            <a:off x="6861319" y="3193386"/>
            <a:ext cx="707391" cy="427125"/>
          </a:xfrm>
          <a:prstGeom prst="corner">
            <a:avLst/>
          </a:prstGeom>
          <a:solidFill>
            <a:srgbClr val="16F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Фигура, имеющая форму буквы L 22"/>
          <p:cNvSpPr/>
          <p:nvPr/>
        </p:nvSpPr>
        <p:spPr>
          <a:xfrm rot="19032230">
            <a:off x="6909322" y="4390068"/>
            <a:ext cx="707391" cy="427125"/>
          </a:xfrm>
          <a:prstGeom prst="corner">
            <a:avLst/>
          </a:prstGeom>
          <a:solidFill>
            <a:srgbClr val="16F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66720" y="1857364"/>
            <a:ext cx="7929618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66720" y="542926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" panose="020B0604020202020204" charset="0"/>
                <a:cs typeface="Lato" panose="020B0604020202020204" charset="0"/>
              </a:rPr>
              <a:t>Қолданылған әдебиеттер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" panose="020B0604020202020204" charset="0"/>
                <a:cs typeface="Lato" panose="020B0604020202020204" charset="0"/>
              </a:rPr>
              <a:t>:</a:t>
            </a:r>
            <a:r>
              <a:rPr lang="kk-KZ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" panose="020B0604020202020204" charset="0"/>
                <a:cs typeface="Lato" panose="020B0604020202020204" charset="0"/>
              </a:rPr>
              <a:t>  </a:t>
            </a:r>
            <a:r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Программалау технологиялары: Оқулық. - Алматы: ЖШС РПБК «Дәуір», 2011.</a:t>
            </a:r>
            <a:endParaRPr lang="kk-KZ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" panose="020B0604020202020204" charset="0"/>
              <a:cs typeface="Lato" panose="020B0604020202020204" charset="0"/>
            </a:endParaRPr>
          </a:p>
          <a:p>
            <a:endParaRPr lang="ru-RU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F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819" y="2571744"/>
            <a:ext cx="707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Назарларыңызға рахмет!</a:t>
            </a:r>
            <a:endParaRPr lang="ru-RU" sz="4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38224" y="2143116"/>
            <a:ext cx="7286676" cy="1714512"/>
          </a:xfrm>
          <a:prstGeom prst="roundRect">
            <a:avLst>
              <a:gd name="adj" fmla="val 8304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49769" y="4786322"/>
            <a:ext cx="4406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Email : </a:t>
            </a:r>
            <a:r>
              <a:rPr lang="kk-KZ" sz="2000" b="1" i="1" smtClean="0"/>
              <a:t>МеніңКереметЕсімім</a:t>
            </a:r>
            <a:r>
              <a:rPr lang="en-US" sz="2000" b="1" i="1" smtClean="0"/>
              <a:t>@mail.kz</a:t>
            </a:r>
            <a:endParaRPr lang="ru-RU" sz="20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24108" y="428604"/>
            <a:ext cx="484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С++ бағдарламалау тілі</a:t>
            </a:r>
            <a:endParaRPr lang="ru-RU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95744" y="1071546"/>
            <a:ext cx="1571636" cy="7143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9530" y="1285860"/>
            <a:ext cx="9358378" cy="585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538"/>
              </a:lnSpc>
            </a:pPr>
            <a:r>
              <a:rPr lang="en-US" sz="1600" smtClean="0">
                <a:solidFill>
                  <a:srgbClr val="000000"/>
                </a:solidFill>
                <a:latin typeface="+mj-lt"/>
              </a:rPr>
              <a:t>М</a:t>
            </a:r>
            <a:r>
              <a:rPr lang="kk-KZ" sz="1600" smtClean="0">
                <a:solidFill>
                  <a:srgbClr val="000000"/>
                </a:solidFill>
                <a:latin typeface="+mj-lt"/>
              </a:rPr>
              <a:t>ақса</a:t>
            </a:r>
            <a:r>
              <a:rPr lang="en-US" sz="1600" smtClean="0">
                <a:solidFill>
                  <a:srgbClr val="000000"/>
                </a:solidFill>
                <a:latin typeface="+mj-lt"/>
              </a:rPr>
              <a:t>ты</a:t>
            </a:r>
            <a:r>
              <a:rPr lang="kk-KZ" sz="1600" smtClean="0">
                <a:solidFill>
                  <a:srgbClr val="000000"/>
                </a:solidFill>
                <a:latin typeface="+mj-lt"/>
              </a:rPr>
              <a:t> : Бір немесе б</a:t>
            </a:r>
            <a:r>
              <a:rPr lang="kk-KZ" sz="1600" smtClean="0">
                <a:latin typeface="+mj-lt"/>
              </a:rPr>
              <a:t>ірнеше </a:t>
            </a:r>
            <a:r>
              <a:rPr lang="kk-KZ" sz="1600">
                <a:latin typeface="+mj-lt"/>
              </a:rPr>
              <a:t>жауабы бар таңдау тесттерін әзірлеу және басқару үшін бағдарламалық жасақтаманы құру.  </a:t>
            </a:r>
            <a:endParaRPr lang="en-US" sz="160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ts val="2538"/>
              </a:lnSpc>
            </a:pPr>
            <a:r>
              <a:rPr lang="en-US" sz="1600" err="1" smtClean="0">
                <a:solidFill>
                  <a:srgbClr val="000000"/>
                </a:solidFill>
                <a:latin typeface="+mj-lt"/>
              </a:rPr>
              <a:t>Өзектілігі</a:t>
            </a:r>
            <a:r>
              <a:rPr lang="en-US" sz="160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k-KZ" sz="1600" smtClean="0">
                <a:solidFill>
                  <a:srgbClr val="000000"/>
                </a:solidFill>
                <a:latin typeface="+mj-lt"/>
              </a:rPr>
              <a:t>М</a:t>
            </a:r>
            <a:r>
              <a:rPr lang="kk-KZ" sz="1600" smtClean="0">
                <a:latin typeface="+mj-lt"/>
              </a:rPr>
              <a:t>ұғалімдер </a:t>
            </a:r>
            <a:r>
              <a:rPr lang="kk-KZ" sz="1600">
                <a:latin typeface="+mj-lt"/>
              </a:rPr>
              <a:t>студенттердің білім деңгейін дәлірек </a:t>
            </a:r>
            <a:r>
              <a:rPr lang="kk-KZ" sz="1600" smtClean="0">
                <a:latin typeface="+mj-lt"/>
              </a:rPr>
              <a:t>бағалауына , </a:t>
            </a:r>
            <a:r>
              <a:rPr lang="kk-KZ" sz="1600">
                <a:latin typeface="+mj-lt"/>
              </a:rPr>
              <a:t>ал </a:t>
            </a:r>
            <a:r>
              <a:rPr lang="kk-KZ" sz="1600" smtClean="0">
                <a:latin typeface="+mj-lt"/>
              </a:rPr>
              <a:t>студенттердің </a:t>
            </a:r>
            <a:r>
              <a:rPr lang="kk-KZ" sz="1600">
                <a:latin typeface="+mj-lt"/>
              </a:rPr>
              <a:t>емтиханға тиімдірек </a:t>
            </a:r>
            <a:r>
              <a:rPr lang="kk-KZ" sz="1600" smtClean="0">
                <a:latin typeface="+mj-lt"/>
              </a:rPr>
              <a:t>дайындалуына және </a:t>
            </a:r>
            <a:r>
              <a:rPr lang="kk-KZ" sz="1600">
                <a:latin typeface="+mj-lt"/>
              </a:rPr>
              <a:t>үлгерімін өз бетінше </a:t>
            </a:r>
            <a:r>
              <a:rPr lang="kk-KZ" sz="1600" smtClean="0">
                <a:latin typeface="+mj-lt"/>
              </a:rPr>
              <a:t>бақылауына септігін тигізеді</a:t>
            </a:r>
            <a:endParaRPr lang="kk-KZ" sz="1600">
              <a:solidFill>
                <a:srgbClr val="000000"/>
              </a:solidFill>
              <a:latin typeface="+mj-lt"/>
            </a:endParaRPr>
          </a:p>
          <a:p>
            <a:pPr>
              <a:lnSpc>
                <a:spcPts val="2538"/>
              </a:lnSpc>
            </a:pPr>
            <a:endParaRPr lang="kk-KZ" sz="160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ts val="2538"/>
              </a:lnSpc>
            </a:pPr>
            <a:r>
              <a:rPr lang="kk-KZ" sz="1600" smtClean="0">
                <a:latin typeface="+mj-lt"/>
              </a:rPr>
              <a:t>С</a:t>
            </a:r>
            <a:r>
              <a:rPr lang="kk-KZ" sz="1600">
                <a:latin typeface="+mj-lt"/>
              </a:rPr>
              <a:t>++ тілі туралы</a:t>
            </a:r>
            <a:endParaRPr lang="ru-RU" sz="1600">
              <a:latin typeface="+mj-lt"/>
            </a:endParaRPr>
          </a:p>
          <a:p>
            <a:r>
              <a:rPr lang="kk-KZ" sz="1600">
                <a:latin typeface="+mj-lt"/>
              </a:rPr>
              <a:t>     C++ - бұл жүйелік бағдарламалық жасақтаманы, қосымшаларды, ойындарды және басқа да бағдарламалық өнімдерді әзірлеу үшін кеңінен қолданылатын жоғары деңгейлі, статикалық терілген бағдарламалау тілі. </a:t>
            </a:r>
            <a:endParaRPr lang="ru-RU" sz="1600">
              <a:latin typeface="+mj-lt"/>
            </a:endParaRPr>
          </a:p>
          <a:p>
            <a:r>
              <a:rPr lang="kk-KZ" sz="1600" smtClean="0">
                <a:latin typeface="+mj-lt"/>
              </a:rPr>
              <a:t>Кейбір </a:t>
            </a:r>
            <a:r>
              <a:rPr lang="kk-KZ" sz="1600">
                <a:latin typeface="+mj-lt"/>
              </a:rPr>
              <a:t>негізгі ерекшеліктері:</a:t>
            </a:r>
            <a:endParaRPr lang="ru-RU" sz="160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k-KZ" sz="1600">
                <a:latin typeface="+mj-lt"/>
              </a:rPr>
              <a:t>Объектіге бағытталған бағдарламалау : С++ инкапсуляция, мұрагерлік және полиморфизм сияқты ООП негізгі тұжырымдамаларын қолдайды. </a:t>
            </a:r>
            <a:r>
              <a:rPr lang="ru-RU" sz="1600">
                <a:latin typeface="+mj-lt"/>
              </a:rPr>
              <a:t>Бұл әзірлеушілерге модульдік және масштабталатын бағдарламалар жасауға мүмкіндік береді.</a:t>
            </a:r>
          </a:p>
          <a:p>
            <a:pPr marL="342900" lvl="0" indent="-342900">
              <a:buFont typeface="+mj-lt"/>
              <a:buAutoNum type="arabicPeriod"/>
            </a:pPr>
            <a:r>
              <a:rPr lang="kk-KZ" sz="1600">
                <a:latin typeface="+mj-lt"/>
              </a:rPr>
              <a:t>Үлгілер (Templates): үлгілер әртүрлі деректер түрлерімен жұмыс істей алатын жалпыланған функциялар мен сыныптарды жасауға мүмкіндік береді. Бұл кодты икемді етеді және оның қайта пайдаланылуын арттырады.</a:t>
            </a:r>
            <a:endParaRPr lang="ru-RU" sz="160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k-KZ" sz="1600">
                <a:latin typeface="+mj-lt"/>
              </a:rPr>
              <a:t>Стандартты кітапхана (STL): c++ деректер контейнерлерін (мысалы, векторлар, тізімдер, массивтер), алгоритмдерді (мысалы, сұрыптау, іздеу) және басқа да утилиталарды қамтитын кең стандартты кітапханамен бірге келеді.</a:t>
            </a:r>
            <a:endParaRPr lang="ru-RU" sz="1600">
              <a:latin typeface="+mj-lt"/>
            </a:endParaRPr>
          </a:p>
          <a:p>
            <a:pPr>
              <a:lnSpc>
                <a:spcPts val="2538"/>
              </a:lnSpc>
            </a:pPr>
            <a:endParaRPr lang="en-US" sz="160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ts val="2538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844" y="1857364"/>
            <a:ext cx="4572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6600" b="1" smtClean="0"/>
              <a:t>Тестілеу</a:t>
            </a:r>
          </a:p>
          <a:p>
            <a:endParaRPr lang="kk-KZ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Тестілеу (Тестирование;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testing) —</a:t>
            </a:r>
            <a:r>
              <a:rPr lang="kk-KZ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адамның </a:t>
            </a:r>
          </a:p>
          <a:p>
            <a:r>
              <a:rPr lang="kk-KZ" smtClean="0"/>
              <a:t>білім,білік </a:t>
            </a:r>
            <a:r>
              <a:rPr lang="kk-KZ"/>
              <a:t>дағдысын </a:t>
            </a:r>
            <a:r>
              <a:rPr lang="kk-KZ" smtClean="0"/>
              <a:t>бақылауға арналған </a:t>
            </a:r>
          </a:p>
          <a:p>
            <a:r>
              <a:rPr lang="kk-KZ" smtClean="0"/>
              <a:t>бағдарламалық жасақтамалар</a:t>
            </a:r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Рисунок 5" descr="testing_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4438" y="1000108"/>
            <a:ext cx="4643446" cy="4643446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309662" y="2928934"/>
            <a:ext cx="1428760" cy="142876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595678" y="1928802"/>
            <a:ext cx="857256" cy="7143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595678" y="3214686"/>
            <a:ext cx="857256" cy="7143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595678" y="4572008"/>
            <a:ext cx="857256" cy="7143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23848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809992" y="19288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b="1" smtClean="0"/>
              <a:t>1</a:t>
            </a:r>
            <a:endParaRPr lang="ru-RU" sz="3600" b="1"/>
          </a:p>
        </p:txBody>
      </p:sp>
      <p:sp>
        <p:nvSpPr>
          <p:cNvPr id="7" name="TextBox 6"/>
          <p:cNvSpPr txBox="1"/>
          <p:nvPr/>
        </p:nvSpPr>
        <p:spPr>
          <a:xfrm>
            <a:off x="3809992" y="32504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b="1" smtClean="0"/>
              <a:t>2</a:t>
            </a:r>
            <a:endParaRPr lang="ru-RU" sz="3600" b="1"/>
          </a:p>
        </p:txBody>
      </p:sp>
      <p:sp>
        <p:nvSpPr>
          <p:cNvPr id="8" name="TextBox 7"/>
          <p:cNvSpPr txBox="1"/>
          <p:nvPr/>
        </p:nvSpPr>
        <p:spPr>
          <a:xfrm>
            <a:off x="3809992" y="45720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b="1" smtClean="0"/>
              <a:t>3</a:t>
            </a:r>
            <a:endParaRPr lang="ru-RU" sz="3600" b="1"/>
          </a:p>
        </p:txBody>
      </p:sp>
      <p:grpSp>
        <p:nvGrpSpPr>
          <p:cNvPr id="12" name="Группа 11"/>
          <p:cNvGrpSpPr/>
          <p:nvPr/>
        </p:nvGrpSpPr>
        <p:grpSpPr>
          <a:xfrm>
            <a:off x="4881562" y="428604"/>
            <a:ext cx="2857520" cy="1071570"/>
            <a:chOff x="4881562" y="428604"/>
            <a:chExt cx="2857520" cy="1071570"/>
          </a:xfrm>
        </p:grpSpPr>
        <p:sp>
          <p:nvSpPr>
            <p:cNvPr id="9" name="TextBox 8"/>
            <p:cNvSpPr txBox="1"/>
            <p:nvPr/>
          </p:nvSpPr>
          <p:spPr>
            <a:xfrm>
              <a:off x="5095876" y="571480"/>
              <a:ext cx="2407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k-KZ" sz="4000" b="1" smtClean="0"/>
                <a:t>Тапсырма</a:t>
              </a:r>
              <a:endParaRPr lang="ru-RU" sz="4000" b="1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881562" y="428604"/>
              <a:ext cx="2857520" cy="107157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38686" y="1895765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Тестілеуге арналған және тестке арналған жеке класс құру</a:t>
            </a:r>
            <a:endParaRPr lang="ru-RU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8686" y="3181649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k-KZ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функциясында Тестілеуге арналған кластың  объектісін құру</a:t>
            </a:r>
            <a:endParaRPr lang="ru-RU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8686" y="4538971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Тестілеуді өткізу</a:t>
            </a:r>
            <a:endParaRPr lang="ru-RU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3066" y="1490662"/>
            <a:ext cx="4016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38158" y="842264"/>
            <a:ext cx="60076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2000" b="1" smtClean="0"/>
              <a:t>1-Қадам</a:t>
            </a:r>
          </a:p>
          <a:p>
            <a:endParaRPr lang="kk-KZ"/>
          </a:p>
          <a:p>
            <a:r>
              <a:rPr lang="kk-KZ" smtClean="0"/>
              <a:t>Керекті С++-тің стандартты</a:t>
            </a:r>
            <a:r>
              <a:rPr lang="en-US" smtClean="0"/>
              <a:t> </a:t>
            </a:r>
            <a:r>
              <a:rPr lang="kk-KZ" smtClean="0"/>
              <a:t>кітапханаларын </a:t>
            </a:r>
          </a:p>
          <a:p>
            <a:r>
              <a:rPr lang="kk-KZ" smtClean="0"/>
              <a:t>қосып алдым :</a:t>
            </a:r>
          </a:p>
          <a:p>
            <a:r>
              <a:rPr lang="en-US" b="1"/>
              <a:t> 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iostream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kk-KZ" b="1" smtClean="0"/>
              <a:t>Экранға керекті ақпараттарды шығару үшін</a:t>
            </a:r>
            <a:endParaRPr lang="en-US" b="1"/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&lt;vector&gt;</a:t>
            </a:r>
            <a:endParaRPr lang="kk-KZ" b="1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k-KZ" b="1" smtClean="0"/>
              <a:t>Тесттерді контейнерде сақтау үшін</a:t>
            </a:r>
            <a:endParaRPr lang="en-US" b="1"/>
          </a:p>
          <a:p>
            <a:r>
              <a:rPr lang="en-US" b="1"/>
              <a:t> 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&lt;map&gt;</a:t>
            </a:r>
            <a:endParaRPr lang="kk-KZ" b="1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smtClean="0"/>
              <a:t>UI </a:t>
            </a:r>
            <a:r>
              <a:rPr lang="kk-KZ" b="1" smtClean="0"/>
              <a:t>Аудармасын қосу үшін</a:t>
            </a:r>
            <a:endParaRPr lang="en-US" b="1"/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algorithm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kk-KZ" b="1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k-KZ" b="1" smtClean="0"/>
              <a:t>Кейбір дайын алгоритмдердің функциясын қолдану үшін</a:t>
            </a:r>
            <a:endParaRPr lang="en-US" b="1"/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set&gt;</a:t>
            </a:r>
          </a:p>
          <a:p>
            <a:r>
              <a:rPr lang="kk-KZ" b="1" smtClean="0"/>
              <a:t>Қайталанатын тесттерді фильтрлеу үшін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random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kk-KZ" b="1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k-KZ" b="1" smtClean="0"/>
              <a:t>Тесттерді араластыру үшін</a:t>
            </a:r>
          </a:p>
          <a:p>
            <a:endParaRPr lang="en-US" b="1"/>
          </a:p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158" y="285728"/>
            <a:ext cx="1714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mtClean="0"/>
              <a:t>2</a:t>
            </a:r>
            <a:r>
              <a:rPr lang="kk-KZ" sz="2000" b="1" smtClean="0"/>
              <a:t>-Қадам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714356"/>
            <a:ext cx="9205913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8092" y="4648810"/>
            <a:ext cx="9286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mtClean="0"/>
              <a:t>Алғашқы 1-3 қатарларда программаның конфигурациясы сақталған айнымалыларды </a:t>
            </a:r>
          </a:p>
          <a:p>
            <a:r>
              <a:rPr lang="kk-KZ" smtClean="0"/>
              <a:t>қостым. 5 қатарда Тілді таңдауға арналған Санақ құрылған. Бұл болашақта </a:t>
            </a:r>
            <a:r>
              <a:rPr lang="en-US" smtClean="0"/>
              <a:t>6-11 </a:t>
            </a:r>
            <a:endParaRPr lang="kk-KZ" smtClean="0"/>
          </a:p>
          <a:p>
            <a:r>
              <a:rPr lang="kk-KZ" smtClean="0"/>
              <a:t>қатарларда орналасқан аударма сақталған Картамен жұмыс жасау үшін қажет болады.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58" y="285728"/>
            <a:ext cx="30003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mtClean="0"/>
              <a:t>2</a:t>
            </a:r>
            <a:r>
              <a:rPr lang="kk-KZ" sz="2000" b="1" smtClean="0"/>
              <a:t>-Қадам жалғасы...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642918"/>
            <a:ext cx="71485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8092" y="3148612"/>
            <a:ext cx="928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mtClean="0"/>
              <a:t>13 қатарда терминалдың текстінің түсін сақтауға арнаған Санақ, ал 15 қатарда түстер сақталған Карта құрдым. Бұл Карта терминалдың текстінің түсін өзгертуге мүмкіндік береді.</a:t>
            </a:r>
          </a:p>
          <a:p>
            <a:endParaRPr lang="kk-KZ"/>
          </a:p>
          <a:p>
            <a:r>
              <a:rPr lang="kk-KZ" smtClean="0"/>
              <a:t>17 қатарда тесттер сақталған Вектор контейнерін араластыруға арналған қосымша функция анықталған.</a:t>
            </a:r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671522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95348" y="226148"/>
            <a:ext cx="30003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</a:t>
            </a:r>
            <a:r>
              <a:rPr lang="kk-KZ" sz="2000" b="1" smtClean="0"/>
              <a:t>-Қадам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09530" y="4880630"/>
            <a:ext cx="928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mtClean="0"/>
              <a:t>Енді негізгі функционалға көшсек. </a:t>
            </a:r>
            <a:r>
              <a:rPr lang="en-US" smtClean="0"/>
              <a:t>Answer </a:t>
            </a:r>
            <a:r>
              <a:rPr lang="kk-KZ" smtClean="0"/>
              <a:t>класы сұрақтарды : дұрыс және қате жауаптарын </a:t>
            </a:r>
          </a:p>
          <a:p>
            <a:r>
              <a:rPr lang="kk-KZ" smtClean="0"/>
              <a:t>сақтауға арналған. Ал </a:t>
            </a:r>
            <a:r>
              <a:rPr lang="en-US" smtClean="0"/>
              <a:t>Complexity </a:t>
            </a:r>
            <a:r>
              <a:rPr lang="kk-KZ" smtClean="0"/>
              <a:t>Санағы тесттің күрделілігін анықтайды. </a:t>
            </a:r>
            <a:r>
              <a:rPr lang="en-US" smtClean="0"/>
              <a:t>MultipleChoiceQuiz </a:t>
            </a:r>
          </a:p>
          <a:p>
            <a:r>
              <a:rPr lang="kk-KZ" smtClean="0"/>
              <a:t>структурасы бұл қосымша структура. Себебі осы структура арқасында келесі қадамда көрсетілетін Тест класының типі көрсетіледі. Бұл структураға болшақта өзге де функционалдар қосуға болады.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348" y="226148"/>
            <a:ext cx="30003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</a:t>
            </a:r>
            <a:r>
              <a:rPr lang="kk-KZ" sz="2000" b="1" smtClean="0"/>
              <a:t>-Қадам жалғасы...</a:t>
            </a:r>
          </a:p>
          <a:p>
            <a:endParaRPr lang="kk-KZ" sz="2000" b="1"/>
          </a:p>
          <a:p>
            <a:endParaRPr lang="kk-KZ" sz="2000" b="1" smtClean="0"/>
          </a:p>
          <a:p>
            <a:endParaRPr lang="en-US" sz="2000" b="1"/>
          </a:p>
          <a:p>
            <a:endParaRPr lang="ru-RU" sz="2000" b="1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29" y="642918"/>
            <a:ext cx="8824913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0968" y="6143644"/>
            <a:ext cx="694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mtClean="0"/>
              <a:t>Көрсетілген әрбір методтың қызметі төменгі слайдтарда көрсетілген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457</Words>
  <Application>Microsoft Office PowerPoint</Application>
  <PresentationFormat>Лист A4 (210x297 мм)</PresentationFormat>
  <Paragraphs>88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bolatbek_iliyas</dc:creator>
  <cp:lastModifiedBy>bolatbek_iliyas</cp:lastModifiedBy>
  <cp:revision>26</cp:revision>
  <dcterms:created xsi:type="dcterms:W3CDTF">2024-06-06T11:46:56Z</dcterms:created>
  <dcterms:modified xsi:type="dcterms:W3CDTF">2024-06-06T14:39:13Z</dcterms:modified>
</cp:coreProperties>
</file>