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GB"/>
    </a:defPPr>
    <a:lvl1pPr algn="r" rtl="0" eaLnBrk="0" fontAlgn="base" hangingPunct="0">
      <a:spcBef>
        <a:spcPct val="0"/>
      </a:spcBef>
      <a:spcAft>
        <a:spcPct val="0"/>
      </a:spcAft>
      <a:buChar char="•"/>
      <a:defRPr sz="2400" kern="1200">
        <a:solidFill>
          <a:schemeClr val="tx1"/>
        </a:solidFill>
        <a:latin typeface="Times New Roman" charset="0"/>
        <a:ea typeface="ＭＳ Ｐゴシック" charset="0"/>
        <a:cs typeface="ＭＳ Ｐゴシック" charset="0"/>
      </a:defRPr>
    </a:lvl1pPr>
    <a:lvl2pPr marL="457200" algn="r" rtl="0" eaLnBrk="0" fontAlgn="base" hangingPunct="0">
      <a:spcBef>
        <a:spcPct val="0"/>
      </a:spcBef>
      <a:spcAft>
        <a:spcPct val="0"/>
      </a:spcAft>
      <a:buChar char="•"/>
      <a:defRPr sz="2400" kern="1200">
        <a:solidFill>
          <a:schemeClr val="tx1"/>
        </a:solidFill>
        <a:latin typeface="Times New Roman" charset="0"/>
        <a:ea typeface="ＭＳ Ｐゴシック" charset="0"/>
        <a:cs typeface="ＭＳ Ｐゴシック" charset="0"/>
      </a:defRPr>
    </a:lvl2pPr>
    <a:lvl3pPr marL="914400" algn="r" rtl="0" eaLnBrk="0" fontAlgn="base" hangingPunct="0">
      <a:spcBef>
        <a:spcPct val="0"/>
      </a:spcBef>
      <a:spcAft>
        <a:spcPct val="0"/>
      </a:spcAft>
      <a:buChar char="•"/>
      <a:defRPr sz="2400" kern="1200">
        <a:solidFill>
          <a:schemeClr val="tx1"/>
        </a:solidFill>
        <a:latin typeface="Times New Roman" charset="0"/>
        <a:ea typeface="ＭＳ Ｐゴシック" charset="0"/>
        <a:cs typeface="ＭＳ Ｐゴシック" charset="0"/>
      </a:defRPr>
    </a:lvl3pPr>
    <a:lvl4pPr marL="1371600" algn="r" rtl="0" eaLnBrk="0" fontAlgn="base" hangingPunct="0">
      <a:spcBef>
        <a:spcPct val="0"/>
      </a:spcBef>
      <a:spcAft>
        <a:spcPct val="0"/>
      </a:spcAft>
      <a:buChar char="•"/>
      <a:defRPr sz="2400" kern="1200">
        <a:solidFill>
          <a:schemeClr val="tx1"/>
        </a:solidFill>
        <a:latin typeface="Times New Roman" charset="0"/>
        <a:ea typeface="ＭＳ Ｐゴシック" charset="0"/>
        <a:cs typeface="ＭＳ Ｐゴシック" charset="0"/>
      </a:defRPr>
    </a:lvl4pPr>
    <a:lvl5pPr marL="1828800" algn="r" rtl="0" eaLnBrk="0" fontAlgn="base" hangingPunct="0">
      <a:spcBef>
        <a:spcPct val="0"/>
      </a:spcBef>
      <a:spcAft>
        <a:spcPct val="0"/>
      </a:spcAft>
      <a:buChar char="•"/>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F7FD03"/>
    <a:srgbClr val="800000"/>
    <a:srgbClr val="99FF99"/>
    <a:srgbClr val="99CCFF"/>
    <a:srgbClr val="B4035C"/>
    <a:srgbClr val="B4035D"/>
    <a:srgbClr val="0038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96" y="-10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663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idx="2"/>
          </p:nvPr>
        </p:nvSpPr>
        <p:spPr bwMode="auto">
          <a:xfrm>
            <a:off x="1420813" y="841375"/>
            <a:ext cx="4475162" cy="33559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1" name="Rectangle 3"/>
          <p:cNvSpPr>
            <a:spLocks noGrp="1" noChangeArrowheads="1"/>
          </p:cNvSpPr>
          <p:nvPr>
            <p:ph type="body" sz="quarter" idx="3"/>
          </p:nvPr>
        </p:nvSpPr>
        <p:spPr bwMode="auto">
          <a:xfrm>
            <a:off x="974725" y="4564063"/>
            <a:ext cx="5365750" cy="40417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717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Uok_Logo_PMS294_PC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988" y="333375"/>
            <a:ext cx="22320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8"/>
          <p:cNvSpPr>
            <a:spLocks noChangeShapeType="1"/>
          </p:cNvSpPr>
          <p:nvPr/>
        </p:nvSpPr>
        <p:spPr bwMode="auto">
          <a:xfrm>
            <a:off x="3492500" y="3933825"/>
            <a:ext cx="2159000" cy="0"/>
          </a:xfrm>
          <a:prstGeom prst="line">
            <a:avLst/>
          </a:prstGeom>
          <a:noFill/>
          <a:ln w="38100">
            <a:solidFill>
              <a:srgbClr val="B4035D"/>
            </a:solidFill>
            <a:round/>
            <a:headEnd/>
            <a:tailEnd/>
          </a:ln>
          <a:effectLst/>
        </p:spPr>
        <p:txBody>
          <a:bodyPr lIns="90488" tIns="44450" rIns="90488" bIns="44450"/>
          <a:lstStyle/>
          <a:p>
            <a:pPr>
              <a:defRPr/>
            </a:pPr>
            <a:endParaRPr lang="en-US">
              <a:ea typeface="+mn-ea"/>
              <a:cs typeface="+mn-cs"/>
            </a:endParaRPr>
          </a:p>
        </p:txBody>
      </p:sp>
      <p:sp>
        <p:nvSpPr>
          <p:cNvPr id="6" name="Rectangle 29"/>
          <p:cNvSpPr>
            <a:spLocks noChangeArrowheads="1"/>
          </p:cNvSpPr>
          <p:nvPr/>
        </p:nvSpPr>
        <p:spPr bwMode="auto">
          <a:xfrm>
            <a:off x="211138" y="6572250"/>
            <a:ext cx="1336675" cy="241300"/>
          </a:xfrm>
          <a:prstGeom prst="rect">
            <a:avLst/>
          </a:prstGeom>
          <a:noFill/>
          <a:ln w="12700">
            <a:noFill/>
            <a:miter lim="800000"/>
            <a:headEnd/>
            <a:tailEnd/>
          </a:ln>
          <a:effectLst/>
        </p:spPr>
        <p:txBody>
          <a:bodyPr lIns="90488" tIns="44450" rIns="90488" bIns="44450">
            <a:spAutoFit/>
          </a:bodyPr>
          <a:lstStyle/>
          <a:p>
            <a:pPr algn="l">
              <a:spcBef>
                <a:spcPct val="50000"/>
              </a:spcBef>
              <a:buFontTx/>
              <a:buNone/>
              <a:defRPr/>
            </a:pPr>
            <a:r>
              <a:rPr lang="en-GB" sz="1000" dirty="0" err="1">
                <a:solidFill>
                  <a:srgbClr val="003882"/>
                </a:solidFill>
                <a:latin typeface="Century Gothic"/>
                <a:ea typeface="+mn-ea"/>
                <a:cs typeface="Century Gothic"/>
              </a:rPr>
              <a:t>Rogério</a:t>
            </a:r>
            <a:r>
              <a:rPr lang="en-GB" sz="1000" dirty="0">
                <a:solidFill>
                  <a:srgbClr val="003882"/>
                </a:solidFill>
                <a:latin typeface="Verdana" charset="0"/>
                <a:ea typeface="+mn-ea"/>
                <a:cs typeface="+mn-cs"/>
              </a:rPr>
              <a:t> de Lemos</a:t>
            </a:r>
          </a:p>
        </p:txBody>
      </p:sp>
      <p:sp>
        <p:nvSpPr>
          <p:cNvPr id="38914" name="Rectangle 2"/>
          <p:cNvSpPr>
            <a:spLocks noGrp="1" noChangeArrowheads="1"/>
          </p:cNvSpPr>
          <p:nvPr>
            <p:ph type="ctrTitle"/>
          </p:nvPr>
        </p:nvSpPr>
        <p:spPr>
          <a:xfrm>
            <a:off x="685800" y="1628779"/>
            <a:ext cx="7772400" cy="1439863"/>
          </a:xfrm>
        </p:spPr>
        <p:txBody>
          <a:bodyPr/>
          <a:lstStyle>
            <a:lvl1pPr>
              <a:lnSpc>
                <a:spcPct val="100000"/>
              </a:lnSpc>
              <a:defRPr>
                <a:solidFill>
                  <a:schemeClr val="tx1"/>
                </a:solidFill>
              </a:defRPr>
            </a:lvl1pPr>
          </a:lstStyle>
          <a:p>
            <a:r>
              <a:rPr lang="en-GB" smtClean="0"/>
              <a:t>Click to edit Master title style</a:t>
            </a:r>
            <a:endParaRPr lang="pt-BR"/>
          </a:p>
        </p:txBody>
      </p:sp>
      <p:sp>
        <p:nvSpPr>
          <p:cNvPr id="38915" name="Rectangle 3"/>
          <p:cNvSpPr>
            <a:spLocks noGrp="1" noChangeArrowheads="1"/>
          </p:cNvSpPr>
          <p:nvPr>
            <p:ph type="subTitle" idx="1"/>
          </p:nvPr>
        </p:nvSpPr>
        <p:spPr>
          <a:xfrm>
            <a:off x="1371600" y="4076700"/>
            <a:ext cx="6400800" cy="2133600"/>
          </a:xfrm>
        </p:spPr>
        <p:txBody>
          <a:bodyPr/>
          <a:lstStyle>
            <a:lvl1pPr marL="377825" indent="-377825">
              <a:buClr>
                <a:srgbClr val="B4035D"/>
              </a:buClr>
              <a:buFont typeface="Wingdings" charset="2"/>
              <a:buChar char="u"/>
              <a:tabLst>
                <a:tab pos="0" algn="l"/>
              </a:tabLst>
              <a:defRPr>
                <a:solidFill>
                  <a:schemeClr val="tx1"/>
                </a:solidFill>
              </a:defRPr>
            </a:lvl1pPr>
            <a:lvl2pPr marL="766763" lvl="1" indent="0" algn="ctr">
              <a:tabLst>
                <a:tab pos="0" algn="l"/>
              </a:tabLst>
              <a:defRPr/>
            </a:lvl2pPr>
          </a:lstStyle>
          <a:p>
            <a:r>
              <a:rPr lang="en-GB" smtClean="0"/>
              <a:t>Click to edit Master subtitle style</a:t>
            </a:r>
            <a:endParaRPr lang="pt-BR"/>
          </a:p>
        </p:txBody>
      </p:sp>
      <p:sp>
        <p:nvSpPr>
          <p:cNvPr id="8" name="Text Box 29"/>
          <p:cNvSpPr txBox="1">
            <a:spLocks noChangeArrowheads="1"/>
          </p:cNvSpPr>
          <p:nvPr userDrawn="1"/>
        </p:nvSpPr>
        <p:spPr bwMode="auto">
          <a:xfrm>
            <a:off x="5652120" y="6572250"/>
            <a:ext cx="3312493" cy="243656"/>
          </a:xfrm>
          <a:prstGeom prst="rect">
            <a:avLst/>
          </a:prstGeom>
          <a:noFill/>
          <a:ln w="12700">
            <a:noFill/>
            <a:miter lim="800000"/>
            <a:headEnd/>
            <a:tailEnd/>
          </a:ln>
          <a:effectLst/>
        </p:spPr>
        <p:txBody>
          <a:bodyPr wrap="square" lIns="90488" tIns="44450" rIns="90488" bIns="44450">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buFontTx/>
              <a:buNone/>
            </a:pPr>
            <a:r>
              <a:rPr lang="en-GB" sz="1000" dirty="0" smtClean="0">
                <a:solidFill>
                  <a:srgbClr val="003882"/>
                </a:solidFill>
                <a:latin typeface="Verdana" charset="0"/>
              </a:rPr>
              <a:t>CO885 </a:t>
            </a:r>
            <a:r>
              <a:rPr lang="en-GB" sz="1000" dirty="0">
                <a:solidFill>
                  <a:srgbClr val="003882"/>
                </a:solidFill>
                <a:latin typeface="Verdana"/>
                <a:cs typeface="Verdana"/>
              </a:rPr>
              <a:t>– </a:t>
            </a:r>
            <a:r>
              <a:rPr lang="en-GB" sz="1000" dirty="0" smtClean="0">
                <a:latin typeface="Verdana"/>
                <a:cs typeface="Verdana"/>
              </a:rPr>
              <a:t>How to structure a dissertation?</a:t>
            </a:r>
            <a:r>
              <a:rPr lang="en-GB" sz="1000" dirty="0" smtClean="0">
                <a:solidFill>
                  <a:srgbClr val="003882"/>
                </a:solidFill>
                <a:latin typeface="Verdana"/>
                <a:cs typeface="Verdana"/>
              </a:rPr>
              <a:t>– </a:t>
            </a:r>
            <a:fld id="{267B9ED9-2490-9842-A99A-01F5A711DADB}" type="slidenum">
              <a:rPr lang="en-GB" sz="1000">
                <a:solidFill>
                  <a:srgbClr val="003882"/>
                </a:solidFill>
                <a:latin typeface="Verdana"/>
                <a:cs typeface="Verdana"/>
              </a:rPr>
              <a:pPr>
                <a:buFontTx/>
                <a:buNone/>
              </a:pPr>
              <a:t>‹#›</a:t>
            </a:fld>
            <a:endParaRPr lang="en-GB" sz="1000" dirty="0">
              <a:solidFill>
                <a:srgbClr val="003882"/>
              </a:solidFill>
              <a:latin typeface="Verdana"/>
              <a:cs typeface="Verdana"/>
            </a:endParaRPr>
          </a:p>
        </p:txBody>
      </p:sp>
    </p:spTree>
    <p:extLst>
      <p:ext uri="{BB962C8B-B14F-4D97-AF65-F5344CB8AC3E}">
        <p14:creationId xmlns:p14="http://schemas.microsoft.com/office/powerpoint/2010/main" val="47894793"/>
      </p:ext>
    </p:extLst>
  </p:cSld>
  <p:clrMapOvr>
    <a:masterClrMapping/>
  </p:clrMapOvr>
  <p:transition xmlns:p14="http://schemas.microsoft.com/office/powerpoint/2010/mai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005855139"/>
      </p:ext>
    </p:extLst>
  </p:cSld>
  <p:clrMapOvr>
    <a:masterClrMapping/>
  </p:clrMapOvr>
  <p:transition xmlns:p14="http://schemas.microsoft.com/office/powerpoint/2010/mai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4"/>
            <a:ext cx="2209800" cy="62198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52400" y="304804"/>
            <a:ext cx="6477000" cy="62198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421878915"/>
      </p:ext>
    </p:extLst>
  </p:cSld>
  <p:clrMapOvr>
    <a:masterClrMapping/>
  </p:clrMapOvr>
  <p:transition xmlns:p14="http://schemas.microsoft.com/office/powerpoint/2010/mai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62238187"/>
      </p:ext>
    </p:extLst>
  </p:cSld>
  <p:clrMapOvr>
    <a:masterClrMapping/>
  </p:clrMapOvr>
  <p:transition xmlns:p14="http://schemas.microsoft.com/office/powerpoint/2010/mai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extLst>
      <p:ext uri="{BB962C8B-B14F-4D97-AF65-F5344CB8AC3E}">
        <p14:creationId xmlns:p14="http://schemas.microsoft.com/office/powerpoint/2010/main" val="2267120405"/>
      </p:ext>
    </p:extLst>
  </p:cSld>
  <p:clrMapOvr>
    <a:masterClrMapping/>
  </p:clrMapOvr>
  <p:transition xmlns:p14="http://schemas.microsoft.com/office/powerpoint/2010/mai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52400" y="1295401"/>
            <a:ext cx="4343400" cy="522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295401"/>
            <a:ext cx="4343400" cy="522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133217796"/>
      </p:ext>
    </p:extLst>
  </p:cSld>
  <p:clrMapOvr>
    <a:masterClrMapping/>
  </p:clrMapOvr>
  <p:transition xmlns:p14="http://schemas.microsoft.com/office/powerpoint/2010/mai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24300220"/>
      </p:ext>
    </p:extLst>
  </p:cSld>
  <p:clrMapOvr>
    <a:masterClrMapping/>
  </p:clrMapOvr>
  <p:transition xmlns:p14="http://schemas.microsoft.com/office/powerpoint/2010/mai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335724044"/>
      </p:ext>
    </p:extLst>
  </p:cSld>
  <p:clrMapOvr>
    <a:masterClrMapping/>
  </p:clrMapOvr>
  <p:transition xmlns:p14="http://schemas.microsoft.com/office/powerpoint/2010/mai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506914"/>
      </p:ext>
    </p:extLst>
  </p:cSld>
  <p:clrMapOvr>
    <a:masterClrMapping/>
  </p:clrMapOvr>
  <p:transition xmlns:p14="http://schemas.microsoft.com/office/powerpoint/2010/mai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1645717157"/>
      </p:ext>
    </p:extLst>
  </p:cSld>
  <p:clrMapOvr>
    <a:masterClrMapping/>
  </p:clrMapOvr>
  <p:transition xmlns:p14="http://schemas.microsoft.com/office/powerpoint/2010/mai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1175884616"/>
      </p:ext>
    </p:extLst>
  </p:cSld>
  <p:clrMapOvr>
    <a:masterClrMapping/>
  </p:clrMapOvr>
  <p:transition xmlns:p14="http://schemas.microsoft.com/office/powerpoint/2010/main">
    <p:c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09800" y="304800"/>
            <a:ext cx="6781800" cy="762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pt-BR"/>
              <a:t>Click to edit Master</a:t>
            </a:r>
          </a:p>
        </p:txBody>
      </p:sp>
      <p:sp>
        <p:nvSpPr>
          <p:cNvPr id="1027" name="Rectangle 3"/>
          <p:cNvSpPr>
            <a:spLocks noGrp="1" noChangeArrowheads="1"/>
          </p:cNvSpPr>
          <p:nvPr>
            <p:ph type="body" idx="1"/>
          </p:nvPr>
        </p:nvSpPr>
        <p:spPr bwMode="auto">
          <a:xfrm>
            <a:off x="152400" y="1295400"/>
            <a:ext cx="88392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GB" dirty="0"/>
              <a:t> </a:t>
            </a:r>
            <a:r>
              <a:rPr lang="pt-BR" dirty="0"/>
              <a:t>Click </a:t>
            </a:r>
            <a:r>
              <a:rPr lang="pt-BR" dirty="0" err="1"/>
              <a:t>to</a:t>
            </a:r>
            <a:r>
              <a:rPr lang="pt-BR" dirty="0"/>
              <a:t> </a:t>
            </a:r>
            <a:r>
              <a:rPr lang="pt-BR" dirty="0" err="1"/>
              <a:t>edit</a:t>
            </a:r>
            <a:r>
              <a:rPr lang="pt-BR" dirty="0"/>
              <a:t> Master </a:t>
            </a:r>
            <a:r>
              <a:rPr lang="pt-BR" dirty="0" err="1"/>
              <a:t>text</a:t>
            </a:r>
            <a:r>
              <a:rPr lang="pt-BR" dirty="0"/>
              <a:t> </a:t>
            </a:r>
            <a:r>
              <a:rPr lang="pt-BR" dirty="0" err="1"/>
              <a:t>styles</a:t>
            </a:r>
            <a:endParaRPr lang="pt-BR" dirty="0"/>
          </a:p>
          <a:p>
            <a:pPr lvl="1"/>
            <a:r>
              <a:rPr lang="pt-BR" dirty="0" err="1"/>
              <a:t>Second</a:t>
            </a:r>
            <a:r>
              <a:rPr lang="pt-BR" dirty="0"/>
              <a:t> </a:t>
            </a:r>
            <a:r>
              <a:rPr lang="pt-BR" dirty="0" err="1"/>
              <a:t>level</a:t>
            </a:r>
            <a:endParaRPr lang="pt-BR" dirty="0"/>
          </a:p>
          <a:p>
            <a:pPr lvl="2"/>
            <a:r>
              <a:rPr lang="pt-BR" dirty="0" err="1"/>
              <a:t>third</a:t>
            </a:r>
            <a:r>
              <a:rPr lang="pt-BR" dirty="0"/>
              <a:t> </a:t>
            </a:r>
            <a:r>
              <a:rPr lang="pt-BR" dirty="0" err="1"/>
              <a:t>level</a:t>
            </a:r>
            <a:endParaRPr lang="pt-BR" dirty="0"/>
          </a:p>
          <a:p>
            <a:pPr lvl="3"/>
            <a:r>
              <a:rPr lang="pt-BR" dirty="0" err="1"/>
              <a:t>fourth</a:t>
            </a:r>
            <a:r>
              <a:rPr lang="pt-BR" dirty="0"/>
              <a:t> </a:t>
            </a:r>
            <a:r>
              <a:rPr lang="pt-BR" dirty="0" err="1"/>
              <a:t>level</a:t>
            </a:r>
            <a:endParaRPr lang="pt-BR" dirty="0"/>
          </a:p>
          <a:p>
            <a:pPr lvl="4"/>
            <a:r>
              <a:rPr lang="pt-BR" dirty="0" err="1"/>
              <a:t>fifth</a:t>
            </a:r>
            <a:r>
              <a:rPr lang="pt-BR" dirty="0"/>
              <a:t> </a:t>
            </a:r>
            <a:r>
              <a:rPr lang="pt-BR" dirty="0" err="1"/>
              <a:t>level</a:t>
            </a:r>
            <a:endParaRPr lang="pt-BR" dirty="0"/>
          </a:p>
        </p:txBody>
      </p:sp>
      <p:sp>
        <p:nvSpPr>
          <p:cNvPr id="1042" name="Rectangle 18"/>
          <p:cNvSpPr>
            <a:spLocks noChangeArrowheads="1"/>
          </p:cNvSpPr>
          <p:nvPr/>
        </p:nvSpPr>
        <p:spPr bwMode="auto">
          <a:xfrm>
            <a:off x="211138" y="6572250"/>
            <a:ext cx="1336675" cy="241300"/>
          </a:xfrm>
          <a:prstGeom prst="rect">
            <a:avLst/>
          </a:prstGeom>
          <a:noFill/>
          <a:ln w="12700">
            <a:noFill/>
            <a:miter lim="800000"/>
            <a:headEnd/>
            <a:tailEnd/>
          </a:ln>
          <a:effectLst/>
        </p:spPr>
        <p:txBody>
          <a:bodyPr lIns="90488" tIns="44450" rIns="90488" bIns="44450">
            <a:spAutoFit/>
          </a:bodyPr>
          <a:lstStyle/>
          <a:p>
            <a:pPr algn="l">
              <a:spcBef>
                <a:spcPct val="50000"/>
              </a:spcBef>
              <a:buFontTx/>
              <a:buNone/>
              <a:defRPr/>
            </a:pPr>
            <a:r>
              <a:rPr lang="en-GB" sz="1000" dirty="0" err="1">
                <a:solidFill>
                  <a:srgbClr val="003882"/>
                </a:solidFill>
                <a:latin typeface="Century Gothic"/>
                <a:ea typeface="+mn-ea"/>
                <a:cs typeface="Century Gothic"/>
              </a:rPr>
              <a:t>Rogério</a:t>
            </a:r>
            <a:r>
              <a:rPr lang="en-GB" sz="1000" dirty="0">
                <a:solidFill>
                  <a:srgbClr val="003882"/>
                </a:solidFill>
                <a:latin typeface="Verdana" charset="0"/>
                <a:ea typeface="+mn-ea"/>
                <a:cs typeface="+mn-cs"/>
              </a:rPr>
              <a:t> de Lemos</a:t>
            </a:r>
          </a:p>
        </p:txBody>
      </p:sp>
      <p:pic>
        <p:nvPicPr>
          <p:cNvPr id="1029" name="Picture 25" descr="Uok_Logo_PMS294_PC_RG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266700"/>
            <a:ext cx="129698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1" name="Line 27"/>
          <p:cNvSpPr>
            <a:spLocks noChangeShapeType="1"/>
          </p:cNvSpPr>
          <p:nvPr/>
        </p:nvSpPr>
        <p:spPr bwMode="auto">
          <a:xfrm>
            <a:off x="179388" y="1125538"/>
            <a:ext cx="8856662" cy="0"/>
          </a:xfrm>
          <a:prstGeom prst="line">
            <a:avLst/>
          </a:prstGeom>
          <a:noFill/>
          <a:ln w="19050">
            <a:solidFill>
              <a:srgbClr val="B4035D"/>
            </a:solidFill>
            <a:round/>
            <a:headEnd/>
            <a:tailEnd/>
          </a:ln>
          <a:effectLst/>
        </p:spPr>
        <p:txBody>
          <a:bodyPr lIns="90488" tIns="44450" rIns="90488" bIns="44450"/>
          <a:lstStyle/>
          <a:p>
            <a:pPr>
              <a:defRPr/>
            </a:pPr>
            <a:endParaRPr lang="en-US">
              <a:ea typeface="+mn-ea"/>
              <a:cs typeface="+mn-cs"/>
            </a:endParaRPr>
          </a:p>
        </p:txBody>
      </p:sp>
      <p:sp>
        <p:nvSpPr>
          <p:cNvPr id="1053" name="Text Box 29"/>
          <p:cNvSpPr txBox="1">
            <a:spLocks noChangeArrowheads="1"/>
          </p:cNvSpPr>
          <p:nvPr/>
        </p:nvSpPr>
        <p:spPr bwMode="auto">
          <a:xfrm>
            <a:off x="5652120" y="6572250"/>
            <a:ext cx="3312493" cy="243656"/>
          </a:xfrm>
          <a:prstGeom prst="rect">
            <a:avLst/>
          </a:prstGeom>
          <a:noFill/>
          <a:ln w="12700">
            <a:noFill/>
            <a:miter lim="800000"/>
            <a:headEnd/>
            <a:tailEnd/>
          </a:ln>
          <a:effectLst/>
        </p:spPr>
        <p:txBody>
          <a:bodyPr wrap="square" lIns="90488" tIns="44450" rIns="90488" bIns="44450">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buFontTx/>
              <a:buNone/>
            </a:pPr>
            <a:r>
              <a:rPr lang="en-GB" sz="1000" dirty="0" smtClean="0">
                <a:solidFill>
                  <a:srgbClr val="003882"/>
                </a:solidFill>
                <a:latin typeface="Verdana" charset="0"/>
              </a:rPr>
              <a:t>CO885 </a:t>
            </a:r>
            <a:r>
              <a:rPr lang="en-GB" sz="1000" dirty="0">
                <a:solidFill>
                  <a:srgbClr val="003882"/>
                </a:solidFill>
                <a:latin typeface="Verdana"/>
                <a:cs typeface="Verdana"/>
              </a:rPr>
              <a:t>– </a:t>
            </a:r>
            <a:r>
              <a:rPr lang="en-GB" sz="1000" dirty="0" smtClean="0">
                <a:latin typeface="Verdana"/>
                <a:cs typeface="Verdana"/>
              </a:rPr>
              <a:t>How to structure a dissertation?</a:t>
            </a:r>
            <a:r>
              <a:rPr lang="en-GB" sz="1000" dirty="0" smtClean="0">
                <a:solidFill>
                  <a:srgbClr val="003882"/>
                </a:solidFill>
                <a:latin typeface="Verdana"/>
                <a:cs typeface="Verdana"/>
              </a:rPr>
              <a:t>– </a:t>
            </a:r>
            <a:fld id="{267B9ED9-2490-9842-A99A-01F5A711DADB}" type="slidenum">
              <a:rPr lang="en-GB" sz="1000">
                <a:solidFill>
                  <a:srgbClr val="003882"/>
                </a:solidFill>
                <a:latin typeface="Verdana"/>
                <a:cs typeface="Verdana"/>
              </a:rPr>
              <a:pPr>
                <a:buFontTx/>
                <a:buNone/>
              </a:pPr>
              <a:t>‹#›</a:t>
            </a:fld>
            <a:endParaRPr lang="en-GB" sz="1000" dirty="0">
              <a:solidFill>
                <a:srgbClr val="003882"/>
              </a:solidFill>
              <a:latin typeface="Verdana"/>
              <a:cs typeface="Verdana"/>
            </a:endParaRPr>
          </a:p>
        </p:txBody>
      </p:sp>
    </p:spTree>
  </p:cSld>
  <p:clrMap bg1="lt1" tx1="dk1" bg2="lt2" tx2="dk2" accent1="accent1" accent2="accent2" accent3="accent3" accent4="accent4" accent5="accent5" accent6="accent6" hlink="hlink" folHlink="folHlink"/>
  <p:sldLayoutIdLst>
    <p:sldLayoutId id="214748376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xmlns:p14="http://schemas.microsoft.com/office/powerpoint/2010/main">
    <p:cut/>
  </p:transition>
  <p:txStyles>
    <p:titleStyle>
      <a:lvl1pPr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entury Gothic"/>
          <a:ea typeface="ＭＳ Ｐゴシック" charset="-128"/>
          <a:cs typeface="Century Gothic"/>
        </a:defRPr>
      </a:lvl1pPr>
      <a:lvl2pPr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ea typeface="ＭＳ Ｐゴシック" charset="-128"/>
          <a:cs typeface="ＭＳ Ｐゴシック" charset="-128"/>
        </a:defRPr>
      </a:lvl2pPr>
      <a:lvl3pPr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ea typeface="ＭＳ Ｐゴシック" charset="-128"/>
          <a:cs typeface="ＭＳ Ｐゴシック" charset="-128"/>
        </a:defRPr>
      </a:lvl3pPr>
      <a:lvl4pPr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ea typeface="ＭＳ Ｐゴシック" charset="-128"/>
          <a:cs typeface="ＭＳ Ｐゴシック" charset="-128"/>
        </a:defRPr>
      </a:lvl4pPr>
      <a:lvl5pPr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ea typeface="ＭＳ Ｐゴシック" charset="-128"/>
          <a:cs typeface="ＭＳ Ｐゴシック" charset="-128"/>
        </a:defRPr>
      </a:lvl5pPr>
      <a:lvl6pPr marL="457200"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defRPr>
      </a:lvl6pPr>
      <a:lvl7pPr marL="914400"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defRPr>
      </a:lvl7pPr>
      <a:lvl8pPr marL="1371600"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defRPr>
      </a:lvl8pPr>
      <a:lvl9pPr marL="1828800" algn="ctr" rtl="0" eaLnBrk="1" fontAlgn="base" hangingPunct="1">
        <a:lnSpc>
          <a:spcPct val="80000"/>
        </a:lnSpc>
        <a:spcBef>
          <a:spcPct val="0"/>
        </a:spcBef>
        <a:spcAft>
          <a:spcPct val="0"/>
        </a:spcAft>
        <a:defRPr sz="3200" b="1" i="1">
          <a:solidFill>
            <a:srgbClr val="003882"/>
          </a:solidFill>
          <a:effectLst>
            <a:outerShdw blurRad="38100" dist="38100" dir="2700000" algn="tl">
              <a:srgbClr val="DDDDDD"/>
            </a:outerShdw>
          </a:effectLst>
          <a:latin typeface="Comic Sans MS" charset="0"/>
        </a:defRPr>
      </a:lvl9pPr>
    </p:titleStyle>
    <p:bodyStyle>
      <a:lvl1pPr marL="342900" indent="-342900" algn="l" rtl="0" eaLnBrk="1" fontAlgn="base" hangingPunct="1">
        <a:lnSpc>
          <a:spcPct val="110000"/>
        </a:lnSpc>
        <a:spcBef>
          <a:spcPct val="25000"/>
        </a:spcBef>
        <a:spcAft>
          <a:spcPct val="25000"/>
        </a:spcAft>
        <a:buClr>
          <a:srgbClr val="000099"/>
        </a:buClr>
        <a:buSzPct val="75000"/>
        <a:buFont typeface="Monotype Sorts" charset="0"/>
        <a:defRPr sz="2400">
          <a:solidFill>
            <a:schemeClr val="tx2"/>
          </a:solidFill>
          <a:latin typeface="Century Gothic"/>
          <a:ea typeface="ＭＳ Ｐゴシック" charset="-128"/>
          <a:cs typeface="Century Gothic"/>
        </a:defRPr>
      </a:lvl1pPr>
      <a:lvl2pPr marL="755650" indent="-379413" algn="l" rtl="0" eaLnBrk="1" fontAlgn="base" hangingPunct="1">
        <a:lnSpc>
          <a:spcPct val="110000"/>
        </a:lnSpc>
        <a:spcBef>
          <a:spcPct val="25000"/>
        </a:spcBef>
        <a:spcAft>
          <a:spcPct val="25000"/>
        </a:spcAft>
        <a:buClr>
          <a:srgbClr val="B4035D"/>
        </a:buClr>
        <a:buSzPct val="75000"/>
        <a:buFont typeface="Wingdings" charset="0"/>
        <a:buChar char="u"/>
        <a:defRPr sz="2400">
          <a:solidFill>
            <a:schemeClr val="tx2"/>
          </a:solidFill>
          <a:latin typeface="Century Gothic"/>
          <a:ea typeface="ＭＳ Ｐゴシック" charset="-128"/>
          <a:cs typeface="Century Gothic"/>
        </a:defRPr>
      </a:lvl2pPr>
      <a:lvl3pPr marL="1331913" indent="-384175" algn="l" rtl="0" eaLnBrk="1" fontAlgn="base" hangingPunct="1">
        <a:lnSpc>
          <a:spcPct val="110000"/>
        </a:lnSpc>
        <a:spcBef>
          <a:spcPct val="25000"/>
        </a:spcBef>
        <a:spcAft>
          <a:spcPct val="25000"/>
        </a:spcAft>
        <a:buClr>
          <a:srgbClr val="003882"/>
        </a:buClr>
        <a:buSzPct val="75000"/>
        <a:buFont typeface="Wingdings" charset="0"/>
        <a:buChar char="u"/>
        <a:defRPr sz="2000">
          <a:solidFill>
            <a:schemeClr val="tx2"/>
          </a:solidFill>
          <a:latin typeface="Century Gothic"/>
          <a:ea typeface="ＭＳ Ｐゴシック" charset="-128"/>
          <a:cs typeface="Century Gothic"/>
        </a:defRPr>
      </a:lvl3pPr>
      <a:lvl4pPr marL="1900238" indent="-377825" algn="l" rtl="0" eaLnBrk="1" fontAlgn="base" hangingPunct="1">
        <a:lnSpc>
          <a:spcPct val="110000"/>
        </a:lnSpc>
        <a:spcBef>
          <a:spcPct val="25000"/>
        </a:spcBef>
        <a:spcAft>
          <a:spcPct val="25000"/>
        </a:spcAft>
        <a:buClr>
          <a:srgbClr val="B4035C"/>
        </a:buClr>
        <a:buSzPct val="75000"/>
        <a:buFont typeface="Wingdings" charset="0"/>
        <a:buChar char="u"/>
        <a:defRPr>
          <a:solidFill>
            <a:schemeClr val="tx2"/>
          </a:solidFill>
          <a:latin typeface="Century Gothic"/>
          <a:ea typeface="ＭＳ Ｐゴシック" charset="-128"/>
          <a:cs typeface="Century Gothic"/>
        </a:defRPr>
      </a:lvl4pPr>
      <a:lvl5pPr marL="2473325" indent="-382588" algn="l" rtl="0" eaLnBrk="1" fontAlgn="base" hangingPunct="1">
        <a:lnSpc>
          <a:spcPct val="110000"/>
        </a:lnSpc>
        <a:spcBef>
          <a:spcPct val="25000"/>
        </a:spcBef>
        <a:spcAft>
          <a:spcPct val="25000"/>
        </a:spcAft>
        <a:buClr>
          <a:srgbClr val="003882"/>
        </a:buClr>
        <a:buSzPct val="75000"/>
        <a:buFont typeface="Wingdings" charset="0"/>
        <a:buChar char="u"/>
        <a:defRPr>
          <a:solidFill>
            <a:schemeClr val="tx2"/>
          </a:solidFill>
          <a:latin typeface="Century Gothic"/>
          <a:ea typeface="ＭＳ Ｐゴシック" charset="-128"/>
          <a:cs typeface="Century Gothic"/>
        </a:defRPr>
      </a:lvl5pPr>
      <a:lvl6pPr marL="2930525" indent="-382588" algn="l" rtl="0" eaLnBrk="1" fontAlgn="base" hangingPunct="1">
        <a:lnSpc>
          <a:spcPct val="110000"/>
        </a:lnSpc>
        <a:spcBef>
          <a:spcPct val="25000"/>
        </a:spcBef>
        <a:spcAft>
          <a:spcPct val="25000"/>
        </a:spcAft>
        <a:buClr>
          <a:srgbClr val="003882"/>
        </a:buClr>
        <a:buSzPct val="75000"/>
        <a:buFont typeface="Wingdings" charset="2"/>
        <a:buChar char="u"/>
        <a:defRPr>
          <a:solidFill>
            <a:schemeClr val="tx2"/>
          </a:solidFill>
          <a:latin typeface="+mn-lt"/>
          <a:ea typeface="ＭＳ Ｐゴシック" charset="-128"/>
        </a:defRPr>
      </a:lvl6pPr>
      <a:lvl7pPr marL="3387725" indent="-382588" algn="l" rtl="0" eaLnBrk="1" fontAlgn="base" hangingPunct="1">
        <a:lnSpc>
          <a:spcPct val="110000"/>
        </a:lnSpc>
        <a:spcBef>
          <a:spcPct val="25000"/>
        </a:spcBef>
        <a:spcAft>
          <a:spcPct val="25000"/>
        </a:spcAft>
        <a:buClr>
          <a:srgbClr val="003882"/>
        </a:buClr>
        <a:buSzPct val="75000"/>
        <a:buFont typeface="Wingdings" charset="2"/>
        <a:buChar char="u"/>
        <a:defRPr>
          <a:solidFill>
            <a:schemeClr val="tx2"/>
          </a:solidFill>
          <a:latin typeface="+mn-lt"/>
          <a:ea typeface="ＭＳ Ｐゴシック" charset="-128"/>
        </a:defRPr>
      </a:lvl7pPr>
      <a:lvl8pPr marL="3844925" indent="-382588" algn="l" rtl="0" eaLnBrk="1" fontAlgn="base" hangingPunct="1">
        <a:lnSpc>
          <a:spcPct val="110000"/>
        </a:lnSpc>
        <a:spcBef>
          <a:spcPct val="25000"/>
        </a:spcBef>
        <a:spcAft>
          <a:spcPct val="25000"/>
        </a:spcAft>
        <a:buClr>
          <a:srgbClr val="003882"/>
        </a:buClr>
        <a:buSzPct val="75000"/>
        <a:buFont typeface="Wingdings" charset="2"/>
        <a:buChar char="u"/>
        <a:defRPr>
          <a:solidFill>
            <a:schemeClr val="tx2"/>
          </a:solidFill>
          <a:latin typeface="+mn-lt"/>
          <a:ea typeface="ＭＳ Ｐゴシック" charset="-128"/>
        </a:defRPr>
      </a:lvl8pPr>
      <a:lvl9pPr marL="4302125" indent="-382588" algn="l" rtl="0" eaLnBrk="1" fontAlgn="base" hangingPunct="1">
        <a:lnSpc>
          <a:spcPct val="110000"/>
        </a:lnSpc>
        <a:spcBef>
          <a:spcPct val="25000"/>
        </a:spcBef>
        <a:spcAft>
          <a:spcPct val="25000"/>
        </a:spcAft>
        <a:buClr>
          <a:srgbClr val="003882"/>
        </a:buClr>
        <a:buSzPct val="75000"/>
        <a:buFont typeface="Wingdings" charset="2"/>
        <a:buChar char="u"/>
        <a:defRPr>
          <a:solidFill>
            <a:schemeClr val="tx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779"/>
            <a:ext cx="7772400" cy="1944237"/>
          </a:xfrm>
        </p:spPr>
        <p:txBody>
          <a:bodyPr/>
          <a:lstStyle/>
          <a:p>
            <a:r>
              <a:rPr lang="en-US" dirty="0"/>
              <a:t>How to structure a dissertation</a:t>
            </a:r>
            <a:r>
              <a:rPr lang="en-US" dirty="0" smtClean="0"/>
              <a:t>?</a:t>
            </a:r>
            <a:br>
              <a:rPr lang="en-US" dirty="0" smtClean="0"/>
            </a:br>
            <a:r>
              <a:rPr lang="en-US" dirty="0" smtClean="0"/>
              <a:t/>
            </a:r>
            <a:br>
              <a:rPr lang="en-US" dirty="0" smtClean="0"/>
            </a:br>
            <a:r>
              <a:rPr lang="en-US" sz="2400" b="0" dirty="0" err="1" smtClean="0"/>
              <a:t>Rogério</a:t>
            </a:r>
            <a:r>
              <a:rPr lang="en-US" sz="2400" b="0" dirty="0" smtClean="0"/>
              <a:t> de Lemos</a:t>
            </a:r>
            <a:endParaRPr lang="en-GB" b="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83417850"/>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a:bodyPr>
          <a:lstStyle/>
          <a:p>
            <a:r>
              <a:rPr lang="en-GB" dirty="0"/>
              <a:t>Main body (more details</a:t>
            </a:r>
            <a:r>
              <a:rPr lang="en-GB" dirty="0" smtClean="0"/>
              <a:t>)</a:t>
            </a:r>
          </a:p>
          <a:p>
            <a:pPr lvl="1"/>
            <a:r>
              <a:rPr lang="en-GB" dirty="0"/>
              <a:t>Introduction</a:t>
            </a:r>
          </a:p>
          <a:p>
            <a:pPr lvl="2"/>
            <a:r>
              <a:rPr lang="en-GB" dirty="0"/>
              <a:t>objectives of the dissertation</a:t>
            </a:r>
          </a:p>
          <a:p>
            <a:pPr lvl="2"/>
            <a:r>
              <a:rPr lang="en-GB" dirty="0"/>
              <a:t>outlines the research question</a:t>
            </a:r>
          </a:p>
          <a:p>
            <a:pPr lvl="2"/>
            <a:r>
              <a:rPr lang="en-GB" dirty="0"/>
              <a:t>identifies how it is intended to meet the objectives and answer the </a:t>
            </a:r>
            <a:r>
              <a:rPr lang="en-GB" dirty="0" smtClean="0"/>
              <a:t>question</a:t>
            </a:r>
            <a:endParaRPr lang="en-GB" dirty="0"/>
          </a:p>
          <a:p>
            <a:pPr lvl="2"/>
            <a:r>
              <a:rPr lang="en-GB" dirty="0" smtClean="0"/>
              <a:t>the introduction is related </a:t>
            </a:r>
            <a:r>
              <a:rPr lang="en-GB" dirty="0"/>
              <a:t>to the dissertation and not to the topic of your dissertation</a:t>
            </a:r>
          </a:p>
          <a:p>
            <a:pPr lvl="2"/>
            <a:r>
              <a:rPr lang="en-GB" dirty="0" smtClean="0"/>
              <a:t>the </a:t>
            </a:r>
            <a:r>
              <a:rPr lang="en-GB" dirty="0"/>
              <a:t>research methodology employed is described and its appropriateness to the topic explained</a:t>
            </a:r>
          </a:p>
          <a:p>
            <a:pPr lvl="2"/>
            <a:r>
              <a:rPr lang="en-GB" dirty="0" smtClean="0"/>
              <a:t>provides the structure of the dissertation</a:t>
            </a:r>
          </a:p>
          <a:p>
            <a:endParaRPr lang="en-GB" dirty="0" smtClean="0"/>
          </a:p>
          <a:p>
            <a:endParaRPr lang="en-GB" dirty="0"/>
          </a:p>
        </p:txBody>
      </p:sp>
    </p:spTree>
    <p:extLst>
      <p:ext uri="{BB962C8B-B14F-4D97-AF65-F5344CB8AC3E}">
        <p14:creationId xmlns:p14="http://schemas.microsoft.com/office/powerpoint/2010/main" val="1424186394"/>
      </p:ext>
    </p:extLst>
  </p:cSld>
  <p:clrMapOvr>
    <a:masterClrMapping/>
  </p:clrMapOvr>
  <p:transition xmlns:p14="http://schemas.microsoft.com/office/powerpoint/2010/mai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fontScale="92500" lnSpcReduction="10000"/>
          </a:bodyPr>
          <a:lstStyle/>
          <a:p>
            <a:r>
              <a:rPr lang="en-GB" dirty="0"/>
              <a:t>Main body (more details</a:t>
            </a:r>
            <a:r>
              <a:rPr lang="en-GB" dirty="0" smtClean="0"/>
              <a:t>)</a:t>
            </a:r>
          </a:p>
          <a:p>
            <a:pPr lvl="1"/>
            <a:r>
              <a:rPr lang="en-GB" dirty="0" smtClean="0"/>
              <a:t>Background</a:t>
            </a:r>
          </a:p>
          <a:p>
            <a:pPr lvl="2"/>
            <a:r>
              <a:rPr lang="en-GB" dirty="0" smtClean="0"/>
              <a:t>introduce the terms, techniques, methods and tools that are need to understand the dissertation</a:t>
            </a:r>
          </a:p>
          <a:p>
            <a:pPr lvl="1"/>
            <a:endParaRPr lang="en-GB" dirty="0"/>
          </a:p>
          <a:p>
            <a:pPr lvl="1"/>
            <a:r>
              <a:rPr lang="en-GB" dirty="0" smtClean="0"/>
              <a:t>Literature review</a:t>
            </a:r>
          </a:p>
          <a:p>
            <a:pPr lvl="2"/>
            <a:r>
              <a:rPr lang="en-GB" dirty="0" smtClean="0"/>
              <a:t>the topic of your dissertation is placed in an academic context</a:t>
            </a:r>
          </a:p>
          <a:p>
            <a:pPr lvl="2"/>
            <a:r>
              <a:rPr lang="en-GB" dirty="0" smtClean="0"/>
              <a:t>review relevant scholarly literature related to the research question</a:t>
            </a:r>
          </a:p>
          <a:p>
            <a:pPr lvl="2"/>
            <a:r>
              <a:rPr lang="en-GB" dirty="0" smtClean="0"/>
              <a:t>it is not restricted to literature: tools, software, systems, services, platforms, etc.</a:t>
            </a:r>
          </a:p>
          <a:p>
            <a:endParaRPr lang="en-GB" dirty="0" smtClean="0"/>
          </a:p>
          <a:p>
            <a:endParaRPr lang="en-GB" dirty="0"/>
          </a:p>
        </p:txBody>
      </p:sp>
    </p:spTree>
    <p:extLst>
      <p:ext uri="{BB962C8B-B14F-4D97-AF65-F5344CB8AC3E}">
        <p14:creationId xmlns:p14="http://schemas.microsoft.com/office/powerpoint/2010/main" val="1963587486"/>
      </p:ext>
    </p:extLst>
  </p:cSld>
  <p:clrMapOvr>
    <a:masterClrMapping/>
  </p:clrMapOvr>
  <p:transition xmlns:p14="http://schemas.microsoft.com/office/powerpoint/2010/mai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fontScale="85000" lnSpcReduction="20000"/>
          </a:bodyPr>
          <a:lstStyle/>
          <a:p>
            <a:r>
              <a:rPr lang="en-GB" dirty="0"/>
              <a:t>Main body (more details</a:t>
            </a:r>
            <a:r>
              <a:rPr lang="en-GB" dirty="0" smtClean="0"/>
              <a:t>)</a:t>
            </a:r>
          </a:p>
          <a:p>
            <a:pPr lvl="1"/>
            <a:r>
              <a:rPr lang="en-GB" dirty="0"/>
              <a:t>Problem d</a:t>
            </a:r>
            <a:r>
              <a:rPr lang="en-GB" dirty="0" smtClean="0"/>
              <a:t>efinition</a:t>
            </a:r>
            <a:endParaRPr lang="en-GB" dirty="0"/>
          </a:p>
          <a:p>
            <a:pPr lvl="1"/>
            <a:r>
              <a:rPr lang="en-GB" dirty="0"/>
              <a:t>Methodology / Description of solution</a:t>
            </a:r>
          </a:p>
          <a:p>
            <a:pPr lvl="2"/>
            <a:r>
              <a:rPr lang="en-GB" dirty="0" smtClean="0"/>
              <a:t>a </a:t>
            </a:r>
            <a:r>
              <a:rPr lang="en-GB" dirty="0"/>
              <a:t>discussion of possible approaches to the problem and the reasons for the approach chosen.</a:t>
            </a:r>
          </a:p>
          <a:p>
            <a:pPr lvl="2"/>
            <a:r>
              <a:rPr lang="en-GB" dirty="0"/>
              <a:t>a description of the work undertaken in attempting to solve the problem.</a:t>
            </a:r>
          </a:p>
          <a:p>
            <a:pPr lvl="1"/>
            <a:r>
              <a:rPr lang="en-GB" dirty="0"/>
              <a:t>Analysis and evaluation </a:t>
            </a:r>
          </a:p>
          <a:p>
            <a:pPr lvl="2"/>
            <a:r>
              <a:rPr lang="en-GB" dirty="0"/>
              <a:t>results, testing, verification</a:t>
            </a:r>
          </a:p>
          <a:p>
            <a:pPr lvl="2"/>
            <a:r>
              <a:rPr lang="en-GB" dirty="0"/>
              <a:t>a piece of software, evidence that the program actually works, and it has been built according to good software engineering principles</a:t>
            </a:r>
          </a:p>
          <a:p>
            <a:pPr lvl="2"/>
            <a:r>
              <a:rPr lang="en-GB" dirty="0"/>
              <a:t>if the work involved something other than this, the evaluation and verification may take a different form</a:t>
            </a:r>
          </a:p>
          <a:p>
            <a:pPr lvl="2"/>
            <a:r>
              <a:rPr lang="en-GB" dirty="0"/>
              <a:t>make sure that you present your results effectively and discuss their significance.</a:t>
            </a:r>
          </a:p>
          <a:p>
            <a:pPr lvl="1"/>
            <a:endParaRPr lang="en-GB" dirty="0"/>
          </a:p>
          <a:p>
            <a:endParaRPr lang="en-GB" dirty="0" smtClean="0"/>
          </a:p>
          <a:p>
            <a:endParaRPr lang="en-GB" dirty="0"/>
          </a:p>
        </p:txBody>
      </p:sp>
    </p:spTree>
    <p:extLst>
      <p:ext uri="{BB962C8B-B14F-4D97-AF65-F5344CB8AC3E}">
        <p14:creationId xmlns:p14="http://schemas.microsoft.com/office/powerpoint/2010/main" val="2633847146"/>
      </p:ext>
    </p:extLst>
  </p:cSld>
  <p:clrMapOvr>
    <a:masterClrMapping/>
  </p:clrMapOvr>
  <p:transition xmlns:p14="http://schemas.microsoft.com/office/powerpoint/2010/mai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a:bodyPr>
          <a:lstStyle/>
          <a:p>
            <a:r>
              <a:rPr lang="en-GB" dirty="0"/>
              <a:t>Main body (more details</a:t>
            </a:r>
            <a:r>
              <a:rPr lang="en-GB" dirty="0" smtClean="0"/>
              <a:t>)</a:t>
            </a:r>
          </a:p>
          <a:p>
            <a:pPr lvl="1"/>
            <a:r>
              <a:rPr lang="en-GB" dirty="0"/>
              <a:t>Conclusions</a:t>
            </a:r>
          </a:p>
          <a:p>
            <a:pPr lvl="2"/>
            <a:r>
              <a:rPr lang="en-GB" dirty="0"/>
              <a:t>presents a summary of the findings</a:t>
            </a:r>
          </a:p>
          <a:p>
            <a:pPr lvl="3"/>
            <a:r>
              <a:rPr lang="en-GB" dirty="0" smtClean="0"/>
              <a:t>states </a:t>
            </a:r>
            <a:r>
              <a:rPr lang="en-GB" dirty="0"/>
              <a:t>precisely what has been demonstrated</a:t>
            </a:r>
          </a:p>
          <a:p>
            <a:pPr lvl="2"/>
            <a:r>
              <a:rPr lang="en-GB" dirty="0"/>
              <a:t>relates these to the argument outlined in the introduction </a:t>
            </a:r>
          </a:p>
          <a:p>
            <a:pPr lvl="2"/>
            <a:r>
              <a:rPr lang="en-GB" dirty="0"/>
              <a:t>reflects what has been achieved</a:t>
            </a:r>
          </a:p>
          <a:p>
            <a:pPr lvl="2"/>
            <a:r>
              <a:rPr lang="en-GB" dirty="0"/>
              <a:t>indicates lines of future </a:t>
            </a:r>
            <a:r>
              <a:rPr lang="en-GB" dirty="0" smtClean="0"/>
              <a:t>research</a:t>
            </a:r>
            <a:endParaRPr lang="en-GB" dirty="0"/>
          </a:p>
          <a:p>
            <a:pPr lvl="1"/>
            <a:endParaRPr lang="en-GB" dirty="0"/>
          </a:p>
          <a:p>
            <a:endParaRPr lang="en-GB" dirty="0" smtClean="0"/>
          </a:p>
          <a:p>
            <a:endParaRPr lang="en-GB" dirty="0"/>
          </a:p>
        </p:txBody>
      </p:sp>
    </p:spTree>
    <p:extLst>
      <p:ext uri="{BB962C8B-B14F-4D97-AF65-F5344CB8AC3E}">
        <p14:creationId xmlns:p14="http://schemas.microsoft.com/office/powerpoint/2010/main" val="847056619"/>
      </p:ext>
    </p:extLst>
  </p:cSld>
  <p:clrMapOvr>
    <a:masterClrMapping/>
  </p:clrMapOvr>
  <p:transition xmlns:p14="http://schemas.microsoft.com/office/powerpoint/2010/mai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a:t>
            </a:r>
            <a:endParaRPr lang="en-GB" dirty="0"/>
          </a:p>
        </p:txBody>
      </p:sp>
      <p:sp>
        <p:nvSpPr>
          <p:cNvPr id="3" name="Content Placeholder 2"/>
          <p:cNvSpPr>
            <a:spLocks noGrp="1"/>
          </p:cNvSpPr>
          <p:nvPr>
            <p:ph idx="1"/>
          </p:nvPr>
        </p:nvSpPr>
        <p:spPr/>
        <p:txBody>
          <a:bodyPr>
            <a:normAutofit/>
          </a:bodyPr>
          <a:lstStyle/>
          <a:p>
            <a:pPr lvl="1"/>
            <a:r>
              <a:rPr lang="en-GB" dirty="0" smtClean="0"/>
              <a:t>Caveats</a:t>
            </a:r>
            <a:endParaRPr lang="en-GB" dirty="0"/>
          </a:p>
          <a:p>
            <a:pPr lvl="2"/>
            <a:r>
              <a:rPr lang="en-GB" dirty="0"/>
              <a:t>not all dissertations will </a:t>
            </a:r>
            <a:r>
              <a:rPr lang="en-GB" dirty="0" smtClean="0"/>
              <a:t>exactly the above structure. </a:t>
            </a:r>
            <a:r>
              <a:rPr lang="en-GB" dirty="0"/>
              <a:t>Some projects may not, for example, require any implementation at </a:t>
            </a:r>
            <a:r>
              <a:rPr lang="en-GB" dirty="0" smtClean="0"/>
              <a:t>all</a:t>
            </a:r>
            <a:endParaRPr lang="en-GB" dirty="0"/>
          </a:p>
          <a:p>
            <a:pPr lvl="2"/>
            <a:r>
              <a:rPr lang="en-GB" dirty="0"/>
              <a:t>do not waste sections of your report presenting information the reader would already be familiar with, or which the reader could find in any standard text book on the subject (simply reference the relevant texts</a:t>
            </a:r>
            <a:r>
              <a:rPr lang="en-GB" dirty="0" smtClean="0"/>
              <a:t>)</a:t>
            </a:r>
            <a:endParaRPr lang="en-GB" dirty="0"/>
          </a:p>
          <a:p>
            <a:pPr lvl="2"/>
            <a:r>
              <a:rPr lang="en-GB" dirty="0"/>
              <a:t>organise the chapters and sections of your report around topics and tasks rather than presenting your progress in the form of a </a:t>
            </a:r>
            <a:r>
              <a:rPr lang="en-GB" dirty="0" smtClean="0"/>
              <a:t>diary</a:t>
            </a:r>
            <a:endParaRPr lang="en-GB" dirty="0"/>
          </a:p>
          <a:p>
            <a:pPr lvl="1"/>
            <a:endParaRPr lang="en-GB" dirty="0"/>
          </a:p>
          <a:p>
            <a:endParaRPr lang="en-GB" dirty="0" smtClean="0"/>
          </a:p>
          <a:p>
            <a:endParaRPr lang="en-GB" dirty="0"/>
          </a:p>
        </p:txBody>
      </p:sp>
    </p:spTree>
    <p:extLst>
      <p:ext uri="{BB962C8B-B14F-4D97-AF65-F5344CB8AC3E}">
        <p14:creationId xmlns:p14="http://schemas.microsoft.com/office/powerpoint/2010/main" val="1845369352"/>
      </p:ext>
    </p:extLst>
  </p:cSld>
  <p:clrMapOvr>
    <a:masterClrMapping/>
  </p:clrMapOvr>
  <p:transition xmlns:p14="http://schemas.microsoft.com/office/powerpoint/2010/mai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a:t>
            </a:r>
            <a:endParaRPr lang="en-GB" dirty="0"/>
          </a:p>
        </p:txBody>
      </p:sp>
      <p:sp>
        <p:nvSpPr>
          <p:cNvPr id="3" name="Content Placeholder 2"/>
          <p:cNvSpPr>
            <a:spLocks noGrp="1"/>
          </p:cNvSpPr>
          <p:nvPr>
            <p:ph idx="1"/>
          </p:nvPr>
        </p:nvSpPr>
        <p:spPr/>
        <p:txBody>
          <a:bodyPr>
            <a:normAutofit/>
          </a:bodyPr>
          <a:lstStyle/>
          <a:p>
            <a:pPr lvl="1"/>
            <a:r>
              <a:rPr lang="en-GB" dirty="0"/>
              <a:t>Length</a:t>
            </a:r>
          </a:p>
          <a:p>
            <a:pPr lvl="2"/>
            <a:r>
              <a:rPr lang="en-GB" dirty="0"/>
              <a:t>reasonable length is 7,000-10,000 words. </a:t>
            </a:r>
          </a:p>
          <a:p>
            <a:pPr lvl="2"/>
            <a:r>
              <a:rPr lang="en-GB" smtClean="0"/>
              <a:t>maximum </a:t>
            </a:r>
            <a:r>
              <a:rPr lang="en-GB" dirty="0"/>
              <a:t>12,000 except with the emailed permission of the convenor</a:t>
            </a:r>
            <a:endParaRPr lang="en-GB" dirty="0"/>
          </a:p>
          <a:p>
            <a:pPr lvl="2"/>
            <a:r>
              <a:rPr lang="en-GB" dirty="0"/>
              <a:t>note that marks may be deducted where a dissertation is unnecessarily </a:t>
            </a:r>
            <a:r>
              <a:rPr lang="en-GB" dirty="0" smtClean="0"/>
              <a:t>long</a:t>
            </a:r>
            <a:endParaRPr lang="en-GB" dirty="0"/>
          </a:p>
          <a:p>
            <a:pPr lvl="1"/>
            <a:endParaRPr lang="en-GB" dirty="0"/>
          </a:p>
          <a:p>
            <a:endParaRPr lang="en-GB" dirty="0" smtClean="0"/>
          </a:p>
          <a:p>
            <a:endParaRPr lang="en-GB" dirty="0"/>
          </a:p>
        </p:txBody>
      </p:sp>
    </p:spTree>
    <p:extLst>
      <p:ext uri="{BB962C8B-B14F-4D97-AF65-F5344CB8AC3E}">
        <p14:creationId xmlns:p14="http://schemas.microsoft.com/office/powerpoint/2010/main" val="42921149"/>
      </p:ext>
    </p:extLst>
  </p:cSld>
  <p:clrMapOvr>
    <a:masterClrMapping/>
  </p:clrMapOvr>
  <p:transition xmlns:p14="http://schemas.microsoft.com/office/powerpoint/2010/mai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 Final Goals</a:t>
            </a:r>
            <a:endParaRPr lang="en-GB" dirty="0"/>
          </a:p>
        </p:txBody>
      </p:sp>
      <p:sp>
        <p:nvSpPr>
          <p:cNvPr id="3" name="Content Placeholder 2"/>
          <p:cNvSpPr>
            <a:spLocks noGrp="1"/>
          </p:cNvSpPr>
          <p:nvPr>
            <p:ph idx="1"/>
          </p:nvPr>
        </p:nvSpPr>
        <p:spPr/>
        <p:txBody>
          <a:bodyPr>
            <a:normAutofit fontScale="92500" lnSpcReduction="20000"/>
          </a:bodyPr>
          <a:lstStyle/>
          <a:p>
            <a:r>
              <a:rPr lang="en-GB" dirty="0"/>
              <a:t>After completion of the dissertation students should be able </a:t>
            </a:r>
            <a:r>
              <a:rPr lang="en-GB" dirty="0" smtClean="0"/>
              <a:t>to</a:t>
            </a:r>
            <a:endParaRPr lang="en-GB" dirty="0"/>
          </a:p>
          <a:p>
            <a:pPr lvl="1"/>
            <a:r>
              <a:rPr lang="en-GB" dirty="0"/>
              <a:t>define, design and deliver an academically rigorous piece of </a:t>
            </a:r>
            <a:r>
              <a:rPr lang="en-GB" dirty="0" smtClean="0"/>
              <a:t>research</a:t>
            </a:r>
            <a:endParaRPr lang="en-GB" dirty="0"/>
          </a:p>
          <a:p>
            <a:pPr lvl="1"/>
            <a:r>
              <a:rPr lang="en-GB" dirty="0"/>
              <a:t>understand the relationships between the theoretical concepts taught in course and their application in specific </a:t>
            </a:r>
            <a:r>
              <a:rPr lang="en-GB" dirty="0" smtClean="0"/>
              <a:t>situations</a:t>
            </a:r>
            <a:endParaRPr lang="en-GB" dirty="0"/>
          </a:p>
          <a:p>
            <a:pPr lvl="1"/>
            <a:r>
              <a:rPr lang="en-GB" dirty="0"/>
              <a:t>show evidence of a critical and holistic knowledge and have a deeper understanding of their chosen subject </a:t>
            </a:r>
            <a:r>
              <a:rPr lang="en-GB" dirty="0" smtClean="0"/>
              <a:t>area</a:t>
            </a:r>
            <a:endParaRPr lang="en-GB" dirty="0"/>
          </a:p>
          <a:p>
            <a:pPr lvl="1"/>
            <a:r>
              <a:rPr lang="en-GB" dirty="0"/>
              <a:t>appreciate practical implications and constraints of the specialist </a:t>
            </a:r>
            <a:r>
              <a:rPr lang="en-GB" dirty="0" smtClean="0"/>
              <a:t>subject</a:t>
            </a:r>
            <a:endParaRPr lang="en-GB" dirty="0"/>
          </a:p>
          <a:p>
            <a:pPr lvl="1"/>
            <a:r>
              <a:rPr lang="en-GB" dirty="0"/>
              <a:t>understand the process and decisions to be made in managing a project </a:t>
            </a:r>
            <a:r>
              <a:rPr lang="en-GB" dirty="0" smtClean="0"/>
              <a:t>within strict deadlines</a:t>
            </a:r>
            <a:endParaRPr lang="en-GB" dirty="0"/>
          </a:p>
          <a:p>
            <a:endParaRPr lang="en-GB" dirty="0" smtClean="0"/>
          </a:p>
          <a:p>
            <a:endParaRPr lang="en-GB" dirty="0"/>
          </a:p>
        </p:txBody>
      </p:sp>
    </p:spTree>
    <p:extLst>
      <p:ext uri="{BB962C8B-B14F-4D97-AF65-F5344CB8AC3E}">
        <p14:creationId xmlns:p14="http://schemas.microsoft.com/office/powerpoint/2010/main" val="3674888085"/>
      </p:ext>
    </p:extLst>
  </p:cSld>
  <p:clrMapOvr>
    <a:masterClrMapping/>
  </p:clrMapOvr>
  <p:transition xmlns:p14="http://schemas.microsoft.com/office/powerpoint/2010/mai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a:xfrm>
            <a:off x="1763688" y="4005064"/>
            <a:ext cx="7227912" cy="2448271"/>
          </a:xfrm>
        </p:spPr>
        <p:txBody>
          <a:bodyPr>
            <a:normAutofit fontScale="70000" lnSpcReduction="20000"/>
          </a:bodyPr>
          <a:lstStyle/>
          <a:p>
            <a:pPr lvl="1"/>
            <a:r>
              <a:rPr lang="en-GB" dirty="0"/>
              <a:t>Guidance on the Project &amp; Dissertation. School of Computing. University of Kent.</a:t>
            </a:r>
          </a:p>
          <a:p>
            <a:pPr lvl="1"/>
            <a:r>
              <a:rPr lang="en-GB" dirty="0"/>
              <a:t>A Guide to writing your Masters Dissertation. School of Management &amp; Languages. Herriot-Watt University.</a:t>
            </a:r>
          </a:p>
          <a:p>
            <a:pPr lvl="1"/>
            <a:r>
              <a:rPr lang="en-GB" dirty="0"/>
              <a:t>Guidelines for MSc and </a:t>
            </a:r>
            <a:r>
              <a:rPr lang="en-GB" dirty="0" err="1"/>
              <a:t>MRes</a:t>
            </a:r>
            <a:r>
              <a:rPr lang="en-GB" dirty="0"/>
              <a:t> Dissertations. Department of Politics, </a:t>
            </a:r>
            <a:r>
              <a:rPr lang="en-GB" dirty="0" err="1"/>
              <a:t>Birkbeck</a:t>
            </a:r>
            <a:r>
              <a:rPr lang="en-GB" dirty="0"/>
              <a:t>, University of London.</a:t>
            </a:r>
          </a:p>
          <a:p>
            <a:pPr lvl="1"/>
            <a:r>
              <a:rPr lang="en-GB" dirty="0"/>
              <a:t>MSc Dissertation Handbook. School of Architecture and Construction. University of Greenwich</a:t>
            </a:r>
          </a:p>
          <a:p>
            <a:endParaRPr lang="en-GB" dirty="0"/>
          </a:p>
        </p:txBody>
      </p:sp>
    </p:spTree>
    <p:extLst>
      <p:ext uri="{BB962C8B-B14F-4D97-AF65-F5344CB8AC3E}">
        <p14:creationId xmlns:p14="http://schemas.microsoft.com/office/powerpoint/2010/main" val="3298901868"/>
      </p:ext>
    </p:extLst>
  </p:cSld>
  <p:clrMapOvr>
    <a:masterClrMapping/>
  </p:clrMapOvr>
  <p:transition xmlns:p14="http://schemas.microsoft.com/office/powerpoint/2010/mai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a:t>
            </a:r>
            <a:endParaRPr lang="en-GB" dirty="0"/>
          </a:p>
        </p:txBody>
      </p:sp>
      <p:sp>
        <p:nvSpPr>
          <p:cNvPr id="3" name="Content Placeholder 2"/>
          <p:cNvSpPr>
            <a:spLocks noGrp="1"/>
          </p:cNvSpPr>
          <p:nvPr>
            <p:ph idx="1"/>
          </p:nvPr>
        </p:nvSpPr>
        <p:spPr/>
        <p:txBody>
          <a:bodyPr/>
          <a:lstStyle/>
          <a:p>
            <a:r>
              <a:rPr lang="en-GB" dirty="0"/>
              <a:t>The </a:t>
            </a:r>
            <a:r>
              <a:rPr lang="en-GB" i="1" dirty="0"/>
              <a:t>dissertation</a:t>
            </a:r>
            <a:r>
              <a:rPr lang="en-GB" dirty="0"/>
              <a:t> is the final stage of the MSc </a:t>
            </a:r>
            <a:r>
              <a:rPr lang="en-GB" dirty="0" smtClean="0"/>
              <a:t>degree</a:t>
            </a:r>
          </a:p>
          <a:p>
            <a:pPr lvl="1"/>
            <a:r>
              <a:rPr lang="en-GB" dirty="0" smtClean="0"/>
              <a:t>provides </a:t>
            </a:r>
            <a:r>
              <a:rPr lang="en-GB" dirty="0"/>
              <a:t>the opportunity to </a:t>
            </a:r>
            <a:r>
              <a:rPr lang="en-GB" dirty="0" smtClean="0"/>
              <a:t>a student to demonstrate </a:t>
            </a:r>
            <a:r>
              <a:rPr lang="en-GB" dirty="0"/>
              <a:t>that they have gained the necessary skills and knowledge in order to organise and conduct a research project.</a:t>
            </a:r>
          </a:p>
        </p:txBody>
      </p:sp>
    </p:spTree>
    <p:extLst>
      <p:ext uri="{BB962C8B-B14F-4D97-AF65-F5344CB8AC3E}">
        <p14:creationId xmlns:p14="http://schemas.microsoft.com/office/powerpoint/2010/main" val="2633498927"/>
      </p:ext>
    </p:extLst>
  </p:cSld>
  <p:clrMapOvr>
    <a:masterClrMapping/>
  </p:clrMapOvr>
  <p:transition xmlns:p14="http://schemas.microsoft.com/office/powerpoint/2010/mai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a:t>
            </a:r>
            <a:endParaRPr lang="en-GB" dirty="0"/>
          </a:p>
        </p:txBody>
      </p:sp>
      <p:sp>
        <p:nvSpPr>
          <p:cNvPr id="3" name="Content Placeholder 2"/>
          <p:cNvSpPr>
            <a:spLocks noGrp="1"/>
          </p:cNvSpPr>
          <p:nvPr>
            <p:ph idx="1"/>
          </p:nvPr>
        </p:nvSpPr>
        <p:spPr/>
        <p:txBody>
          <a:bodyPr/>
          <a:lstStyle/>
          <a:p>
            <a:r>
              <a:rPr lang="en-GB" dirty="0"/>
              <a:t>It should demonstrate that the student is skilled </a:t>
            </a:r>
            <a:r>
              <a:rPr lang="en-GB" dirty="0" smtClean="0"/>
              <a:t>in</a:t>
            </a:r>
          </a:p>
          <a:p>
            <a:pPr lvl="1"/>
            <a:r>
              <a:rPr lang="en-GB" dirty="0" smtClean="0"/>
              <a:t>identifying </a:t>
            </a:r>
            <a:r>
              <a:rPr lang="en-GB" dirty="0"/>
              <a:t>an area, or areas, suitable for </a:t>
            </a:r>
            <a:r>
              <a:rPr lang="en-GB" dirty="0" smtClean="0"/>
              <a:t>research</a:t>
            </a:r>
            <a:endParaRPr lang="en-GB" dirty="0"/>
          </a:p>
          <a:p>
            <a:pPr lvl="1"/>
            <a:r>
              <a:rPr lang="en-GB" dirty="0"/>
              <a:t>setting research </a:t>
            </a:r>
            <a:r>
              <a:rPr lang="en-GB" dirty="0" smtClean="0"/>
              <a:t>objectives</a:t>
            </a:r>
            <a:endParaRPr lang="en-GB" dirty="0"/>
          </a:p>
          <a:p>
            <a:pPr lvl="1"/>
            <a:r>
              <a:rPr lang="en-GB" dirty="0"/>
              <a:t>locating, organising and critically analysing the relevant </a:t>
            </a:r>
            <a:r>
              <a:rPr lang="en-GB" dirty="0" smtClean="0"/>
              <a:t>literature</a:t>
            </a:r>
            <a:endParaRPr lang="en-GB" dirty="0"/>
          </a:p>
          <a:p>
            <a:pPr lvl="1"/>
            <a:r>
              <a:rPr lang="en-GB" dirty="0"/>
              <a:t>identifying the problem, define and evaluate a </a:t>
            </a:r>
            <a:r>
              <a:rPr lang="en-GB" dirty="0" smtClean="0"/>
              <a:t>solution</a:t>
            </a:r>
            <a:endParaRPr lang="en-GB" dirty="0"/>
          </a:p>
          <a:p>
            <a:endParaRPr lang="en-GB" dirty="0"/>
          </a:p>
        </p:txBody>
      </p:sp>
    </p:spTree>
    <p:extLst>
      <p:ext uri="{BB962C8B-B14F-4D97-AF65-F5344CB8AC3E}">
        <p14:creationId xmlns:p14="http://schemas.microsoft.com/office/powerpoint/2010/main" val="536553394"/>
      </p:ext>
    </p:extLst>
  </p:cSld>
  <p:clrMapOvr>
    <a:masterClrMapping/>
  </p:clrMapOvr>
  <p:transition xmlns:p14="http://schemas.microsoft.com/office/powerpoint/2010/mai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a:t>
            </a:r>
            <a:endParaRPr lang="en-GB" dirty="0"/>
          </a:p>
        </p:txBody>
      </p:sp>
      <p:sp>
        <p:nvSpPr>
          <p:cNvPr id="3" name="Content Placeholder 2"/>
          <p:cNvSpPr>
            <a:spLocks noGrp="1"/>
          </p:cNvSpPr>
          <p:nvPr>
            <p:ph idx="1"/>
          </p:nvPr>
        </p:nvSpPr>
        <p:spPr/>
        <p:txBody>
          <a:bodyPr/>
          <a:lstStyle/>
          <a:p>
            <a:pPr marL="0" indent="0"/>
            <a:r>
              <a:rPr lang="en-GB" dirty="0"/>
              <a:t>A MSc dissertation is a ‘formal’ document, and there are guidelines that govern how it should be presented</a:t>
            </a:r>
          </a:p>
          <a:p>
            <a:r>
              <a:rPr lang="en-GB" dirty="0"/>
              <a:t>It must have chapters that provide </a:t>
            </a:r>
            <a:endParaRPr lang="en-GB" dirty="0" smtClean="0"/>
          </a:p>
          <a:p>
            <a:pPr lvl="1"/>
            <a:r>
              <a:rPr lang="en-GB" dirty="0" smtClean="0"/>
              <a:t>an introduction</a:t>
            </a:r>
          </a:p>
          <a:p>
            <a:pPr lvl="1"/>
            <a:r>
              <a:rPr lang="en-GB" dirty="0" smtClean="0"/>
              <a:t>a </a:t>
            </a:r>
            <a:r>
              <a:rPr lang="en-GB" dirty="0"/>
              <a:t>literature </a:t>
            </a:r>
            <a:r>
              <a:rPr lang="en-GB" dirty="0" smtClean="0"/>
              <a:t>review</a:t>
            </a:r>
            <a:endParaRPr lang="en-GB" dirty="0"/>
          </a:p>
          <a:p>
            <a:pPr lvl="1"/>
            <a:r>
              <a:rPr lang="en-GB" dirty="0" smtClean="0"/>
              <a:t>a </a:t>
            </a:r>
            <a:r>
              <a:rPr lang="en-GB" dirty="0"/>
              <a:t>problem and solution statement including the research </a:t>
            </a:r>
            <a:r>
              <a:rPr lang="en-GB" dirty="0" smtClean="0"/>
              <a:t>methodology </a:t>
            </a:r>
          </a:p>
          <a:p>
            <a:pPr lvl="1"/>
            <a:r>
              <a:rPr lang="en-GB" dirty="0" smtClean="0"/>
              <a:t>evaluation </a:t>
            </a:r>
            <a:r>
              <a:rPr lang="en-GB" dirty="0"/>
              <a:t>of the </a:t>
            </a:r>
            <a:r>
              <a:rPr lang="en-GB" dirty="0" smtClean="0"/>
              <a:t>findings</a:t>
            </a:r>
          </a:p>
          <a:p>
            <a:pPr lvl="1"/>
            <a:r>
              <a:rPr lang="en-GB" dirty="0" smtClean="0"/>
              <a:t>conclusions </a:t>
            </a:r>
            <a:r>
              <a:rPr lang="en-GB" dirty="0"/>
              <a:t>and recommendations.</a:t>
            </a:r>
          </a:p>
          <a:p>
            <a:endParaRPr lang="en-GB" dirty="0"/>
          </a:p>
        </p:txBody>
      </p:sp>
    </p:spTree>
    <p:extLst>
      <p:ext uri="{BB962C8B-B14F-4D97-AF65-F5344CB8AC3E}">
        <p14:creationId xmlns:p14="http://schemas.microsoft.com/office/powerpoint/2010/main" val="4286308216"/>
      </p:ext>
    </p:extLst>
  </p:cSld>
  <p:clrMapOvr>
    <a:masterClrMapping/>
  </p:clrMapOvr>
  <p:transition xmlns:p14="http://schemas.microsoft.com/office/powerpoint/2010/mai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Dissertation Structure</a:t>
            </a:r>
            <a:endParaRPr lang="en-GB" dirty="0"/>
          </a:p>
        </p:txBody>
      </p:sp>
      <p:sp>
        <p:nvSpPr>
          <p:cNvPr id="3" name="Content Placeholder 2"/>
          <p:cNvSpPr>
            <a:spLocks noGrp="1"/>
          </p:cNvSpPr>
          <p:nvPr>
            <p:ph idx="1"/>
          </p:nvPr>
        </p:nvSpPr>
        <p:spPr/>
        <p:txBody>
          <a:bodyPr>
            <a:normAutofit/>
          </a:bodyPr>
          <a:lstStyle/>
          <a:p>
            <a:r>
              <a:rPr lang="en-GB" dirty="0" smtClean="0"/>
              <a:t>Dissertation structure</a:t>
            </a:r>
          </a:p>
          <a:p>
            <a:pPr lvl="1"/>
            <a:r>
              <a:rPr lang="en-GB" dirty="0" smtClean="0"/>
              <a:t>structure </a:t>
            </a:r>
            <a:r>
              <a:rPr lang="en-GB" dirty="0"/>
              <a:t>varies according to the topic and methodology chosen</a:t>
            </a:r>
          </a:p>
          <a:p>
            <a:pPr lvl="1"/>
            <a:r>
              <a:rPr lang="en-GB" dirty="0" smtClean="0"/>
              <a:t>a </a:t>
            </a:r>
            <a:r>
              <a:rPr lang="en-GB" dirty="0"/>
              <a:t>dissertation typically consists of several </a:t>
            </a:r>
            <a:r>
              <a:rPr lang="en-GB" dirty="0" smtClean="0"/>
              <a:t>parts</a:t>
            </a:r>
            <a:endParaRPr lang="en-GB" dirty="0"/>
          </a:p>
          <a:p>
            <a:pPr marL="1343025" lvl="2" indent="-273050"/>
            <a:r>
              <a:rPr lang="en-GB" dirty="0" smtClean="0"/>
              <a:t>chapters</a:t>
            </a:r>
            <a:r>
              <a:rPr lang="en-GB" dirty="0"/>
              <a:t>, sections, subsections, etc. </a:t>
            </a:r>
          </a:p>
          <a:p>
            <a:pPr marL="725488" lvl="1" indent="-312738"/>
            <a:r>
              <a:rPr lang="en-GB" dirty="0" smtClean="0"/>
              <a:t>chapters </a:t>
            </a:r>
            <a:r>
              <a:rPr lang="en-GB" dirty="0"/>
              <a:t>should be </a:t>
            </a:r>
            <a:r>
              <a:rPr lang="en-GB" dirty="0" smtClean="0"/>
              <a:t>purposeful</a:t>
            </a:r>
          </a:p>
          <a:p>
            <a:pPr marL="1301751" lvl="2" indent="-312738"/>
            <a:r>
              <a:rPr lang="en-GB" dirty="0" smtClean="0"/>
              <a:t>low </a:t>
            </a:r>
            <a:r>
              <a:rPr lang="en-GB" dirty="0"/>
              <a:t>coupling and high coherent</a:t>
            </a:r>
          </a:p>
          <a:p>
            <a:endParaRPr lang="en-GB" dirty="0"/>
          </a:p>
        </p:txBody>
      </p:sp>
    </p:spTree>
    <p:extLst>
      <p:ext uri="{BB962C8B-B14F-4D97-AF65-F5344CB8AC3E}">
        <p14:creationId xmlns:p14="http://schemas.microsoft.com/office/powerpoint/2010/main" val="1135060652"/>
      </p:ext>
    </p:extLst>
  </p:cSld>
  <p:clrMapOvr>
    <a:masterClrMapping/>
  </p:clrMapOvr>
  <p:transition xmlns:p14="http://schemas.microsoft.com/office/powerpoint/2010/mai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lstStyle/>
          <a:p>
            <a:pPr lvl="1"/>
            <a:r>
              <a:rPr lang="en-GB" dirty="0"/>
              <a:t>each chapter should have an introduction and a conclusion</a:t>
            </a:r>
          </a:p>
          <a:p>
            <a:pPr lvl="2"/>
            <a:r>
              <a:rPr lang="en-GB" dirty="0"/>
              <a:t>introduction should provide a contents ‘map’ of the </a:t>
            </a:r>
            <a:r>
              <a:rPr lang="en-GB" dirty="0" smtClean="0"/>
              <a:t>chapter</a:t>
            </a:r>
            <a:endParaRPr lang="en-GB" dirty="0"/>
          </a:p>
          <a:p>
            <a:pPr lvl="2"/>
            <a:r>
              <a:rPr lang="en-GB" dirty="0"/>
              <a:t>conclusions should provide a concise summary of the chapter, and make a link to the next </a:t>
            </a:r>
            <a:r>
              <a:rPr lang="en-GB" dirty="0" smtClean="0"/>
              <a:t>chapter</a:t>
            </a:r>
            <a:endParaRPr lang="en-GB" dirty="0"/>
          </a:p>
          <a:p>
            <a:pPr marL="0" indent="0"/>
            <a:endParaRPr lang="en-GB" dirty="0" smtClean="0"/>
          </a:p>
          <a:p>
            <a:pPr marL="0" indent="0"/>
            <a:r>
              <a:rPr lang="en-GB" dirty="0" smtClean="0"/>
              <a:t>The </a:t>
            </a:r>
            <a:r>
              <a:rPr lang="en-GB" dirty="0"/>
              <a:t>introduction and conclusion of each chapter act like small links that bind the ‘chain’ of the chapters together in a seamless way by ‘smoothing out’ the transition </a:t>
            </a:r>
          </a:p>
        </p:txBody>
      </p:sp>
    </p:spTree>
    <p:extLst>
      <p:ext uri="{BB962C8B-B14F-4D97-AF65-F5344CB8AC3E}">
        <p14:creationId xmlns:p14="http://schemas.microsoft.com/office/powerpoint/2010/main" val="2571478696"/>
      </p:ext>
    </p:extLst>
  </p:cSld>
  <p:clrMapOvr>
    <a:masterClrMapping/>
  </p:clrMapOvr>
  <p:transition xmlns:p14="http://schemas.microsoft.com/office/powerpoint/2010/mai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lnSpcReduction="10000"/>
          </a:bodyPr>
          <a:lstStyle/>
          <a:p>
            <a:r>
              <a:rPr lang="en-GB" dirty="0"/>
              <a:t>Preliminary and end </a:t>
            </a:r>
            <a:r>
              <a:rPr lang="en-GB" dirty="0" smtClean="0"/>
              <a:t>material</a:t>
            </a:r>
          </a:p>
          <a:p>
            <a:pPr lvl="1"/>
            <a:r>
              <a:rPr lang="en-GB" dirty="0"/>
              <a:t>Title page</a:t>
            </a:r>
          </a:p>
          <a:p>
            <a:pPr lvl="1"/>
            <a:r>
              <a:rPr lang="en-GB" dirty="0"/>
              <a:t>Abstract</a:t>
            </a:r>
          </a:p>
          <a:p>
            <a:pPr lvl="1"/>
            <a:r>
              <a:rPr lang="en-GB" dirty="0"/>
              <a:t>Acknowledgements</a:t>
            </a:r>
          </a:p>
          <a:p>
            <a:pPr lvl="1"/>
            <a:r>
              <a:rPr lang="en-GB" dirty="0"/>
              <a:t>Content page</a:t>
            </a:r>
          </a:p>
          <a:p>
            <a:pPr lvl="1"/>
            <a:r>
              <a:rPr lang="en-GB" dirty="0"/>
              <a:t>List of figures / List of tables / list of abbreviations</a:t>
            </a:r>
          </a:p>
          <a:p>
            <a:pPr lvl="1"/>
            <a:r>
              <a:rPr lang="en-GB" dirty="0"/>
              <a:t>(Main body)</a:t>
            </a:r>
          </a:p>
          <a:p>
            <a:pPr lvl="1"/>
            <a:r>
              <a:rPr lang="en-GB" dirty="0"/>
              <a:t>References</a:t>
            </a:r>
          </a:p>
          <a:p>
            <a:pPr lvl="1"/>
            <a:r>
              <a:rPr lang="en-GB" dirty="0"/>
              <a:t>Appendices</a:t>
            </a:r>
          </a:p>
          <a:p>
            <a:endParaRPr lang="en-GB" dirty="0"/>
          </a:p>
        </p:txBody>
      </p:sp>
    </p:spTree>
    <p:extLst>
      <p:ext uri="{BB962C8B-B14F-4D97-AF65-F5344CB8AC3E}">
        <p14:creationId xmlns:p14="http://schemas.microsoft.com/office/powerpoint/2010/main" val="1573840724"/>
      </p:ext>
    </p:extLst>
  </p:cSld>
  <p:clrMapOvr>
    <a:masterClrMapping/>
  </p:clrMapOvr>
  <p:transition xmlns:p14="http://schemas.microsoft.com/office/powerpoint/2010/mai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normAutofit fontScale="92500" lnSpcReduction="10000"/>
          </a:bodyPr>
          <a:lstStyle/>
          <a:p>
            <a:r>
              <a:rPr lang="en-GB" dirty="0"/>
              <a:t>Preliminary and end material (more details</a:t>
            </a:r>
            <a:r>
              <a:rPr lang="en-GB" dirty="0" smtClean="0"/>
              <a:t>)</a:t>
            </a:r>
          </a:p>
          <a:p>
            <a:pPr lvl="1"/>
            <a:r>
              <a:rPr lang="en-GB" dirty="0"/>
              <a:t>References</a:t>
            </a:r>
          </a:p>
          <a:p>
            <a:pPr lvl="2"/>
            <a:r>
              <a:rPr lang="en-GB" dirty="0"/>
              <a:t>make sure that all references are properly cited </a:t>
            </a:r>
          </a:p>
          <a:p>
            <a:pPr lvl="2"/>
            <a:r>
              <a:rPr lang="en-GB" dirty="0"/>
              <a:t>any commonly used citation method is fine - just be consistent </a:t>
            </a:r>
          </a:p>
          <a:p>
            <a:pPr lvl="2"/>
            <a:r>
              <a:rPr lang="en-GB" dirty="0"/>
              <a:t>bibliography should include full references and not just URLs</a:t>
            </a:r>
          </a:p>
          <a:p>
            <a:pPr lvl="3"/>
            <a:r>
              <a:rPr lang="en-GB" dirty="0" smtClean="0"/>
              <a:t>ACM </a:t>
            </a:r>
            <a:r>
              <a:rPr lang="en-GB" dirty="0"/>
              <a:t>Digital Library, IEEE Explore, etc. </a:t>
            </a:r>
          </a:p>
          <a:p>
            <a:pPr lvl="1"/>
            <a:r>
              <a:rPr lang="en-GB" dirty="0"/>
              <a:t>Appendices</a:t>
            </a:r>
          </a:p>
          <a:p>
            <a:pPr lvl="2"/>
            <a:r>
              <a:rPr lang="en-GB" dirty="0"/>
              <a:t>provide relevant supporting evidence for reference but should only be used if necessary.</a:t>
            </a:r>
          </a:p>
          <a:p>
            <a:pPr lvl="2"/>
            <a:r>
              <a:rPr lang="en-GB" dirty="0"/>
              <a:t>evidence which confirms the originality of </a:t>
            </a:r>
            <a:r>
              <a:rPr lang="en-GB" dirty="0" smtClean="0"/>
              <a:t>the </a:t>
            </a:r>
            <a:r>
              <a:rPr lang="en-GB" dirty="0"/>
              <a:t>work or illustrates points of principle set out in the main </a:t>
            </a:r>
            <a:r>
              <a:rPr lang="en-GB" dirty="0" smtClean="0"/>
              <a:t>body, </a:t>
            </a:r>
            <a:r>
              <a:rPr lang="en-GB" dirty="0"/>
              <a:t>questionnaires, and interview guidelines</a:t>
            </a:r>
          </a:p>
          <a:p>
            <a:endParaRPr lang="en-GB" dirty="0"/>
          </a:p>
          <a:p>
            <a:endParaRPr lang="en-GB" dirty="0"/>
          </a:p>
        </p:txBody>
      </p:sp>
    </p:spTree>
    <p:extLst>
      <p:ext uri="{BB962C8B-B14F-4D97-AF65-F5344CB8AC3E}">
        <p14:creationId xmlns:p14="http://schemas.microsoft.com/office/powerpoint/2010/main" val="4067853710"/>
      </p:ext>
    </p:extLst>
  </p:cSld>
  <p:clrMapOvr>
    <a:masterClrMapping/>
  </p:clrMapOvr>
  <p:transition xmlns:p14="http://schemas.microsoft.com/office/powerpoint/2010/mai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Dissertation Structure</a:t>
            </a:r>
          </a:p>
        </p:txBody>
      </p:sp>
      <p:sp>
        <p:nvSpPr>
          <p:cNvPr id="3" name="Content Placeholder 2"/>
          <p:cNvSpPr>
            <a:spLocks noGrp="1"/>
          </p:cNvSpPr>
          <p:nvPr>
            <p:ph idx="1"/>
          </p:nvPr>
        </p:nvSpPr>
        <p:spPr/>
        <p:txBody>
          <a:bodyPr/>
          <a:lstStyle/>
          <a:p>
            <a:r>
              <a:rPr lang="en-GB" dirty="0"/>
              <a:t>Main b</a:t>
            </a:r>
            <a:r>
              <a:rPr lang="en-GB" dirty="0" smtClean="0"/>
              <a:t>ody</a:t>
            </a:r>
            <a:endParaRPr lang="en-GB" dirty="0"/>
          </a:p>
          <a:p>
            <a:pPr lvl="1"/>
            <a:r>
              <a:rPr lang="en-GB" dirty="0"/>
              <a:t>Introduction</a:t>
            </a:r>
          </a:p>
          <a:p>
            <a:pPr lvl="1"/>
            <a:r>
              <a:rPr lang="en-GB" dirty="0"/>
              <a:t>Background</a:t>
            </a:r>
          </a:p>
          <a:p>
            <a:pPr lvl="1"/>
            <a:r>
              <a:rPr lang="en-GB" dirty="0"/>
              <a:t>Literature review</a:t>
            </a:r>
          </a:p>
          <a:p>
            <a:pPr lvl="1"/>
            <a:r>
              <a:rPr lang="en-GB" dirty="0"/>
              <a:t>Problem definition</a:t>
            </a:r>
          </a:p>
          <a:p>
            <a:pPr lvl="1"/>
            <a:r>
              <a:rPr lang="en-GB" dirty="0"/>
              <a:t>Methodology / Description of solution</a:t>
            </a:r>
          </a:p>
          <a:p>
            <a:pPr lvl="1"/>
            <a:r>
              <a:rPr lang="en-GB" dirty="0"/>
              <a:t>Analysis and evaluation</a:t>
            </a:r>
          </a:p>
          <a:p>
            <a:pPr lvl="1"/>
            <a:r>
              <a:rPr lang="en-GB" dirty="0"/>
              <a:t>Conclusions</a:t>
            </a:r>
          </a:p>
          <a:p>
            <a:endParaRPr lang="en-GB" dirty="0"/>
          </a:p>
        </p:txBody>
      </p:sp>
    </p:spTree>
    <p:extLst>
      <p:ext uri="{BB962C8B-B14F-4D97-AF65-F5344CB8AC3E}">
        <p14:creationId xmlns:p14="http://schemas.microsoft.com/office/powerpoint/2010/main" val="1919771428"/>
      </p:ext>
    </p:extLst>
  </p:cSld>
  <p:clrMapOvr>
    <a:masterClrMapping/>
  </p:clrMapOvr>
  <p:transition xmlns:p14="http://schemas.microsoft.com/office/powerpoint/2010/main">
    <p:cut/>
  </p:transition>
</p:sld>
</file>

<file path=ppt/theme/theme1.xml><?xml version="1.0" encoding="utf-8"?>
<a:theme xmlns:a="http://schemas.openxmlformats.org/drawingml/2006/main" name="kentTeaching_03RD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Char char="•"/>
          <a:tabLst/>
          <a:defRPr kumimoji="0" lang="en-GB"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Char char="•"/>
          <a:tabLst/>
          <a:defRPr kumimoji="0" lang="en-GB" sz="2400" b="0" i="0" u="none" strike="noStrike" cap="none" normalizeH="0" baseline="0">
            <a:ln>
              <a:noFill/>
            </a:ln>
            <a:solidFill>
              <a:schemeClr val="tx1"/>
            </a:solidFill>
            <a:effectLst/>
            <a:latin typeface="Times New Roman" charset="0"/>
          </a:defRPr>
        </a:defPPr>
      </a:lstStyle>
    </a:lnDef>
  </a:objectDefaults>
  <a:extraClrSchemeLst>
    <a:extraClrScheme>
      <a:clrScheme name="kent_ComicSans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kent_ComicSans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kent_ComicSans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kent_ComicSans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kent_ComicSans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kent_ComicSans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kent_ComicSans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kentTeaching_03RDL.potx</Template>
  <TotalTime>3193</TotalTime>
  <Pages>16</Pages>
  <Words>920</Words>
  <Application>Microsoft Macintosh PowerPoint</Application>
  <PresentationFormat>On-screen Show (4:3)</PresentationFormat>
  <Paragraphs>123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kentTeaching_03RDL</vt:lpstr>
      <vt:lpstr>How to structure a dissertation?  Rogério de Lemos</vt:lpstr>
      <vt:lpstr>Dissertation</vt:lpstr>
      <vt:lpstr>Dissertation</vt:lpstr>
      <vt:lpstr>Dissertation</vt:lpstr>
      <vt:lpstr>Dissertation Structure</vt:lpstr>
      <vt:lpstr>Dissertation Structure</vt:lpstr>
      <vt:lpstr>Dissertation Structure</vt:lpstr>
      <vt:lpstr>Dissertation Structure</vt:lpstr>
      <vt:lpstr>Dissertation Structure</vt:lpstr>
      <vt:lpstr>Dissertation Structure</vt:lpstr>
      <vt:lpstr>Dissertation Structure</vt:lpstr>
      <vt:lpstr>Dissertation Structure</vt:lpstr>
      <vt:lpstr>Dissertation Structure</vt:lpstr>
      <vt:lpstr>Dissertation</vt:lpstr>
      <vt:lpstr>Dissertation</vt:lpstr>
      <vt:lpstr>Dissertation Final Goals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CO521: Software Engineering  Design and Validation   Rogério de Lemos</dc:title>
  <dc:subject>staff development - web training</dc:subject>
  <dc:creator>Rogerio de Lemos</dc:creator>
  <cp:keywords>web teaching and learning, staff development</cp:keywords>
  <dc:description/>
  <cp:lastModifiedBy>Rogerio de Lemos</cp:lastModifiedBy>
  <cp:revision>39</cp:revision>
  <cp:lastPrinted>2011-01-29T22:44:45Z</cp:lastPrinted>
  <dcterms:created xsi:type="dcterms:W3CDTF">2012-01-30T11:43:21Z</dcterms:created>
  <dcterms:modified xsi:type="dcterms:W3CDTF">2016-02-09T20:14:01Z</dcterms:modified>
</cp:coreProperties>
</file>