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8"/>
  </p:notesMasterIdLst>
  <p:handoutMasterIdLst>
    <p:handoutMasterId r:id="rId29"/>
  </p:handoutMasterIdLst>
  <p:sldIdLst>
    <p:sldId id="1218" r:id="rId2"/>
    <p:sldId id="1219" r:id="rId3"/>
    <p:sldId id="1221" r:id="rId4"/>
    <p:sldId id="1220" r:id="rId5"/>
    <p:sldId id="1222" r:id="rId6"/>
    <p:sldId id="1223" r:id="rId7"/>
    <p:sldId id="1224" r:id="rId8"/>
    <p:sldId id="1225" r:id="rId9"/>
    <p:sldId id="1226" r:id="rId10"/>
    <p:sldId id="1228" r:id="rId11"/>
    <p:sldId id="1229" r:id="rId12"/>
    <p:sldId id="1227" r:id="rId13"/>
    <p:sldId id="1232" r:id="rId14"/>
    <p:sldId id="1233" r:id="rId15"/>
    <p:sldId id="1234" r:id="rId16"/>
    <p:sldId id="1230" r:id="rId17"/>
    <p:sldId id="1235" r:id="rId18"/>
    <p:sldId id="1236" r:id="rId19"/>
    <p:sldId id="1237" r:id="rId20"/>
    <p:sldId id="1238" r:id="rId21"/>
    <p:sldId id="1239" r:id="rId22"/>
    <p:sldId id="1244" r:id="rId23"/>
    <p:sldId id="1231" r:id="rId24"/>
    <p:sldId id="1240" r:id="rId25"/>
    <p:sldId id="1241" r:id="rId26"/>
    <p:sldId id="1243" r:id="rId2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09.05.2025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09.05.2025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ome-assistant.io/integrations/script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xEJxecuL-F8&amp;ab_channel=smarthome%26mor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0A0BE-C8D8-F324-798B-533EE8F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Script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FEE81-BCB3-4987-27BF-6E080ED45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dirty="0"/>
              <a:t>Wiederverwendbarer Baustein vergleichbar mit Funktion</a:t>
            </a:r>
          </a:p>
          <a:p>
            <a:pPr lvl="1"/>
            <a:r>
              <a:rPr lang="de-AT" dirty="0"/>
              <a:t>Aufruf über Services</a:t>
            </a:r>
          </a:p>
          <a:p>
            <a:pPr lvl="1"/>
            <a:r>
              <a:rPr lang="de-AT" dirty="0"/>
              <a:t>Parameter</a:t>
            </a:r>
          </a:p>
          <a:p>
            <a:pPr lvl="1"/>
            <a:r>
              <a:rPr lang="de-AT" dirty="0"/>
              <a:t>Rückgabewerte</a:t>
            </a:r>
            <a:br>
              <a:rPr lang="de-AT" dirty="0"/>
            </a:br>
            <a:endParaRPr lang="de-AT" dirty="0"/>
          </a:p>
          <a:p>
            <a:r>
              <a:rPr lang="de-AT" sz="2000" dirty="0"/>
              <a:t>Einführungsvideo: </a:t>
            </a:r>
            <a:r>
              <a:rPr lang="de-AT" sz="2000" dirty="0">
                <a:hlinkClick r:id="rId2"/>
              </a:rPr>
              <a:t>https://www.home-assistant.io/integrations/script/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EA6B0A-0E66-846F-C97B-766B44D9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293096"/>
            <a:ext cx="4465489" cy="22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2D413-784A-A38C-1517-589DDD3C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UI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373E3-343D-4747-B404-70E112AF3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dirty="0"/>
              <a:t>Über Detailansicht, nicht über Ausführen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73D5EC-AEDB-02E9-7D4B-C283EF19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147459"/>
            <a:ext cx="3958382" cy="371054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459A60-B5F1-1B93-1B33-C02DEE28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8" y="1916832"/>
            <a:ext cx="719111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7ED2B-4FD5-FF2C-7752-9E15E0AC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kommt am Handy 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B4F1B-7D89-31B2-B834-DE43383A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572304-6150-BD5A-76D2-70BF25FD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412776"/>
            <a:ext cx="31527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AD3B7-000C-3041-610A-A111B7E5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Aufruf aus Automatisierung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38FD1E-5176-4C24-DAF5-670972135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Create Automation für Test des </a:t>
            </a:r>
            <a:r>
              <a:rPr lang="de-AT" dirty="0" err="1"/>
              <a:t>Scriptaufrufs</a:t>
            </a:r>
            <a:endParaRPr lang="de-AT" dirty="0"/>
          </a:p>
          <a:p>
            <a:pPr lvl="1"/>
            <a:r>
              <a:rPr lang="de-AT" dirty="0"/>
              <a:t>Kein Trigger, Bedingung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622A61-C1F8-6F35-6077-C2FAA234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38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3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9D7C0-504F-6EC3-CB83-A8AF515B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Andere Aktionen </a:t>
            </a:r>
            <a:r>
              <a:rPr lang="de-AT" dirty="0">
                <a:sym typeface="Wingdings" panose="05000000000000000000" pitchFamily="2" charset="2"/>
              </a:rPr>
              <a:t> Dienst ausführen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15D72-49CA-9DD1-35E8-476CD1178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A9657B-31B8-AD62-52F6-D758B368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38300"/>
            <a:ext cx="4743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5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293F1-6BE9-9C58-4D45-2EABB9A4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Script</a:t>
            </a:r>
            <a:r>
              <a:rPr lang="de-AT" dirty="0"/>
              <a:t> wählen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9506A-F73E-18EC-9764-8B4A5CCA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8F5A1F-C350-CD3B-5F38-69477BE4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413"/>
            <a:ext cx="7753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7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B67A-FB2D-8FE4-A09E-20013C5E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Parameter belegen und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B6CC92-1525-B543-82FF-FC2F40398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44C006-F067-29D2-04B3-F045A7D5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36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2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E8934-2BB0-0B52-E360-C563A0A8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845755-12C6-648A-8B31-D9B23E0DD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979A8D-E3A7-1454-347F-7BBFE419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268413"/>
            <a:ext cx="3171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1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A5C53-A6F3-48B6-6FD7-52EC5E92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Scripts mit Rückgabewerten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DA0911-EEDE-87F7-4DCD-0EED2159C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HACS-Integration </a:t>
            </a:r>
            <a:r>
              <a:rPr lang="de-AT" dirty="0" err="1"/>
              <a:t>EpexSpot</a:t>
            </a:r>
            <a:r>
              <a:rPr lang="de-AT" dirty="0"/>
              <a:t> installieren</a:t>
            </a:r>
          </a:p>
          <a:p>
            <a:r>
              <a:rPr lang="de-AT" dirty="0"/>
              <a:t>Beispiel:</a:t>
            </a:r>
          </a:p>
          <a:p>
            <a:pPr lvl="1"/>
            <a:r>
              <a:rPr lang="de-AT" dirty="0" err="1"/>
              <a:t>Script</a:t>
            </a:r>
            <a:r>
              <a:rPr lang="de-AT" dirty="0"/>
              <a:t> liefert den aktuellen Strompreis inklusive Netztarif und Mehrwertsteuer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445A52-51D8-DB9A-9A42-36903035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01" y="4217568"/>
            <a:ext cx="3035598" cy="3751455"/>
          </a:xfrm>
          <a:prstGeom prst="rect">
            <a:avLst/>
          </a:prstGeom>
        </p:spPr>
      </p:pic>
      <p:sp>
        <p:nvSpPr>
          <p:cNvPr id="7" name="Textfeld 4">
            <a:extLst>
              <a:ext uri="{FF2B5EF4-FFF2-40B4-BE49-F238E27FC236}">
                <a16:creationId xmlns:a16="http://schemas.microsoft.com/office/drawing/2014/main" id="{F30B2878-78F8-03F1-B438-325010FA8E30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61776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35F9B-4F4C-3A0B-7AE2-4D29E6C2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Script</a:t>
            </a:r>
            <a:r>
              <a:rPr lang="de-AT" dirty="0"/>
              <a:t> anlegen, das sofort beendet wird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6A5D9-92F1-820C-8F79-7813B5CE7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… aber Werte zurückliefert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3E4177-AD86-BB3C-05FC-588D0557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88840"/>
            <a:ext cx="5760640" cy="44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3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47759-E4FA-63C4-885C-D368F007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Response-Variable definieren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E06AA-3730-C7AC-FFFD-B4828B5B7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78F798-4730-3283-C4A4-96AD75F4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81075"/>
            <a:ext cx="4897268" cy="55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334FD-D72B-6D23-277C-F566326E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Codier-Richtlinien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07AC1-DA05-3C27-476F-13DB3DE48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Name in Kleinbuchstaben mit Unterstrich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280172-7D39-37DD-43DB-142F49D5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6732612" cy="41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4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C0A96-9396-DF72-484E-CCF77177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Response-Variable belegen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EA5FCA-0274-C1AC-3249-035DB1232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Über Entwicklerwerkzeuge </a:t>
            </a:r>
            <a:r>
              <a:rPr lang="de-AT" sz="2400" dirty="0">
                <a:sym typeface="Wingdings" panose="05000000000000000000" pitchFamily="2" charset="2"/>
              </a:rPr>
              <a:t> Templates erarbeiten</a:t>
            </a:r>
          </a:p>
          <a:p>
            <a:r>
              <a:rPr lang="de-AT" sz="2400" dirty="0">
                <a:sym typeface="Wingdings" panose="05000000000000000000" pitchFamily="2" charset="2"/>
              </a:rPr>
              <a:t>Integration </a:t>
            </a:r>
            <a:r>
              <a:rPr lang="de-AT" sz="2400" dirty="0" err="1">
                <a:sym typeface="Wingdings" panose="05000000000000000000" pitchFamily="2" charset="2"/>
              </a:rPr>
              <a:t>Epex</a:t>
            </a:r>
            <a:r>
              <a:rPr lang="de-AT" sz="2400" dirty="0">
                <a:sym typeface="Wingdings" panose="05000000000000000000" pitchFamily="2" charset="2"/>
              </a:rPr>
              <a:t> Spot</a:t>
            </a:r>
            <a:endParaRPr lang="de-AT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CA115E-C73D-BAE0-74CF-BA55F2E5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24730"/>
            <a:ext cx="7881463" cy="37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5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9AE7-9FE7-7CC2-7E14-ECB250D7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Traces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04A4BC-22C1-AAD5-DEF8-A2D63DAB8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C9BA24-19CB-2A3A-80FA-0F10E742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6595365" cy="54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1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DCBF8-460E-1B9C-F529-838DC2DB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Mittels Entwicklerwerkzeugen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3267B7-FD60-BD1E-DF91-C9F12A9D7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C495BC-E0FE-C372-7B09-1E43CC22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8413"/>
            <a:ext cx="5932512" cy="51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8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34D88-F4A2-C6B3-1EAB-D42A1E41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Automatisierung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47277A-C69B-702C-499C-577B97857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420BCD-3C63-75EB-A0F3-DE4E3616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73509"/>
            <a:ext cx="9144000" cy="53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1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3A675-093F-A5FA-82FB-BDDCCB29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33AFF-D68B-E774-FFDD-A6DB06D6D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9C6E5B-E17D-0509-1C71-21537461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29" y="1916832"/>
            <a:ext cx="461974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07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4C078-BE82-23C5-3651-EA62E022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B512B1-C477-D3E7-4EBD-F110AA0A6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Skript, das </a:t>
            </a:r>
            <a:r>
              <a:rPr lang="de-AT" dirty="0" err="1"/>
              <a:t>true</a:t>
            </a:r>
            <a:r>
              <a:rPr lang="de-AT" dirty="0"/>
              <a:t> liefert, wenn jemand zu Hause ist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283CA7-BB79-A03E-2C2C-8919000F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21274"/>
            <a:ext cx="7272808" cy="4049632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ED1078E1-C9D5-CD90-DDD3-2310D45FB259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666154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93A49-7993-F1FA-BE7F-18DE9ED4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Scriptvariablen</a:t>
            </a:r>
            <a:r>
              <a:rPr lang="de-AT" dirty="0"/>
              <a:t> seit 2025/4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D8A21-02D1-B175-F134-AE01BCBF6D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https://www.youtube.com/watch?v=xEJxecuL-F8&amp;ab_channel=smarthome%26more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B1EFC4-CC41-003D-5C2F-954A5F9B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434604"/>
            <a:ext cx="8199643" cy="25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D747D-1363-012A-69ED-0D454496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Scripts - Elemente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0B2645-9539-B528-D587-DE0F8C689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Parameter</a:t>
            </a:r>
          </a:p>
          <a:p>
            <a:pPr lvl="1"/>
            <a:r>
              <a:rPr lang="de-AT" dirty="0"/>
              <a:t>Konfigurierbar für UI </a:t>
            </a:r>
          </a:p>
          <a:p>
            <a:r>
              <a:rPr lang="de-AT" dirty="0"/>
              <a:t>Lokale Variablen</a:t>
            </a:r>
          </a:p>
          <a:p>
            <a:r>
              <a:rPr lang="de-AT" dirty="0"/>
              <a:t>Actions</a:t>
            </a:r>
          </a:p>
          <a:p>
            <a:r>
              <a:rPr lang="de-AT" dirty="0"/>
              <a:t>Mode</a:t>
            </a:r>
          </a:p>
          <a:p>
            <a:pPr lvl="1"/>
            <a:r>
              <a:rPr lang="de-AT" dirty="0" err="1"/>
              <a:t>single</a:t>
            </a:r>
            <a:r>
              <a:rPr lang="de-AT" dirty="0"/>
              <a:t>, </a:t>
            </a:r>
            <a:r>
              <a:rPr lang="de-AT" dirty="0" err="1"/>
              <a:t>restart</a:t>
            </a:r>
            <a:r>
              <a:rPr lang="de-AT" dirty="0"/>
              <a:t>, </a:t>
            </a:r>
            <a:r>
              <a:rPr lang="de-AT" dirty="0" err="1"/>
              <a:t>queued</a:t>
            </a:r>
            <a:r>
              <a:rPr lang="de-AT" dirty="0"/>
              <a:t>, parallel</a:t>
            </a:r>
          </a:p>
        </p:txBody>
      </p:sp>
    </p:spTree>
    <p:extLst>
      <p:ext uri="{BB962C8B-B14F-4D97-AF65-F5344CB8AC3E}">
        <p14:creationId xmlns:p14="http://schemas.microsoft.com/office/powerpoint/2010/main" val="233309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03064-6FB8-B12B-5F8B-1758B433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Beispiel: Handy-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8FB36-5900-9C86-4A28-84B7BF044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Problem: Handywechsel </a:t>
            </a:r>
            <a:r>
              <a:rPr lang="de-AT" dirty="0">
                <a:sym typeface="Wingdings" panose="05000000000000000000" pitchFamily="2" charset="2"/>
              </a:rPr>
              <a:t> viele Anpassungen in Automationen</a:t>
            </a:r>
          </a:p>
          <a:p>
            <a:r>
              <a:rPr lang="de-AT" dirty="0">
                <a:sym typeface="Wingdings" panose="05000000000000000000" pitchFamily="2" charset="2"/>
              </a:rPr>
              <a:t>Lösung: </a:t>
            </a:r>
            <a:r>
              <a:rPr lang="de-AT" dirty="0" err="1">
                <a:sym typeface="Wingdings" panose="05000000000000000000" pitchFamily="2" charset="2"/>
              </a:rPr>
              <a:t>Notification</a:t>
            </a:r>
            <a:r>
              <a:rPr lang="de-AT" dirty="0">
                <a:sym typeface="Wingdings" panose="05000000000000000000" pitchFamily="2" charset="2"/>
              </a:rPr>
              <a:t> über </a:t>
            </a:r>
            <a:r>
              <a:rPr lang="de-AT" dirty="0" err="1">
                <a:sym typeface="Wingdings" panose="05000000000000000000" pitchFamily="2" charset="2"/>
              </a:rPr>
              <a:t>Script</a:t>
            </a:r>
            <a:endParaRPr lang="de-AT" dirty="0"/>
          </a:p>
          <a:p>
            <a:pPr lvl="1"/>
            <a:r>
              <a:rPr lang="de-AT" dirty="0"/>
              <a:t>Bei Änderung des </a:t>
            </a:r>
            <a:r>
              <a:rPr lang="de-AT" dirty="0" err="1"/>
              <a:t>Handies</a:t>
            </a:r>
            <a:r>
              <a:rPr lang="de-AT" dirty="0"/>
              <a:t> muss nur </a:t>
            </a:r>
            <a:r>
              <a:rPr lang="de-AT" dirty="0" err="1"/>
              <a:t>Script</a:t>
            </a:r>
            <a:r>
              <a:rPr lang="de-AT" dirty="0"/>
              <a:t> nur an einer Stelle angepasst werden</a:t>
            </a:r>
          </a:p>
          <a:p>
            <a:r>
              <a:rPr lang="de-AT" dirty="0"/>
              <a:t>Über Parameter steuerbar</a:t>
            </a:r>
          </a:p>
          <a:p>
            <a:pPr lvl="1"/>
            <a:r>
              <a:rPr lang="de-AT" dirty="0"/>
              <a:t>Title</a:t>
            </a:r>
          </a:p>
          <a:p>
            <a:pPr lvl="1"/>
            <a:r>
              <a:rPr lang="de-AT" dirty="0"/>
              <a:t>Message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67700E18-9080-DA27-3285-71FA33B20A57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53373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0A7CF-663C-F7B6-559E-741ADE19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Titel und Messagetext als Parameter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2A8562-25F6-896F-8D23-4B3CD2A53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Parameter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000358-781A-7844-96D8-69194B1C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2079384"/>
            <a:ext cx="5544616" cy="44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7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29C0F-3CFA-0B2F-EAD2-02692C90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Title und Message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0979A-8A22-276C-A65D-12A7D9555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229B38-E003-06B4-C03F-FBB1A9AB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5810"/>
            <a:ext cx="6780553" cy="54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0FB3F-C553-2C5D-EAF3-CD267009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Sequenz an Aktionen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67800-4D30-8FA2-9614-C2B87D93F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Benachrichtigung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35C8B3-475D-5157-9400-E3BDA278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62245"/>
            <a:ext cx="4176464" cy="42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9DF70-FF6D-6A79-F652-EC41B4C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per Companion-App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8F349-382A-5FF3-18C7-CE0306E22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BA9149-2985-2DC8-F3D8-D8A3A938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62680"/>
            <a:ext cx="4762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58420-E17A-161D-4396-80CEF6A4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Parameter verwenden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4427D7-CED9-7C10-F2CE-210CE500E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BDAC9B-DD28-1F55-0888-8F91A61A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28800"/>
            <a:ext cx="57531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965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</Words>
  <Application>Microsoft Office PowerPoint</Application>
  <PresentationFormat>Bildschirmpräsentation (4:3)</PresentationFormat>
  <Paragraphs>60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2_Larissa</vt:lpstr>
      <vt:lpstr>Script</vt:lpstr>
      <vt:lpstr>Codier-Richtlinien</vt:lpstr>
      <vt:lpstr>Scripts - Elemente</vt:lpstr>
      <vt:lpstr>Beispiel: Handy-Notification</vt:lpstr>
      <vt:lpstr>Titel und Messagetext als Parameter</vt:lpstr>
      <vt:lpstr>Title und Message hinzufügen</vt:lpstr>
      <vt:lpstr>Sequenz an Aktionen hinzufügen</vt:lpstr>
      <vt:lpstr>Notification per Companion-App</vt:lpstr>
      <vt:lpstr>Parameter verwenden</vt:lpstr>
      <vt:lpstr>Über UI testen</vt:lpstr>
      <vt:lpstr>Notification kommt am Handy an</vt:lpstr>
      <vt:lpstr>Aufruf aus Automatisierung</vt:lpstr>
      <vt:lpstr>Andere Aktionen  Dienst ausführen</vt:lpstr>
      <vt:lpstr>Script wählen</vt:lpstr>
      <vt:lpstr>Parameter belegen und testen</vt:lpstr>
      <vt:lpstr>Ergebnis</vt:lpstr>
      <vt:lpstr>Scripts mit Rückgabewerten</vt:lpstr>
      <vt:lpstr>Script anlegen, das sofort beendet wird</vt:lpstr>
      <vt:lpstr>Response-Variable definieren</vt:lpstr>
      <vt:lpstr>Response-Variable belegen</vt:lpstr>
      <vt:lpstr>Über Traces testen</vt:lpstr>
      <vt:lpstr>Mittels Entwicklerwerkzeugen testen</vt:lpstr>
      <vt:lpstr>Über Automatisierung testen</vt:lpstr>
      <vt:lpstr>Ergebnis</vt:lpstr>
      <vt:lpstr>Beispiel</vt:lpstr>
      <vt:lpstr>Scriptvariablen seit 2025/4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885</cp:revision>
  <dcterms:created xsi:type="dcterms:W3CDTF">2011-08-18T07:37:01Z</dcterms:created>
  <dcterms:modified xsi:type="dcterms:W3CDTF">2025-05-09T18:13:24Z</dcterms:modified>
</cp:coreProperties>
</file>