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6"/>
  </p:notesMasterIdLst>
  <p:handoutMasterIdLst>
    <p:handoutMasterId r:id="rId47"/>
  </p:handoutMasterIdLst>
  <p:sldIdLst>
    <p:sldId id="1212" r:id="rId2"/>
    <p:sldId id="1178" r:id="rId3"/>
    <p:sldId id="1179" r:id="rId4"/>
    <p:sldId id="1181" r:id="rId5"/>
    <p:sldId id="1185" r:id="rId6"/>
    <p:sldId id="1186" r:id="rId7"/>
    <p:sldId id="1187" r:id="rId8"/>
    <p:sldId id="1222" r:id="rId9"/>
    <p:sldId id="1182" r:id="rId10"/>
    <p:sldId id="1223" r:id="rId11"/>
    <p:sldId id="1224" r:id="rId12"/>
    <p:sldId id="1226" r:id="rId13"/>
    <p:sldId id="1183" r:id="rId14"/>
    <p:sldId id="1180" r:id="rId15"/>
    <p:sldId id="1184" r:id="rId16"/>
    <p:sldId id="1188" r:id="rId17"/>
    <p:sldId id="1189" r:id="rId18"/>
    <p:sldId id="1191" r:id="rId19"/>
    <p:sldId id="1192" r:id="rId20"/>
    <p:sldId id="1193" r:id="rId21"/>
    <p:sldId id="1198" r:id="rId22"/>
    <p:sldId id="1195" r:id="rId23"/>
    <p:sldId id="1196" r:id="rId24"/>
    <p:sldId id="1199" r:id="rId25"/>
    <p:sldId id="1201" r:id="rId26"/>
    <p:sldId id="1200" r:id="rId27"/>
    <p:sldId id="1197" r:id="rId28"/>
    <p:sldId id="1194" r:id="rId29"/>
    <p:sldId id="1225" r:id="rId30"/>
    <p:sldId id="1202" r:id="rId31"/>
    <p:sldId id="1203" r:id="rId32"/>
    <p:sldId id="1207" r:id="rId33"/>
    <p:sldId id="1204" r:id="rId34"/>
    <p:sldId id="1208" r:id="rId35"/>
    <p:sldId id="1213" r:id="rId36"/>
    <p:sldId id="1209" r:id="rId37"/>
    <p:sldId id="1210" r:id="rId38"/>
    <p:sldId id="1211" r:id="rId39"/>
    <p:sldId id="1227" r:id="rId40"/>
    <p:sldId id="1228" r:id="rId41"/>
    <p:sldId id="1214" r:id="rId42"/>
    <p:sldId id="1215" r:id="rId43"/>
    <p:sldId id="1216" r:id="rId44"/>
    <p:sldId id="1217" r:id="rId4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05.04.2024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05.04.2024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mmunity.home-assistant.io/c/blueprints-exchange/53/l/latest?order=post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community.home-assistant.io/t/actionable-notifications-for-android/256773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ommunity.home-assistant.io/t/lg-webos-smart-tv-enable-turn-on-action-for-ha-2022-2/388153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44D5E-A000-8950-B265-56CEAE33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C445EF-0407-B1C9-956F-26B9A5690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Eigentlicher Benefit der </a:t>
            </a:r>
            <a:r>
              <a:rPr lang="de-AT" dirty="0" err="1"/>
              <a:t>HomeAutomation</a:t>
            </a:r>
            <a:endParaRPr lang="de-AT" dirty="0"/>
          </a:p>
          <a:p>
            <a:pPr lvl="1"/>
            <a:r>
              <a:rPr lang="de-AT" dirty="0"/>
              <a:t>Sollte im Hintergrund „langweilige“ Tätigkeiten übernehmen</a:t>
            </a:r>
          </a:p>
          <a:p>
            <a:r>
              <a:rPr lang="de-AT" dirty="0"/>
              <a:t>Bequemlichkeit</a:t>
            </a:r>
          </a:p>
          <a:p>
            <a:pPr lvl="1"/>
            <a:r>
              <a:rPr lang="de-AT" dirty="0"/>
              <a:t>Schalten von Lichtern, … bei Bewegung</a:t>
            </a:r>
          </a:p>
          <a:p>
            <a:r>
              <a:rPr lang="de-AT" dirty="0"/>
              <a:t>Sicherheit</a:t>
            </a:r>
          </a:p>
          <a:p>
            <a:pPr lvl="1"/>
            <a:r>
              <a:rPr lang="de-AT" dirty="0"/>
              <a:t>Überwachung der Bodenfeuchtigkeit</a:t>
            </a:r>
          </a:p>
          <a:p>
            <a:pPr lvl="1"/>
            <a:r>
              <a:rPr lang="de-AT" dirty="0"/>
              <a:t>Einbruchschutz, …</a:t>
            </a:r>
          </a:p>
          <a:p>
            <a:pPr marL="541337" lvl="1" indent="0">
              <a:buNone/>
            </a:pPr>
            <a:r>
              <a:rPr lang="de-A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927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88001-D735-59AC-DE57-60793542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Mqtt</a:t>
            </a:r>
            <a:r>
              <a:rPr lang="de-AT" dirty="0"/>
              <a:t>-Trigger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D0D317-6742-0A26-57BA-0F32DD9103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Auf Topic und/oder Payload reagieren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E203EE-72F1-3CBF-9F92-915C5604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436131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5583856D-2842-B4A9-6D08-6F3463356B23}"/>
              </a:ext>
            </a:extLst>
          </p:cNvPr>
          <p:cNvSpPr txBox="1"/>
          <p:nvPr/>
        </p:nvSpPr>
        <p:spPr>
          <a:xfrm rot="20109396">
            <a:off x="8040560" y="6301661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3424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73602-AF02-891A-C29D-2EA7872A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Webhook</a:t>
            </a:r>
            <a:r>
              <a:rPr lang="de-AT" dirty="0"/>
              <a:t>-Trigger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E017F0-776E-B47E-1C27-932BD4203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509201-FF08-924B-8089-D45469D6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981075"/>
            <a:ext cx="5281092" cy="3913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1ECD426-0BEF-C8BB-15BF-E26BDF0C6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58" y="5229200"/>
            <a:ext cx="9144000" cy="16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7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DCB91-099C-3B07-CE82-208D25F1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Beispiel: HA per </a:t>
            </a:r>
            <a:r>
              <a:rPr lang="de-AT" dirty="0" err="1"/>
              <a:t>Webhook</a:t>
            </a:r>
            <a:r>
              <a:rPr lang="de-AT" dirty="0"/>
              <a:t> neu starten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571490-D5D0-7583-1DBD-DF971CEA7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Mit Vorsicht zu genießen</a:t>
            </a:r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45465A2A-AE57-F159-FA02-190A83A2C17A}"/>
              </a:ext>
            </a:extLst>
          </p:cNvPr>
          <p:cNvSpPr txBox="1"/>
          <p:nvPr/>
        </p:nvSpPr>
        <p:spPr>
          <a:xfrm rot="20109396">
            <a:off x="7752528" y="592732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444382-7783-BDBF-6076-EAFC25BF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0" y="1988840"/>
            <a:ext cx="7092280" cy="34922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549B01-0D19-7372-C6E9-497080F7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362" y="1657586"/>
            <a:ext cx="34671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6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33B7E-FFE9-D852-BB0A-F6D4C8A8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Kalender als 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94A79-2BB2-B7FB-4761-E817A87E5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28EE03-50AF-23B4-DD7D-2722A38E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57700"/>
            <a:ext cx="11196736" cy="59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FEEED-4D1F-73A1-2688-7612FCE4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Sonnenaufgang und Sonnenuntergang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808D36-F1C3-5FCE-D37E-3C4EA0C8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Mit Versatz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32B581-7422-4AD5-0E9D-B1BA5727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72816"/>
            <a:ext cx="4781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DA9D3-5F9B-97A6-8F14-4BD20294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Nicht nur Zustand, auch Attribut triggert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FCB8A4-D084-58C8-1DBB-C79C58A3A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1CCCA5-D59E-F55D-FEC5-E8CFB5BA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53014"/>
            <a:ext cx="5892909" cy="572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7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71311-493B-6FCD-F252-84FFBB57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Playground</a:t>
            </a:r>
            <a:r>
              <a:rPr lang="de-AT" dirty="0"/>
              <a:t> für Template-Trigger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3410E3-7FA3-6D24-3A5D-8C4E2DA97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26841C-59C6-EB42-0480-34635A4B8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378000"/>
            <a:ext cx="9144000" cy="5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1E2DC-5E9E-2C77-0C5A-FF07FB60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Template-Trigger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3F9604-D45F-3076-2430-965D00338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AD1FF8-D70B-03A6-E180-C28A35C4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2776"/>
            <a:ext cx="10984129" cy="23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3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C0F1A-152F-0A73-8251-66BE1865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Zyklen, alle 5 Minuten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506B5-3A73-0526-D16B-E985174497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0D60EF-F3A4-2335-8402-1202A49C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88337"/>
            <a:ext cx="5438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9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59D73-2585-7A10-B897-80B5024E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Zone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09BCEC-4F80-7FAB-8728-E733B28A1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B4AAA0-0B6A-041E-CC3E-DFC9BE01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68413"/>
            <a:ext cx="8686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0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51A53-7EF3-AC1E-7DED-CCE7634C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Einstellungen </a:t>
            </a:r>
            <a:r>
              <a:rPr lang="de-AT" dirty="0">
                <a:sym typeface="Wingdings" panose="05000000000000000000" pitchFamily="2" charset="2"/>
              </a:rPr>
              <a:t> Automatisierungen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15278-7D60-DA55-6D22-8960D2E48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EB4290-4167-6FB2-699F-848CEFE0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5"/>
            <a:ext cx="9144000" cy="49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2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8D83E-582B-6E30-1823-F1FA97D3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Als YAML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681631-12D3-1FE3-8B10-19D1CF456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3051BA-9942-885A-C4F9-E8DDF7AB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426"/>
            <a:ext cx="9144000" cy="44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7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529F0-FDB4-AE0C-9942-EA9C3386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Mehrere Trigger (Oder-verknüpft)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B357A9-6472-5A94-A236-8B97E5CE7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7E99F-6CCF-C0F0-2D4F-07FA2F2B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952605"/>
            <a:ext cx="85629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29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A5DF5-5765-16CC-D693-F6123EC3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Trigger-ID für spätere Verwendung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6EA042-0AA0-ABDC-59CF-8503EE6F3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Welcher Trigger hat ausgelöst?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E8E5EF-567B-7843-1997-3710CD8D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0848"/>
            <a:ext cx="9188563" cy="33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8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05805-2B14-02EE-7584-46F28654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Auslöser als Bedingung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79A526-CE5E-F078-4AD6-33F84C4AC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289FD7-BC92-CF8A-FFE7-57302450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1416778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16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A17F1-EE17-BB46-D940-013636C6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Bedingungen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6BEE9-8AEE-95FD-490D-C5A15F5C4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5831879" cy="4608165"/>
          </a:xfrm>
        </p:spPr>
        <p:txBody>
          <a:bodyPr/>
          <a:lstStyle/>
          <a:p>
            <a:r>
              <a:rPr lang="de-AT" dirty="0"/>
              <a:t>Komplexe Bedingungen können zusammengeklickt werden</a:t>
            </a:r>
          </a:p>
          <a:p>
            <a:r>
              <a:rPr lang="de-AT" dirty="0"/>
              <a:t>Template für ausgefallene Anforderungen</a:t>
            </a:r>
          </a:p>
          <a:p>
            <a:r>
              <a:rPr lang="de-AT" dirty="0"/>
              <a:t>Wenn es zu komplex wird</a:t>
            </a:r>
          </a:p>
          <a:p>
            <a:pPr lvl="1"/>
            <a:r>
              <a:rPr lang="de-AT" dirty="0" err="1"/>
              <a:t>NodeRed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0AC0C1-1E9F-C824-4143-7BF3622D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951232"/>
            <a:ext cx="2676897" cy="59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54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80206-DA10-5056-A195-7FA90846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Time-</a:t>
            </a:r>
            <a:r>
              <a:rPr lang="de-AT" dirty="0" err="1"/>
              <a:t>Condition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4A2E62-53D9-A02B-404C-229929020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97ADB8-0CC0-0CED-317E-3FDF5D6E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928687"/>
            <a:ext cx="9633396" cy="57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7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26A49-47EA-82E7-7A95-5C3AC292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testbar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C9D295-4FD1-C516-D1D0-6FE19DFAC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Direkt im Designer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5075F3-B8EB-C143-01B4-EEF46AD4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88106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25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842DA-B329-01D2-3888-C435957B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74215C-3F75-8E8B-9D90-BD03397F8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1D9893-712D-7B4C-7617-614B3ADE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400175"/>
            <a:ext cx="84677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16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E53A7-6C8E-82C2-A414-7CBE5D7F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Delay zwischen Aktionen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BF9147-B7CA-94E0-1D50-622202449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EE2D72-82D2-1BF2-42DB-9B683024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244217"/>
            <a:ext cx="85534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47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85422-FEDC-EA4D-5F1F-D081DC97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Beispiel: Treppenlichtautomat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C104E7-705D-0BB3-44A6-1E53AF83F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400" dirty="0"/>
              <a:t>Helper </a:t>
            </a:r>
            <a:r>
              <a:rPr lang="de-AT" sz="2400" dirty="0" err="1"/>
              <a:t>iot</a:t>
            </a:r>
            <a:r>
              <a:rPr lang="de-AT" sz="2400" dirty="0"/>
              <a:t>-switch simuliert Treppenlicht</a:t>
            </a:r>
          </a:p>
          <a:p>
            <a:r>
              <a:rPr lang="de-AT" sz="2400" dirty="0"/>
              <a:t>Automation </a:t>
            </a:r>
            <a:r>
              <a:rPr lang="de-AT" sz="2400" dirty="0" err="1"/>
              <a:t>iot_switch_demo</a:t>
            </a:r>
            <a:r>
              <a:rPr lang="de-AT" sz="2400" dirty="0"/>
              <a:t> schaltet Treppenlicht ein, wartet 5 Sekunden und schaltet Treppenlicht aus</a:t>
            </a:r>
          </a:p>
          <a:p>
            <a:r>
              <a:rPr lang="de-AT" sz="2400" dirty="0"/>
              <a:t>Treppenlicht kann auch per </a:t>
            </a:r>
            <a:r>
              <a:rPr lang="de-AT" sz="2400" dirty="0" err="1"/>
              <a:t>Mqtt</a:t>
            </a:r>
            <a:r>
              <a:rPr lang="de-AT" sz="2400" dirty="0"/>
              <a:t> mit Topic </a:t>
            </a:r>
            <a:r>
              <a:rPr lang="de-AT" sz="2400" dirty="0" err="1"/>
              <a:t>iot</a:t>
            </a:r>
            <a:r>
              <a:rPr lang="de-AT" sz="2400" dirty="0"/>
              <a:t>-switch ausgelöst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2096B1-A4BA-4FF4-F77F-7997BC85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68" y="3366820"/>
            <a:ext cx="3325129" cy="2726476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4D96C4A7-9611-E0C5-0B57-5F2F129CD36C}"/>
              </a:ext>
            </a:extLst>
          </p:cNvPr>
          <p:cNvSpPr txBox="1"/>
          <p:nvPr/>
        </p:nvSpPr>
        <p:spPr>
          <a:xfrm rot="20109396">
            <a:off x="7752528" y="607133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89981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706AE-18B8-5B47-A563-F074D899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Wann lief sie zuletzt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42950B-9117-6A1D-F538-3F82E5165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E1CDBD-6302-A188-3A70-B8FD1B1A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413"/>
            <a:ext cx="11551933" cy="38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9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9DFDA-BB6A-C4C2-5EB0-969D8F49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C2488-F309-EBFD-49B9-14BAE6AA8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607743" cy="4608165"/>
          </a:xfrm>
        </p:spPr>
        <p:txBody>
          <a:bodyPr/>
          <a:lstStyle/>
          <a:p>
            <a:r>
              <a:rPr lang="de-AT" dirty="0"/>
              <a:t>Switch in den Aktionen</a:t>
            </a:r>
          </a:p>
          <a:p>
            <a:r>
              <a:rPr lang="de-AT" dirty="0"/>
              <a:t>Wieder Trigger-</a:t>
            </a:r>
            <a:r>
              <a:rPr lang="de-AT" dirty="0" err="1"/>
              <a:t>Id</a:t>
            </a:r>
            <a:r>
              <a:rPr lang="de-AT" dirty="0"/>
              <a:t> möglich</a:t>
            </a:r>
          </a:p>
          <a:p>
            <a:pPr lvl="1"/>
            <a:r>
              <a:rPr lang="de-AT" dirty="0"/>
              <a:t>Verhindert, dass mehrere </a:t>
            </a:r>
            <a:r>
              <a:rPr lang="de-AT" dirty="0" err="1"/>
              <a:t>Automations</a:t>
            </a:r>
            <a:r>
              <a:rPr lang="de-AT" dirty="0"/>
              <a:t> angelegt werden müssen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265249-9211-140B-8D21-ADFA65D0A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771908"/>
            <a:ext cx="35052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75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3E565-00EC-D91F-EBB6-B313AD5C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C9430F-BF9F-704D-D0B6-EF79A12CD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73B4C9-A28B-2CE4-6B4D-36697263B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095622" cy="47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67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A0685-4F4D-3174-56E6-F3B5C0CA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Check, ob State Text enthält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DE872A-625F-D8B6-6960-FE4290CC5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3F427C-D70B-8F04-DC59-BB92DEC1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781175"/>
            <a:ext cx="78962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6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DB3E4-F05C-B3A3-655F-1624B9FB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mit Template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09150A-2A93-1D03-EBAA-90520AD42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309F37-9026-5373-10B7-184617A9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343025"/>
            <a:ext cx="6677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47342-6132-EB48-1DD4-71D9B00E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Blueprint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AAA2A4-9A6A-95A4-A82E-D621B6B6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24744"/>
            <a:ext cx="8207375" cy="4608165"/>
          </a:xfrm>
        </p:spPr>
        <p:txBody>
          <a:bodyPr/>
          <a:lstStyle/>
          <a:p>
            <a:r>
              <a:rPr lang="de-AT" dirty="0"/>
              <a:t>Vorgefertigte Automatisierungen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88489-F76B-8649-65BD-8210AF3B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221"/>
            <a:ext cx="9144000" cy="47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82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D824B-A46A-8D8C-3DBC-149112A1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Starke Community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300F71-3EA1-427B-7ED9-69EF1D222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https://community.home-assistant.io/c/blueprints-exchange/53/l/latest?order=posts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6E68E6-E0B7-81D3-062F-77762B478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23728"/>
            <a:ext cx="7164288" cy="39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30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1206E-B668-F680-B6A9-31BCF5BA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E533FC-8049-0877-3DBF-ABC3267E22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FAAA90-99FF-C623-67DA-E1765E51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904875"/>
            <a:ext cx="8620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94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A9F2E-3227-3CFB-2FBC-3C70508B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Spezieller </a:t>
            </a:r>
            <a:r>
              <a:rPr lang="de-AT" dirty="0" err="1"/>
              <a:t>Blueprint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0A472-7B39-5F5A-758E-E8B8073FB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https://community.home-assistant.io/t/actionable-notifications-for-android/256773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E9F7B0-70BA-E409-0E80-18CB8FE2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20888"/>
            <a:ext cx="6372200" cy="42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85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77062-34C2-C5CD-8639-48AEC247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Blueprint</a:t>
            </a:r>
            <a:r>
              <a:rPr lang="de-AT" dirty="0"/>
              <a:t>: LG einschalten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17AD0D-4514-7CC6-9FD0-47B999E6D2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https://community.home-assistant.io/t/lg-webos-smart-tv-enable-turn-on-action-for-ha-2022-2/388153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7B6A21-CD53-9805-F8E0-2D2F8D7A4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08920"/>
            <a:ext cx="7066095" cy="3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07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D2269-F539-18E2-71C0-30B050F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Personenzähler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64DD0-1E12-B711-1651-1ED2B7859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Über einen Click auf einen Button werden Personen einer Veranstaltung/Bus … gezählt</a:t>
            </a:r>
          </a:p>
          <a:p>
            <a:r>
              <a:rPr lang="de-AT" dirty="0"/>
              <a:t>Double-Click löscht den Zähler wieder</a:t>
            </a:r>
          </a:p>
          <a:p>
            <a:r>
              <a:rPr lang="de-AT" dirty="0"/>
              <a:t>Verständigung per Handy, wenn Zähler rückgesetzt wurde</a:t>
            </a:r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553E7229-A862-95A8-D3F5-74C0E6E8C489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428459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57688-DF2A-8AB9-F94E-4BDBF898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Abläufe nachverfolgen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D5BF89-C05E-9BCB-80A7-B39BA25F3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57E36E-898D-C919-FD9D-224A63AC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09700"/>
            <a:ext cx="2676525" cy="44672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E88A198-63C9-1937-23C5-1A1045B7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07" y="755349"/>
            <a:ext cx="5123142" cy="61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22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1C04A-1314-ABBE-DF2C-578CEACE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1A538-9424-40D3-1BCC-E13F12EDA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Counter-Helper „</a:t>
            </a:r>
            <a:r>
              <a:rPr lang="de-AT" dirty="0" err="1"/>
              <a:t>counter</a:t>
            </a:r>
            <a:r>
              <a:rPr lang="de-AT" dirty="0"/>
              <a:t>“ verwaltet den Zählerstand</a:t>
            </a:r>
          </a:p>
          <a:p>
            <a:r>
              <a:rPr lang="de-AT" dirty="0"/>
              <a:t>Automation reagiert auf</a:t>
            </a:r>
          </a:p>
          <a:p>
            <a:pPr lvl="1"/>
            <a:r>
              <a:rPr lang="de-AT" dirty="0"/>
              <a:t>Click</a:t>
            </a:r>
          </a:p>
          <a:p>
            <a:pPr lvl="2"/>
            <a:r>
              <a:rPr lang="de-AT" dirty="0"/>
              <a:t>Zählerstand erhöhen</a:t>
            </a:r>
          </a:p>
          <a:p>
            <a:pPr lvl="1"/>
            <a:r>
              <a:rPr lang="de-AT" dirty="0"/>
              <a:t>Double-Click</a:t>
            </a:r>
          </a:p>
          <a:p>
            <a:pPr lvl="2"/>
            <a:r>
              <a:rPr lang="de-AT" dirty="0"/>
              <a:t>Zählerstand zurücksetzen</a:t>
            </a:r>
          </a:p>
          <a:p>
            <a:pPr lvl="2"/>
            <a:r>
              <a:rPr lang="de-AT" dirty="0"/>
              <a:t>Benutzer verständigen</a:t>
            </a:r>
          </a:p>
          <a:p>
            <a:pPr lvl="2"/>
            <a:endParaRPr lang="de-AT" dirty="0"/>
          </a:p>
          <a:p>
            <a:r>
              <a:rPr lang="de-AT" dirty="0"/>
              <a:t>UI auf Hauptseite</a:t>
            </a:r>
          </a:p>
        </p:txBody>
      </p:sp>
    </p:spTree>
    <p:extLst>
      <p:ext uri="{BB962C8B-B14F-4D97-AF65-F5344CB8AC3E}">
        <p14:creationId xmlns:p14="http://schemas.microsoft.com/office/powerpoint/2010/main" val="3239563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58B86-D100-338B-9898-7C9088EE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Wohnraumlüftung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2B12A-FE8C-1D47-8AF3-5F97504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Die Wohnraumlüftung (esp00 </a:t>
            </a:r>
            <a:r>
              <a:rPr lang="de-AT" dirty="0" err="1"/>
              <a:t>led</a:t>
            </a:r>
            <a:r>
              <a:rPr lang="de-AT" dirty="0"/>
              <a:t>) soll laufen, wenn</a:t>
            </a:r>
          </a:p>
          <a:p>
            <a:pPr lvl="1"/>
            <a:r>
              <a:rPr lang="de-AT" dirty="0"/>
              <a:t>Luftfeuchtigkeit über 50% liegt ODER</a:t>
            </a:r>
          </a:p>
          <a:p>
            <a:pPr lvl="1"/>
            <a:r>
              <a:rPr lang="de-AT" dirty="0"/>
              <a:t>Eine Bewegung erkannt wurde</a:t>
            </a:r>
          </a:p>
          <a:p>
            <a:pPr lvl="2"/>
            <a:r>
              <a:rPr lang="de-AT" dirty="0"/>
              <a:t>Neue Bewegung triggert Lüftung wieder neu</a:t>
            </a:r>
          </a:p>
          <a:p>
            <a:r>
              <a:rPr lang="de-AT" dirty="0"/>
              <a:t>Die Lüftung soll noch 10 Sekunden nachlaufen, wenn beide Bedingungen </a:t>
            </a:r>
            <a:r>
              <a:rPr lang="de-AT"/>
              <a:t>nicht mehr erfüllt </a:t>
            </a:r>
            <a:r>
              <a:rPr lang="de-AT" dirty="0"/>
              <a:t>sind</a:t>
            </a:r>
          </a:p>
          <a:p>
            <a:endParaRPr lang="de-AT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77C8407E-C3EA-FF62-C76C-7F7D2A06F2E6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697604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FE21E-D856-3B4A-0E5C-6585BF23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über 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6118E2-84A1-D3B4-FB33-50825587C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124744"/>
            <a:ext cx="8207375" cy="4608165"/>
          </a:xfrm>
        </p:spPr>
        <p:txBody>
          <a:bodyPr/>
          <a:lstStyle/>
          <a:p>
            <a:r>
              <a:rPr lang="de-AT" dirty="0"/>
              <a:t>LED wird von </a:t>
            </a:r>
            <a:r>
              <a:rPr lang="de-AT" dirty="0" err="1"/>
              <a:t>ESPHome</a:t>
            </a:r>
            <a:r>
              <a:rPr lang="de-AT" dirty="0"/>
              <a:t> verwendet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B5BE76-D7DC-4DF5-5D31-AE8A6D01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96" y="1933395"/>
            <a:ext cx="9144000" cy="29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3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8A38F-B3DD-974E-645E-7B9B09CF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Tracing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3E2AEA-9DB4-2E5F-B738-BFF980873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EA7827-FE1E-81EA-B092-9C2D95F3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36712"/>
            <a:ext cx="8055819" cy="54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28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58B86-D100-338B-9898-7C9088EE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Sensorbox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2B12A-FE8C-1D47-8AF3-5F97504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sz="2400" dirty="0"/>
              <a:t>Abhängig vom CO2-Gehalt in der Luft soll die Neo-Pixel-LED unterschiedliche Farben anzeigen</a:t>
            </a:r>
          </a:p>
          <a:p>
            <a:pPr lvl="1"/>
            <a:r>
              <a:rPr lang="de-AT" sz="2000" dirty="0"/>
              <a:t>400 ppm – 500 ppm </a:t>
            </a:r>
            <a:r>
              <a:rPr lang="de-AT" sz="2000" dirty="0">
                <a:sym typeface="Wingdings" panose="05000000000000000000" pitchFamily="2" charset="2"/>
              </a:rPr>
              <a:t> grün</a:t>
            </a:r>
          </a:p>
          <a:p>
            <a:pPr lvl="1"/>
            <a:r>
              <a:rPr lang="de-AT" sz="2000" dirty="0"/>
              <a:t>501 ppm – 800 ppm </a:t>
            </a:r>
            <a:r>
              <a:rPr lang="de-AT" sz="2000" dirty="0">
                <a:sym typeface="Wingdings" panose="05000000000000000000" pitchFamily="2" charset="2"/>
              </a:rPr>
              <a:t> grün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Über 800 ppm  rot</a:t>
            </a:r>
            <a:endParaRPr lang="de-AT" sz="2000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77C8407E-C3EA-FF62-C76C-7F7D2A06F2E6}"/>
              </a:ext>
            </a:extLst>
          </p:cNvPr>
          <p:cNvSpPr txBox="1"/>
          <p:nvPr/>
        </p:nvSpPr>
        <p:spPr>
          <a:xfrm rot="20109396">
            <a:off x="7680520" y="599933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5F1811-152D-4F59-B838-98EF9721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19983"/>
            <a:ext cx="4619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3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A7282-ED2B-1A25-E4D4-3AD8B0BF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 Automatisierung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402709-A553-7772-71AA-9265B02EA3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26A9E7-82CC-CF4C-CE99-A2893B98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80" y="1038925"/>
            <a:ext cx="6748239" cy="51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7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35797-AAD5-746A-BBBA-2FD9A327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Auslöser </a:t>
            </a:r>
            <a:r>
              <a:rPr lang="de-AT" dirty="0">
                <a:sym typeface="Wingdings" panose="05000000000000000000" pitchFamily="2" charset="2"/>
              </a:rPr>
              <a:t> Trigger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14D8CD-4FD2-963D-8007-F6931BB7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Jede Menge Möglichkeiten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B9BD16-95BA-AE5F-5082-7369D60B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49" y="855662"/>
            <a:ext cx="3544038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2A514-0E0D-1B76-812E-AF4577F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immer: sehr gute Doku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8797B2-4D32-37FA-501D-493BEA22E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D8350F-5924-D1ED-3119-8D0C1E98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316"/>
            <a:ext cx="9144000" cy="59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3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07209-5BBA-EF56-11AE-1781EAED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Seit Ende 2023 restrukturiert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D4BD6-BD30-2545-1504-D3FE2EC20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8B7C04-98BA-FFDA-C028-A16AF13D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528762"/>
            <a:ext cx="55911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8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C41A5-C40E-24CE-5CDB-1B8880BA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Dauer des </a:t>
            </a:r>
            <a:r>
              <a:rPr lang="de-AT" sz="2800" dirty="0" err="1"/>
              <a:t>Triggerzustandes</a:t>
            </a:r>
            <a:r>
              <a:rPr lang="de-AT" sz="2800" dirty="0"/>
              <a:t> konfigurierbar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F6407-1750-459E-B43C-5A13D3DFC1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6EFD76-29DF-90F6-C77E-D706DE0A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1002366"/>
            <a:ext cx="6408712" cy="54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15702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406</Words>
  <Application>Microsoft Office PowerPoint</Application>
  <PresentationFormat>Bildschirmpräsentation (4:3)</PresentationFormat>
  <Paragraphs>99</Paragraphs>
  <Slides>44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9" baseType="lpstr">
      <vt:lpstr>Arial</vt:lpstr>
      <vt:lpstr>Calibri</vt:lpstr>
      <vt:lpstr>Symbol</vt:lpstr>
      <vt:lpstr>Wingdings</vt:lpstr>
      <vt:lpstr>2_Larissa</vt:lpstr>
      <vt:lpstr>Automatisierungen</vt:lpstr>
      <vt:lpstr>Einstellungen  Automatisierungen</vt:lpstr>
      <vt:lpstr>Wann lief sie zuletzt</vt:lpstr>
      <vt:lpstr>Abläufe nachverfolgen</vt:lpstr>
      <vt:lpstr>Neue Automatisierung</vt:lpstr>
      <vt:lpstr>Auslöser  Trigger</vt:lpstr>
      <vt:lpstr>Wie immer: sehr gute Doku</vt:lpstr>
      <vt:lpstr>Seit Ende 2023 restrukturiert</vt:lpstr>
      <vt:lpstr>Dauer des Triggerzustandes konfigurierbar</vt:lpstr>
      <vt:lpstr>Mqtt-Trigger</vt:lpstr>
      <vt:lpstr>Webhook-Trigger</vt:lpstr>
      <vt:lpstr>Beispiel: HA per Webhook neu starten</vt:lpstr>
      <vt:lpstr>Kalender als Trigger</vt:lpstr>
      <vt:lpstr>Sonnenaufgang und Sonnenuntergang</vt:lpstr>
      <vt:lpstr>Nicht nur Zustand, auch Attribut triggert</vt:lpstr>
      <vt:lpstr>Playground für Template-Trigger</vt:lpstr>
      <vt:lpstr>Template-Trigger</vt:lpstr>
      <vt:lpstr>Zyklen, alle 5 Minuten</vt:lpstr>
      <vt:lpstr>Zone</vt:lpstr>
      <vt:lpstr>Als YAML bearbeiten</vt:lpstr>
      <vt:lpstr>Mehrere Trigger (Oder-verknüpft)</vt:lpstr>
      <vt:lpstr>Trigger-ID für spätere Verwendung</vt:lpstr>
      <vt:lpstr>Auslöser als Bedingung</vt:lpstr>
      <vt:lpstr>Bedingungen</vt:lpstr>
      <vt:lpstr>Time-Condition</vt:lpstr>
      <vt:lpstr>Live testbar</vt:lpstr>
      <vt:lpstr>Aktionen</vt:lpstr>
      <vt:lpstr>Delay zwischen Aktionen</vt:lpstr>
      <vt:lpstr>Beispiel: Treppenlichtautomat</vt:lpstr>
      <vt:lpstr>Optionen</vt:lpstr>
      <vt:lpstr>Notification</vt:lpstr>
      <vt:lpstr>Check, ob State Text enthält</vt:lpstr>
      <vt:lpstr>Notification mit Template</vt:lpstr>
      <vt:lpstr>Blueprint</vt:lpstr>
      <vt:lpstr>Starke Community</vt:lpstr>
      <vt:lpstr>PowerPoint-Präsentation</vt:lpstr>
      <vt:lpstr>Spezieller Blueprint</vt:lpstr>
      <vt:lpstr>Blueprint: LG einschalten</vt:lpstr>
      <vt:lpstr>Personenzähler</vt:lpstr>
      <vt:lpstr>Implementierung</vt:lpstr>
      <vt:lpstr>Wohnraumlüftung</vt:lpstr>
      <vt:lpstr>Kontrolle über UI</vt:lpstr>
      <vt:lpstr>Tracing</vt:lpstr>
      <vt:lpstr>Sensorbox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876</cp:revision>
  <dcterms:created xsi:type="dcterms:W3CDTF">2011-08-18T07:37:01Z</dcterms:created>
  <dcterms:modified xsi:type="dcterms:W3CDTF">2024-04-05T16:40:37Z</dcterms:modified>
</cp:coreProperties>
</file>