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4"/>
  </p:notesMasterIdLst>
  <p:handoutMasterIdLst>
    <p:handoutMasterId r:id="rId15"/>
  </p:handoutMasterIdLst>
  <p:sldIdLst>
    <p:sldId id="1373" r:id="rId2"/>
    <p:sldId id="1383" r:id="rId3"/>
    <p:sldId id="1380" r:id="rId4"/>
    <p:sldId id="1381" r:id="rId5"/>
    <p:sldId id="1382" r:id="rId6"/>
    <p:sldId id="747" r:id="rId7"/>
    <p:sldId id="1340" r:id="rId8"/>
    <p:sldId id="1341" r:id="rId9"/>
    <p:sldId id="774" r:id="rId10"/>
    <p:sldId id="842" r:id="rId11"/>
    <p:sldId id="1363" r:id="rId12"/>
    <p:sldId id="1364" r:id="rId13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739" autoAdjust="0"/>
  </p:normalViewPr>
  <p:slideViewPr>
    <p:cSldViewPr>
      <p:cViewPr varScale="1">
        <p:scale>
          <a:sx n="66" d="100"/>
          <a:sy n="66" d="100"/>
        </p:scale>
        <p:origin x="191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18.11.2024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18.11.2024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binary_sensor</a:t>
            </a:r>
            <a:r>
              <a:rPr lang="en-US" dirty="0"/>
              <a:t>:</a:t>
            </a:r>
          </a:p>
          <a:p>
            <a:r>
              <a:rPr lang="en-US" dirty="0"/>
              <a:t>  - platform: </a:t>
            </a:r>
            <a:r>
              <a:rPr lang="en-US" dirty="0" err="1"/>
              <a:t>gpio</a:t>
            </a:r>
            <a:endParaRPr lang="en-US" dirty="0"/>
          </a:p>
          <a:p>
            <a:r>
              <a:rPr lang="en-US" dirty="0"/>
              <a:t>    pin: 25</a:t>
            </a:r>
          </a:p>
          <a:p>
            <a:r>
              <a:rPr lang="en-US" dirty="0"/>
              <a:t>    name: "PIR Sensor"</a:t>
            </a:r>
          </a:p>
          <a:p>
            <a:r>
              <a:rPr lang="en-US" dirty="0"/>
              <a:t>    </a:t>
            </a:r>
            <a:r>
              <a:rPr lang="en-US" dirty="0" err="1"/>
              <a:t>device_class</a:t>
            </a:r>
            <a:r>
              <a:rPr lang="en-US" dirty="0"/>
              <a:t>: motion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2974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binary_sensor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  - </a:t>
            </a:r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platform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lang="de-AT" b="0" dirty="0" err="1">
                <a:solidFill>
                  <a:srgbClr val="0451A5"/>
                </a:solidFill>
                <a:effectLst/>
                <a:latin typeface="ui-monospace"/>
              </a:rPr>
              <a:t>gpio</a:t>
            </a:r>
            <a:endParaRPr lang="de-AT" b="0" dirty="0">
              <a:solidFill>
                <a:srgbClr val="000000"/>
              </a:solidFill>
              <a:effectLst/>
              <a:latin typeface="ui-monospace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    </a:t>
            </a:r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pin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lang="de-AT" b="0" dirty="0">
                <a:solidFill>
                  <a:srgbClr val="098658"/>
                </a:solidFill>
                <a:effectLst/>
                <a:latin typeface="ui-monospace"/>
              </a:rPr>
              <a:t>25</a:t>
            </a:r>
            <a:endParaRPr lang="de-AT" b="0" dirty="0">
              <a:solidFill>
                <a:srgbClr val="000000"/>
              </a:solidFill>
              <a:effectLst/>
              <a:latin typeface="ui-monospace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    </a:t>
            </a:r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name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lang="de-AT" b="0" dirty="0">
                <a:solidFill>
                  <a:srgbClr val="0451A5"/>
                </a:solidFill>
                <a:effectLst/>
                <a:latin typeface="ui-monospace"/>
              </a:rPr>
              <a:t>"</a:t>
            </a:r>
            <a:r>
              <a:rPr lang="de-AT" b="0" dirty="0" err="1">
                <a:solidFill>
                  <a:srgbClr val="0451A5"/>
                </a:solidFill>
                <a:effectLst/>
                <a:latin typeface="ui-monospace"/>
              </a:rPr>
              <a:t>motion</a:t>
            </a:r>
            <a:r>
              <a:rPr lang="de-AT" b="0" dirty="0">
                <a:solidFill>
                  <a:srgbClr val="0451A5"/>
                </a:solidFill>
                <a:effectLst/>
                <a:latin typeface="ui-monospace"/>
              </a:rPr>
              <a:t>"</a:t>
            </a:r>
            <a:endParaRPr lang="de-AT" b="0" dirty="0">
              <a:solidFill>
                <a:srgbClr val="000000"/>
              </a:solidFill>
              <a:effectLst/>
              <a:latin typeface="ui-monospace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    </a:t>
            </a:r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device_class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lang="de-AT" b="0" dirty="0" err="1">
                <a:solidFill>
                  <a:srgbClr val="0451A5"/>
                </a:solidFill>
                <a:effectLst/>
                <a:latin typeface="ui-monospace"/>
              </a:rPr>
              <a:t>motion</a:t>
            </a:r>
            <a:endParaRPr lang="de-AT" b="0" dirty="0">
              <a:solidFill>
                <a:srgbClr val="000000"/>
              </a:solidFill>
              <a:effectLst/>
              <a:latin typeface="ui-monospace"/>
            </a:endParaRPr>
          </a:p>
          <a:p>
            <a:br>
              <a:rPr lang="de-AT" b="0" dirty="0">
                <a:solidFill>
                  <a:srgbClr val="000000"/>
                </a:solidFill>
                <a:effectLst/>
                <a:latin typeface="ui-monospace"/>
              </a:rPr>
            </a:br>
            <a:br>
              <a:rPr lang="de-AT" b="0" dirty="0">
                <a:solidFill>
                  <a:srgbClr val="000000"/>
                </a:solidFill>
                <a:effectLst/>
                <a:latin typeface="ui-monospace"/>
              </a:rPr>
            </a:br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sensor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  - </a:t>
            </a:r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platform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lang="de-AT" b="0" dirty="0" err="1">
                <a:solidFill>
                  <a:srgbClr val="0451A5"/>
                </a:solidFill>
                <a:effectLst/>
                <a:latin typeface="ui-monospace"/>
              </a:rPr>
              <a:t>dht</a:t>
            </a:r>
            <a:endParaRPr lang="de-AT" b="0" dirty="0">
              <a:solidFill>
                <a:srgbClr val="000000"/>
              </a:solidFill>
              <a:effectLst/>
              <a:latin typeface="ui-monospace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    </a:t>
            </a:r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pin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lang="de-AT" b="0" dirty="0">
                <a:solidFill>
                  <a:srgbClr val="098658"/>
                </a:solidFill>
                <a:effectLst/>
                <a:latin typeface="ui-monospace"/>
              </a:rPr>
              <a:t>27</a:t>
            </a:r>
            <a:endParaRPr lang="de-AT" b="0" dirty="0">
              <a:solidFill>
                <a:srgbClr val="000000"/>
              </a:solidFill>
              <a:effectLst/>
              <a:latin typeface="ui-monospace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    </a:t>
            </a:r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temperature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      </a:t>
            </a:r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name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lang="de-AT" b="0" dirty="0">
                <a:solidFill>
                  <a:srgbClr val="0451A5"/>
                </a:solidFill>
                <a:effectLst/>
                <a:latin typeface="ui-monospace"/>
              </a:rPr>
              <a:t>"</a:t>
            </a:r>
            <a:r>
              <a:rPr lang="de-AT" b="0" dirty="0" err="1">
                <a:solidFill>
                  <a:srgbClr val="0451A5"/>
                </a:solidFill>
                <a:effectLst/>
                <a:latin typeface="ui-monospace"/>
              </a:rPr>
              <a:t>temperature</a:t>
            </a:r>
            <a:r>
              <a:rPr lang="de-AT" b="0" dirty="0">
                <a:solidFill>
                  <a:srgbClr val="0451A5"/>
                </a:solidFill>
                <a:effectLst/>
                <a:latin typeface="ui-monospace"/>
              </a:rPr>
              <a:t>"</a:t>
            </a:r>
            <a:endParaRPr lang="de-AT" b="0" dirty="0">
              <a:solidFill>
                <a:srgbClr val="000000"/>
              </a:solidFill>
              <a:effectLst/>
              <a:latin typeface="ui-monospace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    </a:t>
            </a:r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humidity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</a:t>
            </a:r>
          </a:p>
          <a:p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      </a:t>
            </a:r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name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lang="de-AT" b="0" dirty="0">
                <a:solidFill>
                  <a:srgbClr val="0451A5"/>
                </a:solidFill>
                <a:effectLst/>
                <a:latin typeface="ui-monospace"/>
              </a:rPr>
              <a:t>"</a:t>
            </a:r>
            <a:r>
              <a:rPr lang="de-AT" b="0" dirty="0" err="1">
                <a:solidFill>
                  <a:srgbClr val="0451A5"/>
                </a:solidFill>
                <a:effectLst/>
                <a:latin typeface="ui-monospace"/>
              </a:rPr>
              <a:t>humidity</a:t>
            </a:r>
            <a:r>
              <a:rPr lang="de-AT" b="0" dirty="0">
                <a:solidFill>
                  <a:srgbClr val="0451A5"/>
                </a:solidFill>
                <a:effectLst/>
                <a:latin typeface="ui-monospace"/>
              </a:rPr>
              <a:t>"</a:t>
            </a:r>
            <a:endParaRPr lang="de-AT" b="0" dirty="0">
              <a:solidFill>
                <a:srgbClr val="000000"/>
              </a:solidFill>
              <a:effectLst/>
              <a:latin typeface="ui-monospace"/>
            </a:endParaRPr>
          </a:p>
          <a:p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    </a:t>
            </a:r>
            <a:r>
              <a:rPr lang="de-AT" b="0" dirty="0" err="1">
                <a:solidFill>
                  <a:srgbClr val="000099"/>
                </a:solidFill>
                <a:effectLst/>
                <a:latin typeface="ui-monospace"/>
              </a:rPr>
              <a:t>update_interval</a:t>
            </a:r>
            <a:r>
              <a:rPr lang="de-AT" b="0" dirty="0">
                <a:solidFill>
                  <a:srgbClr val="000000"/>
                </a:solidFill>
                <a:effectLst/>
                <a:latin typeface="ui-monospace"/>
              </a:rPr>
              <a:t>: </a:t>
            </a:r>
            <a:r>
              <a:rPr lang="de-AT" b="0" dirty="0">
                <a:solidFill>
                  <a:srgbClr val="0451A5"/>
                </a:solidFill>
                <a:effectLst/>
                <a:latin typeface="ui-monospace"/>
              </a:rPr>
              <a:t>10s</a:t>
            </a:r>
            <a:endParaRPr lang="de-AT" b="0" dirty="0">
              <a:solidFill>
                <a:srgbClr val="000000"/>
              </a:solidFill>
              <a:effectLst/>
              <a:latin typeface="ui-monospace"/>
            </a:endParaRP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016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phome.io/" TargetMode="External"/><Relationship Id="rId2" Type="http://schemas.openxmlformats.org/officeDocument/2006/relationships/hyperlink" Target="https://www.tasmota.info/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ilabs.com/developers/usb-to-uart-bridge-vcp-drivers?tab=download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407A4-09EB-B957-0EE8-B28CAD562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ESP-basierter Geräte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A14B53-B8DC-A2B1-D3A2-FE6FE3F19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dirty="0"/>
              <a:t>Shellies </a:t>
            </a:r>
            <a:r>
              <a:rPr lang="de-AT" dirty="0">
                <a:sym typeface="Wingdings" panose="05000000000000000000" pitchFamily="2" charset="2"/>
              </a:rPr>
              <a:t> direkte Integration</a:t>
            </a:r>
          </a:p>
          <a:p>
            <a:r>
              <a:rPr lang="de-AT" dirty="0">
                <a:sym typeface="Wingdings" panose="05000000000000000000" pitchFamily="2" charset="2"/>
              </a:rPr>
              <a:t>Viele Marken und Eigenbau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Programmieren mit ESP-IDF</a:t>
            </a:r>
          </a:p>
          <a:p>
            <a:pPr lvl="2"/>
            <a:r>
              <a:rPr lang="de-AT" dirty="0">
                <a:sym typeface="Wingdings" panose="05000000000000000000" pitchFamily="2" charset="2"/>
              </a:rPr>
              <a:t>Lernkurve</a:t>
            </a:r>
          </a:p>
          <a:p>
            <a:pPr lvl="2"/>
            <a:r>
              <a:rPr lang="de-AT" dirty="0">
                <a:sym typeface="Wingdings" panose="05000000000000000000" pitchFamily="2" charset="2"/>
              </a:rPr>
              <a:t>Alle Möglichkeiten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Tasmota</a:t>
            </a:r>
            <a:r>
              <a:rPr lang="de-AT" dirty="0">
                <a:sym typeface="Wingdings" panose="05000000000000000000" pitchFamily="2" charset="2"/>
              </a:rPr>
              <a:t> (</a:t>
            </a:r>
            <a:r>
              <a:rPr lang="de-AT" dirty="0">
                <a:sym typeface="Wingdings" panose="05000000000000000000" pitchFamily="2" charset="2"/>
                <a:hlinkClick r:id="rId2"/>
              </a:rPr>
              <a:t>https://www.tasmota.info/</a:t>
            </a:r>
            <a:r>
              <a:rPr lang="de-AT" dirty="0">
                <a:sym typeface="Wingdings" panose="05000000000000000000" pitchFamily="2" charset="2"/>
              </a:rPr>
              <a:t> )</a:t>
            </a:r>
          </a:p>
          <a:p>
            <a:pPr lvl="2"/>
            <a:r>
              <a:rPr lang="de-AT" dirty="0"/>
              <a:t>Theo-Arends-</a:t>
            </a:r>
            <a:r>
              <a:rPr lang="de-AT" dirty="0" err="1"/>
              <a:t>Sonoff</a:t>
            </a:r>
            <a:r>
              <a:rPr lang="de-AT" dirty="0"/>
              <a:t>-MQTT-OTA</a:t>
            </a:r>
          </a:p>
          <a:p>
            <a:pPr lvl="2"/>
            <a:r>
              <a:rPr lang="de-AT" dirty="0" err="1"/>
              <a:t>Flashen</a:t>
            </a:r>
            <a:r>
              <a:rPr lang="de-AT" dirty="0"/>
              <a:t> vieler ESP-Geräte möglich</a:t>
            </a:r>
          </a:p>
          <a:p>
            <a:pPr lvl="1"/>
            <a:r>
              <a:rPr lang="de-AT" dirty="0" err="1"/>
              <a:t>ESPHome</a:t>
            </a:r>
            <a:r>
              <a:rPr lang="de-AT" dirty="0"/>
              <a:t> (</a:t>
            </a:r>
            <a:r>
              <a:rPr lang="de-AT" dirty="0">
                <a:hlinkClick r:id="rId3"/>
              </a:rPr>
              <a:t>https://esphome.io/</a:t>
            </a:r>
            <a:r>
              <a:rPr lang="de-AT" dirty="0"/>
              <a:t> )</a:t>
            </a:r>
          </a:p>
          <a:p>
            <a:pPr lvl="2"/>
            <a:r>
              <a:rPr lang="de-AT" dirty="0"/>
              <a:t>Einfacher „Baukasten“ für eigene ESP-Geräte</a:t>
            </a:r>
          </a:p>
          <a:p>
            <a:pPr lvl="2"/>
            <a:r>
              <a:rPr lang="de-AT" dirty="0"/>
              <a:t>Konfigurieren statt programmieren</a:t>
            </a:r>
          </a:p>
          <a:p>
            <a:pPr lvl="2"/>
            <a:r>
              <a:rPr lang="de-AT" dirty="0"/>
              <a:t>Sehr gute HA-Integration</a:t>
            </a:r>
          </a:p>
          <a:p>
            <a:pPr lvl="2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453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14AEB-F861-D544-D9E9-AD98AB9C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„Nackte“ Variante</a:t>
            </a:r>
          </a:p>
        </p:txBody>
      </p:sp>
      <p:pic>
        <p:nvPicPr>
          <p:cNvPr id="1026" name="Picture 2" descr="AM2302 / DHT22 Datasheet">
            <a:extLst>
              <a:ext uri="{FF2B5EF4-FFF2-40B4-BE49-F238E27FC236}">
                <a16:creationId xmlns:a16="http://schemas.microsoft.com/office/drawing/2014/main" id="{03711EB4-31B0-4E33-3DC3-F87989419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37791"/>
            <a:ext cx="5760640" cy="478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67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6B194-8853-2596-4D0C-39880F4E9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 erweitern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382731-855F-3756-5BA5-7FBA2C978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D2BBB7B-7FF3-04E8-D834-D1695F40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015763"/>
            <a:ext cx="7596336" cy="515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83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1E6B6-340A-AB74-1E30-0D22F033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Anpassen, Save und </a:t>
            </a:r>
            <a:r>
              <a:rPr lang="de-AT" dirty="0" err="1"/>
              <a:t>Install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4F316F-61E5-0FB3-72D9-ABF6DF43D8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67E6DD2-827C-C68D-2ADF-96390740F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264" y="972280"/>
            <a:ext cx="5233984" cy="576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9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BF6FCC-F2C0-7075-6F50-9B8410A2B5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052736"/>
            <a:ext cx="8207375" cy="4608165"/>
          </a:xfrm>
        </p:spPr>
        <p:txBody>
          <a:bodyPr/>
          <a:lstStyle/>
          <a:p>
            <a:r>
              <a:rPr lang="de-AT" dirty="0"/>
              <a:t>Unterschiedliche </a:t>
            </a:r>
            <a:r>
              <a:rPr lang="de-AT" dirty="0" err="1"/>
              <a:t>Pinouts</a:t>
            </a:r>
            <a:endParaRPr lang="de-AT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F162BB0-844F-7A0F-9C73-A3C5F21054B0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de-AT" dirty="0"/>
              <a:t>ESP32</a:t>
            </a:r>
          </a:p>
        </p:txBody>
      </p:sp>
      <p:pic>
        <p:nvPicPr>
          <p:cNvPr id="1032" name="Picture 8" descr="ESP32 Pinout: How use GPIO pins ?">
            <a:extLst>
              <a:ext uri="{FF2B5EF4-FFF2-40B4-BE49-F238E27FC236}">
                <a16:creationId xmlns:a16="http://schemas.microsoft.com/office/drawing/2014/main" id="{8B2D9080-E061-99DA-C964-FD1AEA960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2856"/>
            <a:ext cx="9144000" cy="445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247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708ED-D970-F57E-9D85-6D7245DA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Vorbedingung: USB-UART Treiber ist installiert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56950C-DCC4-BF05-90AF-DF100BF24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Windows: Gerätemanager</a:t>
            </a:r>
          </a:p>
          <a:p>
            <a:r>
              <a:rPr lang="de-AT" dirty="0"/>
              <a:t>COM-Port ermitteln</a:t>
            </a:r>
          </a:p>
          <a:p>
            <a:r>
              <a:rPr lang="de-AT" dirty="0"/>
              <a:t>Wenn kein </a:t>
            </a:r>
            <a:r>
              <a:rPr lang="de-AT" dirty="0" err="1"/>
              <a:t>Com</a:t>
            </a:r>
            <a:r>
              <a:rPr lang="de-AT" dirty="0"/>
              <a:t>-Port ersichtlich </a:t>
            </a:r>
            <a:r>
              <a:rPr lang="de-AT" dirty="0">
                <a:sym typeface="Wingdings" panose="05000000000000000000" pitchFamily="2" charset="2"/>
              </a:rPr>
              <a:t> Treiber installieren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DF4CC5-FD6A-8E3B-8604-6BE4DE8C9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572842"/>
            <a:ext cx="5760640" cy="265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6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29C8B-E585-3986-709E-8AD2331A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USB-UART – Treiber herunterladen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05C6C-87BA-11A3-CEE3-EED801569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https://www.silabs.com/developers/usb-to-uart-bridge-vcp-drivers?tab=downloads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7C692B-87A7-11A4-BB38-081A126AD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92" y="2254031"/>
            <a:ext cx="7740352" cy="447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8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BA0A3-C631-6702-3AFB-5B0724A8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Treiber installieren/aktualisieren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4C9E44-F632-A3BA-CFD9-ED10E838F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Entpacken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3D89CC-8FC2-7AD1-FF17-87BDA6A5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933574"/>
            <a:ext cx="5724028" cy="271956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348DB61-47D3-AFD1-ED9A-550017026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040" y="3598514"/>
            <a:ext cx="6237718" cy="313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0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C41933-33C9-DE45-8218-FEC115E3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PIR</a:t>
            </a:r>
            <a:br>
              <a:rPr lang="en-US" dirty="0"/>
            </a:b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9A7C106-AA47-4FCD-8727-16825A591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1628801"/>
            <a:ext cx="3024336" cy="2453546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D16C54F-18CD-45F1-86C7-46DE1730B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36" y="3631357"/>
            <a:ext cx="3277057" cy="2000529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8FF6C46-8BAD-4D56-AFEC-F3DDC5AD46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1"/>
            <a:ext cx="8352159" cy="720080"/>
          </a:xfrm>
        </p:spPr>
        <p:txBody>
          <a:bodyPr/>
          <a:lstStyle/>
          <a:p>
            <a:r>
              <a:rPr lang="de-DE" dirty="0"/>
              <a:t>AM312</a:t>
            </a:r>
          </a:p>
          <a:p>
            <a:pPr lvl="1"/>
            <a:r>
              <a:rPr lang="de-DE" dirty="0"/>
              <a:t>3,3V </a:t>
            </a:r>
            <a:r>
              <a:rPr lang="de-DE" dirty="0">
                <a:sym typeface="Wingdings" panose="05000000000000000000" pitchFamily="2" charset="2"/>
              </a:rPr>
              <a:t> </a:t>
            </a:r>
            <a:r>
              <a:rPr lang="de-DE" dirty="0" err="1">
                <a:sym typeface="Wingdings" panose="05000000000000000000" pitchFamily="2" charset="2"/>
              </a:rPr>
              <a:t>Vcc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Gnd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VOUT  25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171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5B318-4062-C8A5-286C-929834AE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EspHome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 </a:t>
            </a:r>
            <a:r>
              <a:rPr lang="de-AT" dirty="0" err="1">
                <a:sym typeface="Wingdings" panose="05000000000000000000" pitchFamily="2" charset="2"/>
              </a:rPr>
              <a:t>Config</a:t>
            </a:r>
            <a:r>
              <a:rPr lang="de-AT" dirty="0">
                <a:sym typeface="Wingdings" panose="05000000000000000000" pitchFamily="2" charset="2"/>
              </a:rPr>
              <a:t> suchen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986097-648C-4358-F231-96354F44ED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A1744F-38F4-FDB3-F904-371C1AFD7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080030"/>
            <a:ext cx="8316416" cy="498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1E3886-890C-36F8-2C8D-2814BE9F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 in </a:t>
            </a:r>
            <a:r>
              <a:rPr lang="de-AT" dirty="0" err="1"/>
              <a:t>Yaml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00B485-8DC3-B474-9624-EAF69B2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6ACF04-2DB7-9AAC-5841-D9D4CE3CC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6629"/>
            <a:ext cx="9144000" cy="420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2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A59EB-E214-4019-A83D-3F887E0B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Erweiterung um DHT22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BB82E4-E910-4D6A-87D3-BB5856C0A7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+ </a:t>
            </a:r>
            <a:r>
              <a:rPr lang="de-DE" dirty="0">
                <a:sym typeface="Wingdings" panose="05000000000000000000" pitchFamily="2" charset="2"/>
              </a:rPr>
              <a:t> 3.3V</a:t>
            </a:r>
          </a:p>
          <a:p>
            <a:r>
              <a:rPr lang="de-DE" dirty="0">
                <a:sym typeface="Wingdings" panose="05000000000000000000" pitchFamily="2" charset="2"/>
              </a:rPr>
              <a:t>-  GND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Out  27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C71F9A-8BEA-4146-B6E6-6FAF2C707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412776"/>
            <a:ext cx="2638793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91021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231</Words>
  <Application>Microsoft Office PowerPoint</Application>
  <PresentationFormat>Bildschirmpräsentation (4:3)</PresentationFormat>
  <Paragraphs>58</Paragraphs>
  <Slides>12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Symbol</vt:lpstr>
      <vt:lpstr>ui-monospace</vt:lpstr>
      <vt:lpstr>Wingdings</vt:lpstr>
      <vt:lpstr>2_Larissa</vt:lpstr>
      <vt:lpstr>Integration ESP-basierter Geräte</vt:lpstr>
      <vt:lpstr>ESP32</vt:lpstr>
      <vt:lpstr>Vorbedingung: USB-UART Treiber ist installiert</vt:lpstr>
      <vt:lpstr>USB-UART – Treiber herunterladen</vt:lpstr>
      <vt:lpstr>Treiber installieren/aktualisieren</vt:lpstr>
      <vt:lpstr>Sensor PIR </vt:lpstr>
      <vt:lpstr>EspHome  Config suchen</vt:lpstr>
      <vt:lpstr>Config in Yaml</vt:lpstr>
      <vt:lpstr>Erweiterung um DHT22</vt:lpstr>
      <vt:lpstr>„Nackte“ Variante</vt:lpstr>
      <vt:lpstr>Config erweitern</vt:lpstr>
      <vt:lpstr>Anpassen, Save und Install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922</cp:revision>
  <dcterms:created xsi:type="dcterms:W3CDTF">2011-08-18T07:37:01Z</dcterms:created>
  <dcterms:modified xsi:type="dcterms:W3CDTF">2024-11-18T18:46:05Z</dcterms:modified>
</cp:coreProperties>
</file>