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8"/>
  </p:notesMasterIdLst>
  <p:handoutMasterIdLst>
    <p:handoutMasterId r:id="rId49"/>
  </p:handoutMasterIdLst>
  <p:sldIdLst>
    <p:sldId id="1373" r:id="rId2"/>
    <p:sldId id="1383" r:id="rId3"/>
    <p:sldId id="1433" r:id="rId4"/>
    <p:sldId id="1380" r:id="rId5"/>
    <p:sldId id="1381" r:id="rId6"/>
    <p:sldId id="1382" r:id="rId7"/>
    <p:sldId id="1434" r:id="rId8"/>
    <p:sldId id="1435" r:id="rId9"/>
    <p:sldId id="1326" r:id="rId10"/>
    <p:sldId id="1269" r:id="rId11"/>
    <p:sldId id="1271" r:id="rId12"/>
    <p:sldId id="1439" r:id="rId13"/>
    <p:sldId id="1441" r:id="rId14"/>
    <p:sldId id="1442" r:id="rId15"/>
    <p:sldId id="1444" r:id="rId16"/>
    <p:sldId id="1445" r:id="rId17"/>
    <p:sldId id="1443" r:id="rId18"/>
    <p:sldId id="1277" r:id="rId19"/>
    <p:sldId id="1285" r:id="rId20"/>
    <p:sldId id="1446" r:id="rId21"/>
    <p:sldId id="1278" r:id="rId22"/>
    <p:sldId id="1413" r:id="rId23"/>
    <p:sldId id="1405" r:id="rId24"/>
    <p:sldId id="1414" r:id="rId25"/>
    <p:sldId id="1415" r:id="rId26"/>
    <p:sldId id="1416" r:id="rId27"/>
    <p:sldId id="1417" r:id="rId28"/>
    <p:sldId id="1436" r:id="rId29"/>
    <p:sldId id="1437" r:id="rId30"/>
    <p:sldId id="1438" r:id="rId31"/>
    <p:sldId id="1418" r:id="rId32"/>
    <p:sldId id="1408" r:id="rId33"/>
    <p:sldId id="1419" r:id="rId34"/>
    <p:sldId id="1420" r:id="rId35"/>
    <p:sldId id="1270" r:id="rId36"/>
    <p:sldId id="1450" r:id="rId37"/>
    <p:sldId id="1282" r:id="rId38"/>
    <p:sldId id="1284" r:id="rId39"/>
    <p:sldId id="1449" r:id="rId40"/>
    <p:sldId id="1447" r:id="rId41"/>
    <p:sldId id="1289" r:id="rId42"/>
    <p:sldId id="1290" r:id="rId43"/>
    <p:sldId id="1292" r:id="rId44"/>
    <p:sldId id="1448" r:id="rId45"/>
    <p:sldId id="1451" r:id="rId46"/>
    <p:sldId id="1452" r:id="rId4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39" autoAdjust="0"/>
  </p:normalViewPr>
  <p:slideViewPr>
    <p:cSldViewPr>
      <p:cViewPr varScale="1">
        <p:scale>
          <a:sx n="66" d="100"/>
          <a:sy n="66" d="100"/>
        </p:scale>
        <p:origin x="19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23.11.2024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23.11.2024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Beispiel: Nutzung von </a:t>
            </a:r>
            <a:r>
              <a:rPr lang="de-DE" b="1" dirty="0" err="1"/>
              <a:t>std</a:t>
            </a:r>
            <a:r>
              <a:rPr lang="de-DE" b="1" dirty="0"/>
              <a:t>::min in einem Lambda-Filter</a:t>
            </a:r>
          </a:p>
          <a:p>
            <a:r>
              <a:rPr lang="de-DE" dirty="0"/>
              <a:t>Angenommen, du möchtest sicherstellen, dass der Wert eines Sensors nicht über einen bestimmten Maximalwert hinausgeht:</a:t>
            </a:r>
          </a:p>
          <a:p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Code kopieren</a:t>
            </a:r>
          </a:p>
          <a:p>
            <a:pPr rtl="0"/>
            <a:r>
              <a:rPr lang="de-DE" dirty="0" err="1"/>
              <a:t>sensor</a:t>
            </a:r>
            <a:r>
              <a:rPr lang="de-DE" dirty="0"/>
              <a:t>: -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some_platform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 "Beispiel Sensor" </a:t>
            </a:r>
            <a:r>
              <a:rPr lang="de-DE" dirty="0" err="1"/>
              <a:t>id</a:t>
            </a:r>
            <a:r>
              <a:rPr lang="de-DE" dirty="0"/>
              <a:t>: </a:t>
            </a:r>
            <a:r>
              <a:rPr lang="de-DE" dirty="0" err="1"/>
              <a:t>example_sensor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: - </a:t>
            </a:r>
            <a:r>
              <a:rPr lang="de-DE" dirty="0" err="1"/>
              <a:t>lambda</a:t>
            </a:r>
            <a:r>
              <a:rPr lang="de-DE" dirty="0"/>
              <a:t>: |-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::min(x, 100.0); # Begrenze den Wert auf maximal 100 </a:t>
            </a:r>
          </a:p>
          <a:p>
            <a:r>
              <a:rPr lang="de-DE" b="1" dirty="0"/>
              <a:t>Erklärungen:</a:t>
            </a:r>
          </a:p>
          <a:p>
            <a:pPr>
              <a:buFont typeface="+mj-lt"/>
              <a:buAutoNum type="arabicPeriod"/>
            </a:pPr>
            <a:r>
              <a:rPr lang="de-DE" b="1" dirty="0" err="1"/>
              <a:t>std</a:t>
            </a:r>
            <a:r>
              <a:rPr lang="de-DE" b="1" dirty="0"/>
              <a:t>::min Funktion:</a:t>
            </a:r>
            <a:br>
              <a:rPr lang="de-DE" dirty="0"/>
            </a:br>
            <a:r>
              <a:rPr lang="de-DE" dirty="0" err="1"/>
              <a:t>std</a:t>
            </a:r>
            <a:r>
              <a:rPr lang="de-DE" dirty="0"/>
              <a:t>::min ist Teil der Standardbibliothek in C++ und vergleicht zwei Werte, wobei der kleinere zurückgegeben wird.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x: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ESPHome</a:t>
            </a:r>
            <a:r>
              <a:rPr lang="de-DE" dirty="0"/>
              <a:t>-Lambda-Statements wird der aktuelle Sensorwert als x übergeben.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100.0:</a:t>
            </a:r>
            <a:br>
              <a:rPr lang="de-DE" dirty="0"/>
            </a:br>
            <a:r>
              <a:rPr lang="de-DE" dirty="0"/>
              <a:t>Dies ist der Grenzwert, den du setzen möchtest. Ändere diesen Wert je nach Bedarf.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Rückgabe:</a:t>
            </a:r>
            <a:br>
              <a:rPr lang="de-DE" dirty="0"/>
            </a:br>
            <a:r>
              <a:rPr lang="de-DE" dirty="0"/>
              <a:t>Der Lambda-Filter gibt den begrenzten Wert zurück, der dann in die restlichen Filter oder das System weitergeleitet wird.</a:t>
            </a:r>
          </a:p>
          <a:p>
            <a:r>
              <a:rPr lang="de-DE" b="1" dirty="0"/>
              <a:t>Beispiel mit </a:t>
            </a:r>
            <a:r>
              <a:rPr lang="de-DE" b="1" dirty="0" err="1"/>
              <a:t>std</a:t>
            </a:r>
            <a:r>
              <a:rPr lang="de-DE" b="1" dirty="0"/>
              <a:t>::min und </a:t>
            </a:r>
            <a:r>
              <a:rPr lang="de-DE" b="1" dirty="0" err="1"/>
              <a:t>std</a:t>
            </a:r>
            <a:r>
              <a:rPr lang="de-DE" b="1" dirty="0"/>
              <a:t>::</a:t>
            </a:r>
            <a:r>
              <a:rPr lang="de-DE" b="1" dirty="0" err="1"/>
              <a:t>max</a:t>
            </a:r>
            <a:endParaRPr lang="de-DE" b="1" dirty="0"/>
          </a:p>
          <a:p>
            <a:r>
              <a:rPr lang="de-DE" dirty="0"/>
              <a:t>Wenn du den Wert auf ein bestimmtes Intervall (z. B. zwischen 10 und 100) beschränken möchtest, kannst du </a:t>
            </a:r>
            <a:r>
              <a:rPr lang="de-DE" dirty="0" err="1"/>
              <a:t>std</a:t>
            </a:r>
            <a:r>
              <a:rPr lang="de-DE" dirty="0"/>
              <a:t>::min und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max</a:t>
            </a:r>
            <a:r>
              <a:rPr lang="de-DE" dirty="0"/>
              <a:t> kombinieren:</a:t>
            </a:r>
          </a:p>
          <a:p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Code kopieren</a:t>
            </a:r>
          </a:p>
          <a:p>
            <a:pPr rtl="0"/>
            <a:r>
              <a:rPr lang="de-DE" dirty="0" err="1"/>
              <a:t>sensor</a:t>
            </a:r>
            <a:r>
              <a:rPr lang="de-DE" dirty="0"/>
              <a:t>: -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some_platform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 "Begrenzter Sensor" </a:t>
            </a:r>
            <a:r>
              <a:rPr lang="de-DE" dirty="0" err="1"/>
              <a:t>id</a:t>
            </a:r>
            <a:r>
              <a:rPr lang="de-DE" dirty="0"/>
              <a:t>: </a:t>
            </a:r>
            <a:r>
              <a:rPr lang="de-DE" dirty="0" err="1"/>
              <a:t>limited_sensor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: - </a:t>
            </a:r>
            <a:r>
              <a:rPr lang="de-DE" dirty="0" err="1"/>
              <a:t>lambda</a:t>
            </a:r>
            <a:r>
              <a:rPr lang="de-DE" dirty="0"/>
              <a:t>: |-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max</a:t>
            </a:r>
            <a:r>
              <a:rPr lang="de-DE" dirty="0"/>
              <a:t>(10.0, </a:t>
            </a:r>
            <a:r>
              <a:rPr lang="de-DE" dirty="0" err="1"/>
              <a:t>std</a:t>
            </a:r>
            <a:r>
              <a:rPr lang="de-DE" dirty="0"/>
              <a:t>::min(x, 100.0)); # Begrenze auf [10, 100] </a:t>
            </a:r>
          </a:p>
          <a:p>
            <a:r>
              <a:rPr lang="de-DE" dirty="0"/>
              <a:t>In diesem Fall wird sichergestellt, dass der Wert niemals kleiner als 10 und niemals größer als 100 ist.</a:t>
            </a:r>
          </a:p>
          <a:p>
            <a:r>
              <a:rPr lang="de-DE" b="1" dirty="0"/>
              <a:t>Hinweis: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C++-Syntax:</a:t>
            </a:r>
            <a:r>
              <a:rPr lang="de-DE" dirty="0"/>
              <a:t> Stelle sicher, dass du dich an die C++-Syntax hältst.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Standardbibliothek:</a:t>
            </a:r>
            <a:r>
              <a:rPr lang="de-DE" dirty="0"/>
              <a:t> Die Standardbibliothek ist in </a:t>
            </a:r>
            <a:r>
              <a:rPr lang="de-DE" dirty="0" err="1"/>
              <a:t>ESPHome</a:t>
            </a:r>
            <a:r>
              <a:rPr lang="de-DE" dirty="0"/>
              <a:t> verfügbar, solange du Funktionen verwendest, die in der Umgebung unterstützt werden.</a:t>
            </a:r>
          </a:p>
          <a:p>
            <a:r>
              <a:rPr lang="de-DE" dirty="0"/>
              <a:t>Falls du weitere spezifische Anforderungen hast, lass es mich wissen!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28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Ja, du kannst in </a:t>
            </a:r>
            <a:r>
              <a:rPr lang="de-AT" dirty="0" err="1"/>
              <a:t>ESPHome</a:t>
            </a:r>
            <a:r>
              <a:rPr lang="de-AT" dirty="0"/>
              <a:t> auch statische Funktionen oder Utility-Funktionen einbinden und verwenden, ohne dass du eine vollständige benutzerdefinierte Komponente erstellen musst. Diese Funktionen kannst du in einer separaten Datei definieren und dann in deinem YAML-Projekt nutzen.</a:t>
            </a:r>
          </a:p>
          <a:p>
            <a:r>
              <a:rPr lang="de-AT" dirty="0"/>
              <a:t>Hier ist eine Schritt-für-Schritt-Anleitung:</a:t>
            </a:r>
          </a:p>
          <a:p>
            <a:r>
              <a:rPr lang="de-AT" b="1" dirty="0"/>
              <a:t>1. Statische Funktionen in einer separaten Datei definieren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Erstelle eine neue Datei für deine Funktionen:</a:t>
            </a:r>
            <a:r>
              <a:rPr lang="de-AT" dirty="0"/>
              <a:t> Lege eine Datei wie </a:t>
            </a:r>
            <a:r>
              <a:rPr lang="de-AT" dirty="0" err="1"/>
              <a:t>utils.h</a:t>
            </a:r>
            <a:r>
              <a:rPr lang="de-AT" dirty="0"/>
              <a:t> im Projektverzeichnis oder in einem Unterordner wie </a:t>
            </a:r>
            <a:r>
              <a:rPr lang="de-AT" dirty="0" err="1"/>
              <a:t>custom_components</a:t>
            </a:r>
            <a:r>
              <a:rPr lang="de-AT" dirty="0"/>
              <a:t> oder </a:t>
            </a:r>
            <a:r>
              <a:rPr lang="de-AT" dirty="0" err="1"/>
              <a:t>src</a:t>
            </a:r>
            <a:r>
              <a:rPr lang="de-AT" dirty="0"/>
              <a:t> an:</a:t>
            </a:r>
          </a:p>
          <a:p>
            <a:pPr>
              <a:buFont typeface="+mj-lt"/>
              <a:buAutoNum type="arabicPeriod"/>
            </a:pPr>
            <a:r>
              <a:rPr lang="de-AT" b="1" dirty="0" err="1"/>
              <a:t>utils.h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#pragma </a:t>
            </a:r>
            <a:r>
              <a:rPr lang="de-AT" dirty="0" err="1"/>
              <a:t>once</a:t>
            </a:r>
            <a:r>
              <a:rPr lang="de-AT" dirty="0"/>
              <a:t> #include &lt;</a:t>
            </a:r>
            <a:r>
              <a:rPr lang="de-AT" dirty="0" err="1"/>
              <a:t>cmath</a:t>
            </a:r>
            <a:r>
              <a:rPr lang="de-AT" dirty="0"/>
              <a:t>&gt; // Falls du </a:t>
            </a:r>
            <a:r>
              <a:rPr lang="de-AT" dirty="0" err="1"/>
              <a:t>math</a:t>
            </a:r>
            <a:r>
              <a:rPr lang="de-AT" dirty="0"/>
              <a:t>-Funktionen benötigst // Beispiel: Eine statische Funktion, die den kleineren von zwei Zahlen zurückgibt </a:t>
            </a:r>
            <a:r>
              <a:rPr lang="de-AT" dirty="0" err="1"/>
              <a:t>static</a:t>
            </a:r>
            <a:r>
              <a:rPr lang="de-AT" dirty="0"/>
              <a:t> inline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clamp_value</a:t>
            </a:r>
            <a:r>
              <a:rPr lang="de-AT" dirty="0"/>
              <a:t>(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min_val</a:t>
            </a:r>
            <a:r>
              <a:rPr lang="de-AT" dirty="0"/>
              <a:t>,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max_val</a:t>
            </a:r>
            <a:r>
              <a:rPr lang="de-AT" dirty="0"/>
              <a:t>) {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std</a:t>
            </a:r>
            <a:r>
              <a:rPr lang="de-AT" dirty="0"/>
              <a:t>::</a:t>
            </a:r>
            <a:r>
              <a:rPr lang="de-AT" dirty="0" err="1"/>
              <a:t>max</a:t>
            </a:r>
            <a:r>
              <a:rPr lang="de-AT" dirty="0"/>
              <a:t>(</a:t>
            </a:r>
            <a:r>
              <a:rPr lang="de-AT" dirty="0" err="1"/>
              <a:t>min_val</a:t>
            </a:r>
            <a:r>
              <a:rPr lang="de-AT" dirty="0"/>
              <a:t>, </a:t>
            </a:r>
            <a:r>
              <a:rPr lang="de-AT" dirty="0" err="1"/>
              <a:t>std</a:t>
            </a:r>
            <a:r>
              <a:rPr lang="de-AT" dirty="0"/>
              <a:t>::min(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max_val</a:t>
            </a:r>
            <a:r>
              <a:rPr lang="de-AT" dirty="0"/>
              <a:t>)); }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Warum </a:t>
            </a:r>
            <a:r>
              <a:rPr lang="de-AT" b="1" dirty="0" err="1"/>
              <a:t>static</a:t>
            </a:r>
            <a:r>
              <a:rPr lang="de-AT" b="1" dirty="0"/>
              <a:t> inline?</a:t>
            </a:r>
            <a:endParaRPr lang="de-AT" dirty="0"/>
          </a:p>
          <a:p>
            <a:pPr marL="742950" lvl="1" indent="-285750">
              <a:buFont typeface="+mj-lt"/>
              <a:buAutoNum type="arabicPeriod"/>
            </a:pPr>
            <a:r>
              <a:rPr lang="de-AT" b="1" dirty="0" err="1"/>
              <a:t>static</a:t>
            </a:r>
            <a:r>
              <a:rPr lang="de-AT" dirty="0"/>
              <a:t>: Die Funktion ist auf die Übersetzungseinheit beschränkt, um Mehrfachdefinitionen zu vermeiden.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AT" b="1" dirty="0"/>
              <a:t>inline</a:t>
            </a:r>
            <a:r>
              <a:rPr lang="de-AT" dirty="0"/>
              <a:t>: Verhindert Probleme mit mehrfacher Einbindung der Header-Datei.</a:t>
            </a:r>
          </a:p>
          <a:p>
            <a:r>
              <a:rPr lang="de-AT" b="1" dirty="0"/>
              <a:t>2. Header-Datei in </a:t>
            </a:r>
            <a:r>
              <a:rPr lang="de-AT" b="1" dirty="0" err="1"/>
              <a:t>ESPHome</a:t>
            </a:r>
            <a:r>
              <a:rPr lang="de-AT" b="1" dirty="0"/>
              <a:t> einbinden</a:t>
            </a:r>
          </a:p>
          <a:p>
            <a:r>
              <a:rPr lang="de-AT" dirty="0"/>
              <a:t>Füge die Datei in der YAML-Konfiguration über </a:t>
            </a:r>
            <a:r>
              <a:rPr lang="de-AT" dirty="0" err="1"/>
              <a:t>includes</a:t>
            </a:r>
            <a:r>
              <a:rPr lang="de-AT" dirty="0"/>
              <a:t> hinzu.</a:t>
            </a:r>
          </a:p>
          <a:p>
            <a:r>
              <a:rPr lang="de-AT" b="1" dirty="0"/>
              <a:t>YAML-Beispiel: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includes</a:t>
            </a:r>
            <a:r>
              <a:rPr lang="de-AT" dirty="0"/>
              <a:t>: - </a:t>
            </a:r>
            <a:r>
              <a:rPr lang="de-AT" dirty="0" err="1"/>
              <a:t>utils.h</a:t>
            </a:r>
            <a:r>
              <a:rPr lang="de-AT" dirty="0"/>
              <a:t> </a:t>
            </a:r>
          </a:p>
          <a:p>
            <a:r>
              <a:rPr lang="de-AT" b="1" dirty="0"/>
              <a:t>3. Statische Funktionen in Lambdas verwenden</a:t>
            </a:r>
          </a:p>
          <a:p>
            <a:r>
              <a:rPr lang="de-AT" dirty="0"/>
              <a:t>Jetzt kannst du die Funktion in deinen Lambdas aufrufen, z. B. innerhalb eines Filters oder einer Aktion.</a:t>
            </a:r>
          </a:p>
          <a:p>
            <a:r>
              <a:rPr lang="de-AT" b="1" dirty="0"/>
              <a:t>Beispiel: </a:t>
            </a:r>
            <a:r>
              <a:rPr lang="de-AT" b="1" dirty="0" err="1"/>
              <a:t>Clamp</a:t>
            </a:r>
            <a:r>
              <a:rPr lang="de-AT" b="1" dirty="0"/>
              <a:t>-Filter für einen Sensor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sensor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some_platform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: "Beispiel Sensor"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example_sensor</a:t>
            </a:r>
            <a:r>
              <a:rPr lang="de-AT" dirty="0"/>
              <a:t> </a:t>
            </a:r>
            <a:r>
              <a:rPr lang="de-AT" dirty="0" err="1"/>
              <a:t>filters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clamp_value</a:t>
            </a:r>
            <a:r>
              <a:rPr lang="de-AT" dirty="0"/>
              <a:t>(x, 10.0, 100.0); // Begrenze den Wert auf [10, 100] </a:t>
            </a:r>
          </a:p>
          <a:p>
            <a:r>
              <a:rPr lang="de-AT" b="1" dirty="0"/>
              <a:t>Beispiel: Aufruf in einer </a:t>
            </a:r>
            <a:r>
              <a:rPr lang="de-AT" b="1" dirty="0" err="1"/>
              <a:t>on_press</a:t>
            </a:r>
            <a:r>
              <a:rPr lang="de-AT" b="1" dirty="0"/>
              <a:t>-Aktion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binary_sensor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gpio</a:t>
            </a:r>
            <a:r>
              <a:rPr lang="de-AT" dirty="0"/>
              <a:t> </a:t>
            </a:r>
            <a:r>
              <a:rPr lang="de-AT" dirty="0" err="1"/>
              <a:t>pin</a:t>
            </a:r>
            <a:r>
              <a:rPr lang="de-AT" dirty="0"/>
              <a:t>: GPIO12 </a:t>
            </a:r>
            <a:r>
              <a:rPr lang="de-AT" dirty="0" err="1"/>
              <a:t>name</a:t>
            </a:r>
            <a:r>
              <a:rPr lang="de-AT" dirty="0"/>
              <a:t>: "Button" </a:t>
            </a:r>
            <a:r>
              <a:rPr lang="de-AT" dirty="0" err="1"/>
              <a:t>on_press</a:t>
            </a:r>
            <a:r>
              <a:rPr lang="de-AT" dirty="0"/>
              <a:t>: </a:t>
            </a:r>
            <a:r>
              <a:rPr lang="de-AT" dirty="0" err="1"/>
              <a:t>then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adjusted_value</a:t>
            </a:r>
            <a:r>
              <a:rPr lang="de-AT" dirty="0"/>
              <a:t> = </a:t>
            </a:r>
            <a:r>
              <a:rPr lang="de-AT" dirty="0" err="1"/>
              <a:t>clamp_value</a:t>
            </a:r>
            <a:r>
              <a:rPr lang="de-AT" dirty="0"/>
              <a:t>(150.0, 0.0, 100.0); ESP_LOGD("</a:t>
            </a:r>
            <a:r>
              <a:rPr lang="de-AT" dirty="0" err="1"/>
              <a:t>custom</a:t>
            </a:r>
            <a:r>
              <a:rPr lang="de-AT" dirty="0"/>
              <a:t>", "Der Wert wurde angepasst: %f", </a:t>
            </a:r>
            <a:r>
              <a:rPr lang="de-AT" dirty="0" err="1"/>
              <a:t>adjusted_value</a:t>
            </a:r>
            <a:r>
              <a:rPr lang="de-AT" dirty="0"/>
              <a:t>); </a:t>
            </a:r>
          </a:p>
          <a:p>
            <a:r>
              <a:rPr lang="de-AT" b="1" dirty="0"/>
              <a:t>4. (Optional) C++-Datei für komplexere Logik</a:t>
            </a:r>
          </a:p>
          <a:p>
            <a:r>
              <a:rPr lang="de-AT" dirty="0"/>
              <a:t>Falls deine statischen Funktionen komplexer sind oder zusätzliche Abhängigkeiten haben, kannst du sie auch in einer separaten .</a:t>
            </a:r>
            <a:r>
              <a:rPr lang="de-AT" dirty="0" err="1"/>
              <a:t>cpp</a:t>
            </a:r>
            <a:r>
              <a:rPr lang="de-AT" dirty="0"/>
              <a:t>-Datei definieren:</a:t>
            </a:r>
          </a:p>
          <a:p>
            <a:r>
              <a:rPr lang="de-AT" b="1" dirty="0"/>
              <a:t>utils.cpp</a:t>
            </a:r>
            <a:endParaRPr lang="de-AT" dirty="0"/>
          </a:p>
          <a:p>
            <a:r>
              <a:rPr lang="de-AT" dirty="0" err="1"/>
              <a:t>cpp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/>
              <a:t>#include "</a:t>
            </a:r>
            <a:r>
              <a:rPr lang="de-AT" dirty="0" err="1"/>
              <a:t>utils.h</a:t>
            </a:r>
            <a:r>
              <a:rPr lang="de-AT" dirty="0"/>
              <a:t>" // Optional: Komplexe Implementierungen hier hinzufügen </a:t>
            </a:r>
          </a:p>
          <a:p>
            <a:r>
              <a:rPr lang="de-AT" dirty="0"/>
              <a:t>Stelle sicher, dass utils.cpp im selben Verzeichnis liegt und </a:t>
            </a:r>
            <a:r>
              <a:rPr lang="de-AT" dirty="0" err="1"/>
              <a:t>ESPHome</a:t>
            </a:r>
            <a:r>
              <a:rPr lang="de-AT" dirty="0"/>
              <a:t> automatisch kompiliert es mit.</a:t>
            </a:r>
          </a:p>
          <a:p>
            <a:r>
              <a:rPr lang="de-AT" b="1" dirty="0"/>
              <a:t>Tipps für statische Funktionen in </a:t>
            </a:r>
            <a:r>
              <a:rPr lang="de-AT" b="1" dirty="0" err="1"/>
              <a:t>ESPHome</a:t>
            </a:r>
            <a:endParaRPr lang="de-AT" b="1" dirty="0"/>
          </a:p>
          <a:p>
            <a:pPr>
              <a:buFont typeface="+mj-lt"/>
              <a:buAutoNum type="arabicPeriod"/>
            </a:pPr>
            <a:r>
              <a:rPr lang="de-AT" b="1" dirty="0"/>
              <a:t>Minimale Header-Dateien:</a:t>
            </a:r>
            <a:r>
              <a:rPr lang="de-AT" dirty="0"/>
              <a:t> Nutze kleine, effiziente Header-Dateien, um den Kompilierungsaufwand zu reduzieren.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Keine Abhängigkeiten von </a:t>
            </a:r>
            <a:r>
              <a:rPr lang="de-AT" b="1" dirty="0" err="1"/>
              <a:t>ESPHome</a:t>
            </a:r>
            <a:r>
              <a:rPr lang="de-AT" b="1" dirty="0"/>
              <a:t>-Interna:</a:t>
            </a:r>
            <a:r>
              <a:rPr lang="de-AT" dirty="0"/>
              <a:t> Halte statische Funktionen möglichst unabhängig von </a:t>
            </a:r>
            <a:r>
              <a:rPr lang="de-AT" dirty="0" err="1"/>
              <a:t>ESPHome</a:t>
            </a:r>
            <a:r>
              <a:rPr lang="de-AT" dirty="0"/>
              <a:t>, um die Wiederverwendbarkeit zu erhöhen.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Debugging:</a:t>
            </a:r>
            <a:r>
              <a:rPr lang="de-AT" dirty="0"/>
              <a:t> Nutze Funktionen wie ESP_LOGD in den Lambdas, um die Werte deiner Funktionen zu testen.</a:t>
            </a:r>
          </a:p>
          <a:p>
            <a:r>
              <a:rPr lang="de-AT" dirty="0"/>
              <a:t>Mit diesem Ansatz kannst du wiederverwendbare Hilfsfunktionen integrieren, ohne eine vollständige benutzerdefinierte Komponente erstellen zu müssen. Wenn du weitere Hilfe bei der Implementierung brauchst, lass es mich wissen! 😊</a:t>
            </a:r>
          </a:p>
          <a:p>
            <a:r>
              <a:rPr lang="de-AT" dirty="0"/>
              <a:t>4o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78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Für komplexeren Code kannst du eigene Header-Dateien und Implementierungen nutzen. Dazu verwendest du das Feld </a:t>
            </a:r>
            <a:r>
              <a:rPr lang="de-AT" dirty="0" err="1"/>
              <a:t>external_components</a:t>
            </a:r>
            <a:r>
              <a:rPr lang="de-AT" dirty="0"/>
              <a:t> oder die Möglichkeit, benutzerdefinierte Dateien hinzuzufügen.</a:t>
            </a:r>
          </a:p>
          <a:p>
            <a:r>
              <a:rPr lang="de-AT" b="1" dirty="0"/>
              <a:t>Schritte: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Ordnerstruktur erstellen:</a:t>
            </a:r>
            <a:r>
              <a:rPr lang="de-AT" dirty="0"/>
              <a:t> Lege in deinem </a:t>
            </a:r>
            <a:r>
              <a:rPr lang="de-AT" dirty="0" err="1"/>
              <a:t>ESPHome</a:t>
            </a:r>
            <a:r>
              <a:rPr lang="de-AT" dirty="0"/>
              <a:t>-Projektverzeichnis einen Ordner wie </a:t>
            </a:r>
            <a:r>
              <a:rPr lang="de-AT" dirty="0" err="1"/>
              <a:t>custom_components</a:t>
            </a:r>
            <a:r>
              <a:rPr lang="de-AT" dirty="0"/>
              <a:t> oder </a:t>
            </a:r>
            <a:r>
              <a:rPr lang="de-AT" dirty="0" err="1"/>
              <a:t>src</a:t>
            </a:r>
            <a:r>
              <a:rPr lang="de-AT" dirty="0"/>
              <a:t> an:</a:t>
            </a:r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 err="1"/>
              <a:t>your_project</a:t>
            </a:r>
            <a:r>
              <a:rPr lang="de-AT" dirty="0"/>
              <a:t>/ ├── </a:t>
            </a:r>
            <a:r>
              <a:rPr lang="de-AT" dirty="0" err="1"/>
              <a:t>custom_components</a:t>
            </a:r>
            <a:r>
              <a:rPr lang="de-AT" dirty="0"/>
              <a:t>/ │ ├── </a:t>
            </a:r>
            <a:r>
              <a:rPr lang="de-AT" dirty="0" err="1"/>
              <a:t>my_component.h</a:t>
            </a:r>
            <a:r>
              <a:rPr lang="de-AT" dirty="0"/>
              <a:t> │ ├── my_component.cpp ├── </a:t>
            </a:r>
            <a:r>
              <a:rPr lang="de-AT" dirty="0" err="1"/>
              <a:t>example.yaml</a:t>
            </a:r>
            <a:r>
              <a:rPr lang="de-AT" dirty="0"/>
              <a:t>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C++-Dateien schreiben:</a:t>
            </a:r>
            <a:r>
              <a:rPr lang="de-AT" dirty="0"/>
              <a:t> Schreibe die Header- und C++-Dateien (</a:t>
            </a:r>
            <a:r>
              <a:rPr lang="de-AT" dirty="0" err="1"/>
              <a:t>my_component.h</a:t>
            </a:r>
            <a:r>
              <a:rPr lang="de-AT" dirty="0"/>
              <a:t> und my_component.cpp).</a:t>
            </a:r>
          </a:p>
          <a:p>
            <a:pPr>
              <a:buFont typeface="+mj-lt"/>
              <a:buAutoNum type="arabicPeriod"/>
            </a:pPr>
            <a:r>
              <a:rPr lang="de-AT" b="1" dirty="0" err="1"/>
              <a:t>my_component.h</a:t>
            </a:r>
            <a:r>
              <a:rPr lang="de-AT" dirty="0"/>
              <a:t>:</a:t>
            </a:r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#pragma </a:t>
            </a:r>
            <a:r>
              <a:rPr lang="de-AT" dirty="0" err="1"/>
              <a:t>once</a:t>
            </a:r>
            <a:r>
              <a:rPr lang="de-AT" dirty="0"/>
              <a:t> #include "</a:t>
            </a:r>
            <a:r>
              <a:rPr lang="de-AT" dirty="0" err="1"/>
              <a:t>esphome.h</a:t>
            </a:r>
            <a:r>
              <a:rPr lang="de-AT" dirty="0"/>
              <a:t>"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MyCustomComponent</a:t>
            </a:r>
            <a:r>
              <a:rPr lang="de-AT" dirty="0"/>
              <a:t> : </a:t>
            </a:r>
            <a:r>
              <a:rPr lang="de-AT" dirty="0" err="1"/>
              <a:t>public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{ </a:t>
            </a:r>
            <a:r>
              <a:rPr lang="de-AT" dirty="0" err="1"/>
              <a:t>public</a:t>
            </a:r>
            <a:r>
              <a:rPr lang="de-AT" dirty="0"/>
              <a:t>: </a:t>
            </a:r>
            <a:r>
              <a:rPr lang="de-AT" dirty="0" err="1"/>
              <a:t>void</a:t>
            </a:r>
            <a:r>
              <a:rPr lang="de-AT" dirty="0"/>
              <a:t> </a:t>
            </a:r>
            <a:r>
              <a:rPr lang="de-AT" dirty="0" err="1"/>
              <a:t>setup</a:t>
            </a:r>
            <a:r>
              <a:rPr lang="de-AT" dirty="0"/>
              <a:t>() </a:t>
            </a:r>
            <a:r>
              <a:rPr lang="de-AT" dirty="0" err="1"/>
              <a:t>override</a:t>
            </a:r>
            <a:r>
              <a:rPr lang="de-AT" dirty="0"/>
              <a:t> { ESP_LOGD("</a:t>
            </a:r>
            <a:r>
              <a:rPr lang="de-AT" dirty="0" err="1"/>
              <a:t>custom</a:t>
            </a:r>
            <a:r>
              <a:rPr lang="de-AT" dirty="0"/>
              <a:t>", "Setup läuft!"); } </a:t>
            </a:r>
            <a:r>
              <a:rPr lang="de-AT" dirty="0" err="1"/>
              <a:t>void</a:t>
            </a:r>
            <a:r>
              <a:rPr lang="de-AT" dirty="0"/>
              <a:t> loop() </a:t>
            </a:r>
            <a:r>
              <a:rPr lang="de-AT" dirty="0" err="1"/>
              <a:t>override</a:t>
            </a:r>
            <a:r>
              <a:rPr lang="de-AT" dirty="0"/>
              <a:t> { ESP_LOGD("</a:t>
            </a:r>
            <a:r>
              <a:rPr lang="de-AT" dirty="0" err="1"/>
              <a:t>custom</a:t>
            </a:r>
            <a:r>
              <a:rPr lang="de-AT" dirty="0"/>
              <a:t>", "Loop läuft!"); } };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my_component.cpp</a:t>
            </a:r>
            <a:r>
              <a:rPr lang="de-AT" dirty="0"/>
              <a:t>:</a:t>
            </a:r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#include "</a:t>
            </a:r>
            <a:r>
              <a:rPr lang="de-AT" dirty="0" err="1"/>
              <a:t>my_component.h</a:t>
            </a:r>
            <a:r>
              <a:rPr lang="de-AT" dirty="0"/>
              <a:t>"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Dateien in </a:t>
            </a:r>
            <a:r>
              <a:rPr lang="de-AT" b="1" dirty="0" err="1"/>
              <a:t>ESPHome</a:t>
            </a:r>
            <a:r>
              <a:rPr lang="de-AT" b="1" dirty="0"/>
              <a:t> einbinden:</a:t>
            </a:r>
            <a:r>
              <a:rPr lang="de-AT" dirty="0"/>
              <a:t> Verweise in der YAML-Datei auf die C++-Komponenten.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YAML-Beispiel: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 err="1"/>
              <a:t>yaml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includes</a:t>
            </a:r>
            <a:r>
              <a:rPr lang="de-AT" dirty="0"/>
              <a:t>: - </a:t>
            </a:r>
            <a:r>
              <a:rPr lang="de-AT" dirty="0" err="1"/>
              <a:t>custom_components</a:t>
            </a:r>
            <a:r>
              <a:rPr lang="de-AT" dirty="0"/>
              <a:t>/</a:t>
            </a:r>
            <a:r>
              <a:rPr lang="de-AT" dirty="0" err="1"/>
              <a:t>my_component.h</a:t>
            </a:r>
            <a:r>
              <a:rPr lang="de-AT" dirty="0"/>
              <a:t> </a:t>
            </a:r>
            <a:r>
              <a:rPr lang="de-AT" dirty="0" err="1"/>
              <a:t>external_components</a:t>
            </a:r>
            <a:r>
              <a:rPr lang="de-AT" dirty="0"/>
              <a:t>: - source: "./</a:t>
            </a:r>
            <a:r>
              <a:rPr lang="de-AT" dirty="0" err="1"/>
              <a:t>custom_components</a:t>
            </a:r>
            <a:r>
              <a:rPr lang="de-AT" dirty="0"/>
              <a:t>" </a:t>
            </a:r>
            <a:r>
              <a:rPr lang="de-AT" dirty="0" err="1"/>
              <a:t>custom_component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auto</a:t>
            </a:r>
            <a:r>
              <a:rPr lang="de-AT" dirty="0"/>
              <a:t> </a:t>
            </a:r>
            <a:r>
              <a:rPr lang="de-AT" dirty="0" err="1"/>
              <a:t>my_component</a:t>
            </a:r>
            <a:r>
              <a:rPr lang="de-AT" dirty="0"/>
              <a:t> =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MyCustomComponent</a:t>
            </a:r>
            <a:r>
              <a:rPr lang="de-AT" dirty="0"/>
              <a:t>(); </a:t>
            </a:r>
            <a:r>
              <a:rPr lang="de-AT" dirty="0" err="1"/>
              <a:t>App.register_component</a:t>
            </a:r>
            <a:r>
              <a:rPr lang="de-AT" dirty="0"/>
              <a:t>(</a:t>
            </a:r>
            <a:r>
              <a:rPr lang="de-AT" dirty="0" err="1"/>
              <a:t>my_component</a:t>
            </a:r>
            <a:r>
              <a:rPr lang="de-AT" dirty="0"/>
              <a:t>); </a:t>
            </a:r>
          </a:p>
          <a:p>
            <a:r>
              <a:rPr lang="de-AT" b="1" dirty="0"/>
              <a:t>3. Externe Bibliotheken einbinden</a:t>
            </a:r>
          </a:p>
          <a:p>
            <a:r>
              <a:rPr lang="de-AT" dirty="0"/>
              <a:t>Manchmal benötigst du Bibliotheken, die nicht in </a:t>
            </a:r>
            <a:r>
              <a:rPr lang="de-AT" dirty="0" err="1"/>
              <a:t>ESPHome</a:t>
            </a:r>
            <a:r>
              <a:rPr lang="de-AT" dirty="0"/>
              <a:t> integriert sind. Diese kannst du über </a:t>
            </a:r>
            <a:r>
              <a:rPr lang="de-AT" dirty="0" err="1"/>
              <a:t>libraries</a:t>
            </a:r>
            <a:r>
              <a:rPr lang="de-AT" dirty="0"/>
              <a:t> einfügen.</a:t>
            </a:r>
          </a:p>
          <a:p>
            <a:r>
              <a:rPr lang="de-AT" b="1" dirty="0"/>
              <a:t>Beispiel:</a:t>
            </a:r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libraries</a:t>
            </a:r>
            <a:r>
              <a:rPr lang="de-AT" dirty="0"/>
              <a:t>: - "</a:t>
            </a:r>
            <a:r>
              <a:rPr lang="de-AT" dirty="0" err="1"/>
              <a:t>ArduinoJson</a:t>
            </a:r>
            <a:r>
              <a:rPr lang="de-AT" dirty="0"/>
              <a:t>@^6.20.0" </a:t>
            </a:r>
          </a:p>
          <a:p>
            <a:r>
              <a:rPr lang="de-AT" b="1" dirty="0"/>
              <a:t>Tipps für benutzerdefinierten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Debugging:</a:t>
            </a:r>
            <a:r>
              <a:rPr lang="de-AT" dirty="0"/>
              <a:t> Nutze ESP_LOGD, ESP_LOGI, oder ESP_LOGE, um Logs auszugeben.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Komplexität:</a:t>
            </a:r>
            <a:r>
              <a:rPr lang="de-AT" dirty="0"/>
              <a:t> Halte Lambdas einfach und nutze Header-Dateien für komplexen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Fehlerbehebung:</a:t>
            </a:r>
            <a:r>
              <a:rPr lang="de-AT" dirty="0"/>
              <a:t> Überprüfe Compiler-Fehler in den </a:t>
            </a:r>
            <a:r>
              <a:rPr lang="de-AT" dirty="0" err="1"/>
              <a:t>ESPHome</a:t>
            </a:r>
            <a:r>
              <a:rPr lang="de-AT" dirty="0"/>
              <a:t>-Logs. Syntaxfehler in C++ können schwieriger zu debuggen sein.</a:t>
            </a:r>
          </a:p>
          <a:p>
            <a:r>
              <a:rPr lang="de-AT" dirty="0"/>
              <a:t>Falls du eine spezielle Anwendung hast, lass es mich wissen, und ich helfe dir bei der Integration! 😊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6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" TargetMode="External"/><Relationship Id="rId2" Type="http://schemas.openxmlformats.org/officeDocument/2006/relationships/hyperlink" Target="https://www.tasmota.info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sphome.io/guides/automations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installing_esp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407A4-09EB-B957-0EE8-B28CAD5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ESP-basierter 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14B53-B8DC-A2B1-D3A2-FE6FE3F19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Shellies </a:t>
            </a:r>
            <a:r>
              <a:rPr lang="de-AT" dirty="0">
                <a:sym typeface="Wingdings" panose="05000000000000000000" pitchFamily="2" charset="2"/>
              </a:rPr>
              <a:t> direkte Integration</a:t>
            </a:r>
          </a:p>
          <a:p>
            <a:r>
              <a:rPr lang="de-AT" dirty="0">
                <a:sym typeface="Wingdings" panose="05000000000000000000" pitchFamily="2" charset="2"/>
              </a:rPr>
              <a:t>Viele Marken und Eigenbau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Programmieren mit ESP-IDF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Lernkurve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Alle Möglichkeiten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Tasmota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https://www.tasmota.info/</a:t>
            </a:r>
            <a:r>
              <a:rPr lang="de-AT" dirty="0">
                <a:sym typeface="Wingdings" panose="05000000000000000000" pitchFamily="2" charset="2"/>
              </a:rPr>
              <a:t> )</a:t>
            </a:r>
          </a:p>
          <a:p>
            <a:pPr lvl="2"/>
            <a:r>
              <a:rPr lang="de-AT" dirty="0"/>
              <a:t>Theo-Arends-</a:t>
            </a:r>
            <a:r>
              <a:rPr lang="de-AT" dirty="0" err="1"/>
              <a:t>Sonoff</a:t>
            </a:r>
            <a:r>
              <a:rPr lang="de-AT" dirty="0"/>
              <a:t>-MQTT-OTA</a:t>
            </a:r>
          </a:p>
          <a:p>
            <a:pPr lvl="2"/>
            <a:r>
              <a:rPr lang="de-AT" dirty="0" err="1"/>
              <a:t>Flashen</a:t>
            </a:r>
            <a:r>
              <a:rPr lang="de-AT" dirty="0"/>
              <a:t> vieler ESP-Geräte möglich</a:t>
            </a:r>
          </a:p>
          <a:p>
            <a:pPr lvl="1"/>
            <a:r>
              <a:rPr lang="de-AT" dirty="0" err="1"/>
              <a:t>ESPHome</a:t>
            </a:r>
            <a:r>
              <a:rPr lang="de-AT" dirty="0"/>
              <a:t> (</a:t>
            </a:r>
            <a:r>
              <a:rPr lang="de-AT" dirty="0">
                <a:hlinkClick r:id="rId3"/>
              </a:rPr>
              <a:t>https://esphome.io/</a:t>
            </a:r>
            <a:r>
              <a:rPr lang="de-AT" dirty="0"/>
              <a:t> )</a:t>
            </a:r>
          </a:p>
          <a:p>
            <a:pPr lvl="2"/>
            <a:r>
              <a:rPr lang="de-AT" dirty="0"/>
              <a:t>Einfacher „Baukasten“ für eigene ESP-Geräte</a:t>
            </a:r>
          </a:p>
          <a:p>
            <a:pPr lvl="2"/>
            <a:r>
              <a:rPr lang="de-AT" dirty="0"/>
              <a:t>Konfigurieren statt programmieren</a:t>
            </a:r>
          </a:p>
          <a:p>
            <a:pPr lvl="2"/>
            <a:r>
              <a:rPr lang="de-AT" dirty="0"/>
              <a:t>Sehr gute HA-Integration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53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6744-04C5-98C7-BD90-ACF3ED6E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</a:t>
            </a:r>
            <a:r>
              <a:rPr lang="de-AT" dirty="0" err="1"/>
              <a:t>verkablen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632B-984C-2212-1C50-2CD09AC3B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Versorgungsleitungen AUSNAHMSLOS</a:t>
            </a:r>
          </a:p>
          <a:p>
            <a:pPr lvl="1"/>
            <a:r>
              <a:rPr lang="de-AT" dirty="0" err="1"/>
              <a:t>Vcc</a:t>
            </a:r>
            <a:r>
              <a:rPr lang="de-AT" dirty="0"/>
              <a:t>: Rot</a:t>
            </a:r>
          </a:p>
          <a:p>
            <a:pPr lvl="1"/>
            <a:r>
              <a:rPr lang="de-AT" dirty="0" err="1"/>
              <a:t>Gnd</a:t>
            </a:r>
            <a:r>
              <a:rPr lang="de-AT" dirty="0"/>
              <a:t>: Schwarz</a:t>
            </a:r>
          </a:p>
          <a:p>
            <a:pPr lvl="1"/>
            <a:endParaRPr lang="de-AT" dirty="0"/>
          </a:p>
          <a:p>
            <a:r>
              <a:rPr lang="de-AT" dirty="0"/>
              <a:t>Signalleitungen alle anderen Farben</a:t>
            </a:r>
          </a:p>
          <a:p>
            <a:pPr lvl="1"/>
            <a:r>
              <a:rPr lang="de-AT" dirty="0"/>
              <a:t>Nicht Rot und schwarz</a:t>
            </a:r>
          </a:p>
        </p:txBody>
      </p:sp>
    </p:spTree>
    <p:extLst>
      <p:ext uri="{BB962C8B-B14F-4D97-AF65-F5344CB8AC3E}">
        <p14:creationId xmlns:p14="http://schemas.microsoft.com/office/powerpoint/2010/main" val="343856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856F3-B23D-6DBC-9357-5967540C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31462A-F782-7FB0-6BCC-E4A0CCCB0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- (oben) mit GND verbinden</a:t>
            </a:r>
          </a:p>
          <a:p>
            <a:r>
              <a:rPr lang="de-AT" dirty="0"/>
              <a:t>GRB mit IO-PINs verbinden</a:t>
            </a:r>
          </a:p>
          <a:p>
            <a:pPr lvl="1"/>
            <a:r>
              <a:rPr lang="de-AT" dirty="0"/>
              <a:t>Z.B. G </a:t>
            </a:r>
            <a:r>
              <a:rPr lang="de-AT" dirty="0">
                <a:sym typeface="Wingdings" panose="05000000000000000000" pitchFamily="2" charset="2"/>
              </a:rPr>
              <a:t> 27, R  14, B  13</a:t>
            </a:r>
          </a:p>
          <a:p>
            <a:r>
              <a:rPr lang="de-AT" dirty="0">
                <a:sym typeface="Wingdings" panose="05000000000000000000" pitchFamily="2" charset="2"/>
              </a:rPr>
              <a:t>Verfügbarkeit von ESP32-Pins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4D2442-3C25-5607-D51D-E89558D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572842"/>
            <a:ext cx="3888432" cy="2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3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D7242-923B-4C80-033E-6F3280D2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1/4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8E4411-D131-2AD9-9F91-284BEF256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8AF87A-D056-BA39-A7EF-46849EBC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4752528" cy="42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AAA88-72F1-0335-309C-0F59B00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2/4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985E-4E35-B540-CE53-0622AEB6D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BC2523-11B7-C4A9-942A-22644E5C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" y="836538"/>
            <a:ext cx="828563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F817-6FEC-06F6-61AF-E9C10C1D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7E989-3D97-34F4-EF3D-BB8A9BD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3/4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3085C-926D-4D98-45EA-12F56C16E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E5059-83C3-173C-E8D0-1B5A291D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161119"/>
            <a:ext cx="7488830" cy="47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10B63-313A-7EF6-EAB0-3B4900AB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Secrets.yaml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3D82F-6955-E7F1-5E23-D0D6EDB5B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DFF2AE-C075-F517-B765-F79AE8ED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5091"/>
            <a:ext cx="7936888" cy="42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A490-D2E5-78C8-C4FD-89009A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 ist PWM-gesteuert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3F9F1-0C62-8BE6-F58A-83B610BE0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für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AD99-F5C0-294D-D2AA-A75F694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845932" cy="47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47C0-AC59-EEA7-8FF4-1D59B3D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verwendet LEDC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B61AA-BBDD-B68F-18A5-37FE413B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0C162-503D-CDEF-FE50-BEDF29A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9281"/>
            <a:ext cx="6615460" cy="53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2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F6FCC-F2C0-7075-6F50-9B8410A2B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AT" dirty="0"/>
              <a:t>Unterschiedliche </a:t>
            </a:r>
            <a:r>
              <a:rPr lang="de-AT" dirty="0" err="1"/>
              <a:t>Pinouts</a:t>
            </a:r>
            <a:endParaRPr lang="de-AT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F162BB0-844F-7A0F-9C73-A3C5F21054B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ESP32</a:t>
            </a:r>
          </a:p>
        </p:txBody>
      </p:sp>
      <p:pic>
        <p:nvPicPr>
          <p:cNvPr id="1032" name="Picture 8" descr="ESP32 Pinout: How use GPIO pins ?">
            <a:extLst>
              <a:ext uri="{FF2B5EF4-FFF2-40B4-BE49-F238E27FC236}">
                <a16:creationId xmlns:a16="http://schemas.microsoft.com/office/drawing/2014/main" id="{8B2D9080-E061-99DA-C964-FD1AEA96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44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AD1F4-8298-43DC-4372-1E1F4B6B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 der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4A7C7-7D68-95D2-035F-D2F227765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491F2-42AC-E3C5-7B2E-FED15FC3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6" y="962154"/>
            <a:ext cx="7491280" cy="58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010D-ABB5-B327-205E-B2AD132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</a:t>
            </a:r>
            <a:r>
              <a:rPr lang="de-AT" dirty="0" err="1"/>
              <a:t>builden</a:t>
            </a:r>
            <a:r>
              <a:rPr lang="de-AT" dirty="0"/>
              <a:t> und </a:t>
            </a:r>
            <a:r>
              <a:rPr lang="de-AT" dirty="0" err="1"/>
              <a:t>flashen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C45B6-423F-6874-DA03-89C9DF5D8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9E22F-19E1-B185-F2C8-847624EE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96752"/>
            <a:ext cx="8543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F6B7C-5DB4-872D-0325-E06464E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lädt einiges herunter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C096F-A2D0-7C3F-AEFD-8AD5F0AA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31138-53E8-D239-EA46-9822FF42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33512"/>
            <a:ext cx="6391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0220-3F22-DFE1-6BAF-CA6ED5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Upload über USB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58CF5-1936-7497-C38E-883E11F77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FE969-A3A3-6E5F-5335-2A7B7D49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00225"/>
            <a:ext cx="8420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02418-81B9-563D-8F89-5017B706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Wifi verbunden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FEEB7-16A6-D65F-7479-A28638166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6B3855-EA8A-C048-AEAD-733C512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5937"/>
            <a:ext cx="8858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81845-F9C8-D925-ECCB-3BC58A7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Sendet auch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E4BF7-3E66-EC4C-3774-60953A261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94E5DF-D68C-0CC2-8FD7-FA3C0EB9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1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D0DD-AE3C-1877-4F21-8FB7A6B8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F135D-A064-912C-07B6-4F2814E56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B24BA4-B5D3-8833-1CAB-F97AA61B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7" y="1271526"/>
            <a:ext cx="8108236" cy="4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1D30B-3FA7-E31F-0D8D-29CA1054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sofort in HA erkannt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FC4EE-F238-ACE7-22A9-C31FE3FEB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8C5B38-98B0-CF00-7374-FA0ED536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484784"/>
            <a:ext cx="8388424" cy="47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6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21A89-76BF-40CD-2847-26F194FA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auf Übersicht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44CAD-EBD7-55D0-B7D0-99510AE69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E234CE-EA3B-1CFC-D29D-E0340DE4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437"/>
            <a:ext cx="7467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1BF9-E160-75F0-2BE8-06AA37A9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CB41D-41D7-C6FE-0A40-D06D3B3D7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r>
              <a:rPr lang="de-AT" dirty="0"/>
              <a:t>Im Vergleich zu der Weblösung komplexer</a:t>
            </a:r>
          </a:p>
          <a:p>
            <a:pPr lvl="1"/>
            <a:r>
              <a:rPr lang="de-AT" dirty="0"/>
              <a:t>Praktisch aber wesentlich besser „beobachtbar“</a:t>
            </a:r>
          </a:p>
          <a:p>
            <a:r>
              <a:rPr lang="de-AT" dirty="0"/>
              <a:t>Installation des Programms am Rechner</a:t>
            </a:r>
          </a:p>
          <a:p>
            <a:r>
              <a:rPr lang="de-AT" dirty="0" err="1"/>
              <a:t>Yaml</a:t>
            </a:r>
            <a:r>
              <a:rPr lang="de-AT" dirty="0"/>
              <a:t>-Dateien in einem Verzeichnis</a:t>
            </a:r>
          </a:p>
          <a:p>
            <a:pPr lvl="1"/>
            <a:r>
              <a:rPr lang="de-AT" dirty="0"/>
              <a:t>Secrets für SSID/Kennwort </a:t>
            </a:r>
            <a:r>
              <a:rPr lang="de-AT" dirty="0" err="1"/>
              <a:t>Mqtt-Permissions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4469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D623C-120C-4079-9F64-B19B811F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B3CE9-E658-7F67-3C96-7CADED8FC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152A31-389E-A8C2-F698-75D08D2A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19" y="989419"/>
            <a:ext cx="6657762" cy="5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1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2DA-ABC2-EDBD-FD3D-C7C0962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Kommt auch in HA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8E290-200F-7907-5956-C36AF475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1F347B-C968-5688-E04F-825ECF4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776"/>
            <a:ext cx="71322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90412-5E4A-6FF8-8835-5A6F3EA2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5413"/>
            <a:ext cx="8229600" cy="1143000"/>
          </a:xfrm>
        </p:spPr>
        <p:txBody>
          <a:bodyPr/>
          <a:lstStyle/>
          <a:p>
            <a:r>
              <a:rPr lang="de-AT" dirty="0"/>
              <a:t>Updates über OTA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38EA5-0FF3-3C2E-CC4E-21ABC9C0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Ist um einiges flotter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7E0-A002-E2E9-3872-55517733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0888"/>
            <a:ext cx="7772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53C13-D58F-74CF-C1DF-4F22C430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Zugriffsmöglichkeit: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C6FD-B7BB-C1A3-2DC8-6FD88CA7C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0BB38-C567-B221-177A-488F87E5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5518"/>
            <a:ext cx="7344816" cy="46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FC73-4AA4-8351-BB2C-A5995733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über http://esp09.local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51787-8EDC-FCED-5B5C-EEE0F8D0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3511DD-4EE4-6A64-402E-125285A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" y="1268413"/>
            <a:ext cx="8746673" cy="2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3D11-A0E9-A75D-E5BE-AAC1E3E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– Lichtabhängiger Widerstand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2809B-43A9-40E7-175C-2C14B2848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17" y="1052736"/>
            <a:ext cx="8964487" cy="4608165"/>
          </a:xfrm>
        </p:spPr>
        <p:txBody>
          <a:bodyPr/>
          <a:lstStyle/>
          <a:p>
            <a:r>
              <a:rPr lang="de-AT" sz="2400" dirty="0"/>
              <a:t>Rot </a:t>
            </a:r>
            <a:r>
              <a:rPr lang="de-AT" sz="2400" dirty="0">
                <a:sym typeface="Wingdings" panose="05000000000000000000" pitchFamily="2" charset="2"/>
              </a:rPr>
              <a:t> 3,3V, Schwarz  GND, Signal  GPIO35 (ADC1_07)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F6BE07-2791-BC06-9915-AD7BE5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323"/>
            <a:ext cx="5638775" cy="48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63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A978A-D672-E095-175B-106612F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integrieren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70BE82-5EDC-3D55-8AAF-3163B4E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Verwendet AD-Wandler</a:t>
            </a:r>
          </a:p>
          <a:p>
            <a:pPr lvl="1"/>
            <a:r>
              <a:rPr lang="de-AT" dirty="0"/>
              <a:t>Liefert Werte von 0V (sehr hell) bis ca. 1,2V (dunkel)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BD3092-6AD5-57CC-ABCB-3E6E72DB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10106"/>
            <a:ext cx="5904654" cy="29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7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Helligkeit signalisieren</a:t>
            </a:r>
          </a:p>
          <a:p>
            <a:pPr lvl="1"/>
            <a:r>
              <a:rPr lang="de-AT" dirty="0"/>
              <a:t>Rot </a:t>
            </a:r>
            <a:r>
              <a:rPr lang="de-AT" dirty="0">
                <a:sym typeface="Wingdings" panose="05000000000000000000" pitchFamily="2" charset="2"/>
              </a:rPr>
              <a:t> dunkel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Blau  mittlere Helligkeit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 Hell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sinnvoll festlegen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BF0E4-8F79-CACF-7452-7F48BF12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8E111-1A80-CECD-4F3A-D84CC1D97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AEA7FD-E036-2132-A2A0-0FE70582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57" y="981075"/>
            <a:ext cx="6250285" cy="55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0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08ED-D970-F57E-9D85-6D7245D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Vorbedingung: USB-UART Treiber ist installiert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950C-DCC4-BF05-90AF-DF100BF24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Windows: Gerätemanager</a:t>
            </a:r>
          </a:p>
          <a:p>
            <a:r>
              <a:rPr lang="de-AT" dirty="0"/>
              <a:t>COM-Port ermitteln</a:t>
            </a:r>
          </a:p>
          <a:p>
            <a:r>
              <a:rPr lang="de-AT" dirty="0"/>
              <a:t>Wenn kein </a:t>
            </a:r>
            <a:r>
              <a:rPr lang="de-AT" dirty="0" err="1"/>
              <a:t>Com</a:t>
            </a:r>
            <a:r>
              <a:rPr lang="de-AT" dirty="0"/>
              <a:t>-Port ersichtlich </a:t>
            </a:r>
            <a:r>
              <a:rPr lang="de-AT" dirty="0">
                <a:sym typeface="Wingdings" panose="05000000000000000000" pitchFamily="2" charset="2"/>
              </a:rPr>
              <a:t> Treiber installieren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DF4CC5-FD6A-8E3B-8604-6BE4DE8C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72842"/>
            <a:ext cx="5760640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2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108C3-5590-9ED1-D7DB-8A16704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Helligkeitswert skalieren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B8E12-821D-D893-058C-814E05F7A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Illuminance</a:t>
            </a:r>
            <a:r>
              <a:rPr lang="de-AT" dirty="0"/>
              <a:t> soll von 0% - 100% liefern</a:t>
            </a:r>
          </a:p>
          <a:p>
            <a:r>
              <a:rPr lang="de-AT" dirty="0"/>
              <a:t>Programmierung auch in YAML möglich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8D83C7-BC34-BC17-5194-21D917FD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2564904"/>
            <a:ext cx="83600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3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mit YAML </a:t>
            </a:r>
            <a:r>
              <a:rPr lang="de-AT" dirty="0" err="1"/>
              <a:t>programmiern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Logik auf Device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endParaRPr lang="de-AT" dirty="0"/>
          </a:p>
          <a:p>
            <a:r>
              <a:rPr lang="de-AT" dirty="0"/>
              <a:t>Doku: </a:t>
            </a:r>
            <a:r>
              <a:rPr lang="de-AT" dirty="0">
                <a:hlinkClick r:id="rId2"/>
              </a:rPr>
              <a:t>https://esphome.io/guides/automations.html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2464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Grenzwerte über HA einstellbar</a:t>
            </a:r>
          </a:p>
          <a:p>
            <a:pPr lvl="1"/>
            <a:r>
              <a:rPr lang="de-AT" sz="2200" dirty="0"/>
              <a:t>Input-Helper von </a:t>
            </a:r>
            <a:r>
              <a:rPr lang="de-AT" sz="2200" dirty="0" err="1"/>
              <a:t>ESPHome</a:t>
            </a:r>
            <a:r>
              <a:rPr lang="de-AT" sz="2200" dirty="0"/>
              <a:t> aus zugreifbar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518C4-EB32-466F-65DB-B2FD1673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5800298" cy="27458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89BEC-8728-E46E-662B-E1B0F984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Utility-Funktionen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F0996-FA48-A18A-8A60-F4D72BD45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Erlaubt es C/C++ Code statt der gewöhnungsbedürftigen YAML-Syntax zu verwenden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F3730E-433C-84EB-7AA7-2A03F01C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7762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3030F-9708-B75F-A282-D26C13B6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BB9F-BB5C-814F-4632-7507180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8F6B3-9BE7-8441-E8FB-5A29F24D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31956"/>
            <a:ext cx="7997101" cy="35374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5E232F-1BE0-F38F-91F8-07C9A73D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987974"/>
            <a:ext cx="3643433" cy="19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6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EF535-D0F9-C9F9-6D83-FC9E48D4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eigene Komponenten sind möglich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492BA-F612-5A2D-8799-A4B590FA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3D9546-A912-F0BD-8B64-971BF04B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10629"/>
            <a:ext cx="84772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9C8B-E585-3986-709E-8AD2331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USB-UART – Treiber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05C6C-87BA-11A3-CEE3-EED801569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C692B-87A7-11A4-BB38-081A126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2" y="2254031"/>
            <a:ext cx="7740352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A0A3-C631-6702-3AFB-5B0724A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Treiber installieren/aktualisieren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9E44-F632-A3BA-CFD9-ED10E838F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Entpacken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D89CC-8FC2-7AD1-FF17-87BDA6A5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574"/>
            <a:ext cx="5724028" cy="27195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48DB61-47D3-AFD1-ED9A-55001702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40" y="3598514"/>
            <a:ext cx="6237718" cy="3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6F4BA-C840-ECB4-FB2E-DFB0F78A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de-AT" sz="2400" dirty="0" err="1"/>
              <a:t>AddOn</a:t>
            </a:r>
            <a:r>
              <a:rPr lang="de-AT" sz="2400" dirty="0"/>
              <a:t> </a:t>
            </a:r>
            <a:r>
              <a:rPr lang="de-AT" sz="2400" dirty="0" err="1"/>
              <a:t>EspHome</a:t>
            </a:r>
            <a:r>
              <a:rPr lang="de-AT" sz="2400" dirty="0"/>
              <a:t> in </a:t>
            </a:r>
            <a:r>
              <a:rPr lang="de-AT" sz="2400" dirty="0" err="1"/>
              <a:t>HomeAssistant</a:t>
            </a:r>
            <a:r>
              <a:rPr lang="de-AT" sz="2400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2BE43-E2EB-E59B-75B6-D3D913456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2FAA90-AA0E-0F12-2F65-C969B71C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6" y="981075"/>
            <a:ext cx="7284307" cy="51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E9766-5FCA-57D5-99BE-99AF3509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Mqtt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812B9-71EE-DA97-DAD4-A4EDD1157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32A7FF-36D5-40DC-B6B4-B9BE67A0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952500"/>
            <a:ext cx="51339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Notwendige Basissoftware</a:t>
            </a:r>
          </a:p>
          <a:p>
            <a:pPr lvl="1"/>
            <a:r>
              <a:rPr lang="de-AT" dirty="0"/>
              <a:t>Python in aktueller Version</a:t>
            </a:r>
          </a:p>
          <a:p>
            <a:pPr lvl="2"/>
            <a:r>
              <a:rPr lang="de-AT" dirty="0" err="1"/>
              <a:t>python</a:t>
            </a:r>
            <a:r>
              <a:rPr lang="de-AT" dirty="0"/>
              <a:t> --version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https://esphome.io/guides/installing_esphome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Update: 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pip3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esphome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-U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AB6EB-7ADC-FB39-4512-9B7519AC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445224"/>
            <a:ext cx="703180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1815</Words>
  <Application>Microsoft Office PowerPoint</Application>
  <PresentationFormat>Bildschirmpräsentation (4:3)</PresentationFormat>
  <Paragraphs>221</Paragraphs>
  <Slides>46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2_Larissa</vt:lpstr>
      <vt:lpstr>Integration ESP-basierter Geräte</vt:lpstr>
      <vt:lpstr>ESP32</vt:lpstr>
      <vt:lpstr>ESPHome CLI</vt:lpstr>
      <vt:lpstr>Vorbedingung: USB-UART Treiber ist installiert</vt:lpstr>
      <vt:lpstr>USB-UART – Treiber herunterladen</vt:lpstr>
      <vt:lpstr>Treiber installieren/aktualisieren</vt:lpstr>
      <vt:lpstr>AddOn EspHome in HomeAssistant installieren</vt:lpstr>
      <vt:lpstr>Integration Mqtt installieren</vt:lpstr>
      <vt:lpstr>EspHome CLI</vt:lpstr>
      <vt:lpstr>Verwendete Hardware – ESP32</vt:lpstr>
      <vt:lpstr>LED-Modul</vt:lpstr>
      <vt:lpstr>Gerät verkablen</vt:lpstr>
      <vt:lpstr>RGB-Led</vt:lpstr>
      <vt:lpstr>YAML-Datei      1/4</vt:lpstr>
      <vt:lpstr>YAML-Datei      2/4</vt:lpstr>
      <vt:lpstr>YAML-Datei      3/4</vt:lpstr>
      <vt:lpstr>Secrets.yaml</vt:lpstr>
      <vt:lpstr>RGB-LED ist PWM-gesteuert</vt:lpstr>
      <vt:lpstr>ESP32 verwendet LEDC</vt:lpstr>
      <vt:lpstr>Definition der Sensoren und Aktoren</vt:lpstr>
      <vt:lpstr>YAML-Datei verarbeiten</vt:lpstr>
      <vt:lpstr>Firmware builden und flashen</vt:lpstr>
      <vt:lpstr>Build lädt einiges herunter</vt:lpstr>
      <vt:lpstr>Erster Upload über USB</vt:lpstr>
      <vt:lpstr>Mit Wifi verbunden</vt:lpstr>
      <vt:lpstr>Sendet auch Werte</vt:lpstr>
      <vt:lpstr>Check in Mqtt-Explorer</vt:lpstr>
      <vt:lpstr>Wird sofort in HA erkannt</vt:lpstr>
      <vt:lpstr>Auch auf Übersicht verfügbar</vt:lpstr>
      <vt:lpstr>PowerPoint-Präsentation</vt:lpstr>
      <vt:lpstr>Kommt auch in HA an</vt:lpstr>
      <vt:lpstr>Updates über OTA installieren</vt:lpstr>
      <vt:lpstr>Weitere Zugriffsmöglichkeit: http</vt:lpstr>
      <vt:lpstr>Zugriff über http://esp09.local</vt:lpstr>
      <vt:lpstr>LDR – Lichtabhängiger Widerstand</vt:lpstr>
      <vt:lpstr>LDR integrieren</vt:lpstr>
      <vt:lpstr>Automatisierung - Anforderungen</vt:lpstr>
      <vt:lpstr>Realisierung über Automation</vt:lpstr>
      <vt:lpstr>Als YAML</vt:lpstr>
      <vt:lpstr>Helligkeitswert skalieren</vt:lpstr>
      <vt:lpstr>ESPHome mit YAML programmiern</vt:lpstr>
      <vt:lpstr>Angelehnt an HA-YAML</vt:lpstr>
      <vt:lpstr>Erweiterte Anforderungen</vt:lpstr>
      <vt:lpstr>Utility-Funktionen einbinden</vt:lpstr>
      <vt:lpstr>Einbindung in YAML</vt:lpstr>
      <vt:lpstr>Auch eigene Komponenten sind möglich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929</cp:revision>
  <dcterms:created xsi:type="dcterms:W3CDTF">2011-08-18T07:37:01Z</dcterms:created>
  <dcterms:modified xsi:type="dcterms:W3CDTF">2024-11-23T08:56:12Z</dcterms:modified>
</cp:coreProperties>
</file>