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20"/>
  </p:notesMasterIdLst>
  <p:handoutMasterIdLst>
    <p:handoutMasterId r:id="rId21"/>
  </p:handoutMasterIdLst>
  <p:sldIdLst>
    <p:sldId id="1212" r:id="rId2"/>
    <p:sldId id="1178" r:id="rId3"/>
    <p:sldId id="1179" r:id="rId4"/>
    <p:sldId id="1181" r:id="rId5"/>
    <p:sldId id="1185" r:id="rId6"/>
    <p:sldId id="1186" r:id="rId7"/>
    <p:sldId id="1187" r:id="rId8"/>
    <p:sldId id="1222" r:id="rId9"/>
    <p:sldId id="1182" r:id="rId10"/>
    <p:sldId id="1223" r:id="rId11"/>
    <p:sldId id="1224" r:id="rId12"/>
    <p:sldId id="1329" r:id="rId13"/>
    <p:sldId id="1330" r:id="rId14"/>
    <p:sldId id="1225" r:id="rId15"/>
    <p:sldId id="1324" r:id="rId16"/>
    <p:sldId id="1328" r:id="rId17"/>
    <p:sldId id="1325" r:id="rId18"/>
    <p:sldId id="1327" r:id="rId1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2353" autoAdjust="0"/>
  </p:normalViewPr>
  <p:slideViewPr>
    <p:cSldViewPr>
      <p:cViewPr varScale="1">
        <p:scale>
          <a:sx n="91" d="100"/>
          <a:sy n="91" d="100"/>
        </p:scale>
        <p:origin x="216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07.02.2025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07.02.2025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44D5E-A000-8950-B265-56CEAE33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5C445EF-0407-B1C9-956F-26B9A5690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Eigentlicher Benefit der </a:t>
            </a:r>
            <a:r>
              <a:rPr lang="de-AT" dirty="0" err="1"/>
              <a:t>HomeAutomation</a:t>
            </a:r>
            <a:endParaRPr lang="de-AT" dirty="0"/>
          </a:p>
          <a:p>
            <a:pPr lvl="1"/>
            <a:r>
              <a:rPr lang="de-AT" dirty="0"/>
              <a:t>Sollte im Hintergrund „langweilige“ Tätigkeiten übernehmen</a:t>
            </a:r>
          </a:p>
          <a:p>
            <a:r>
              <a:rPr lang="de-AT" dirty="0"/>
              <a:t>Bequemlichkeit</a:t>
            </a:r>
          </a:p>
          <a:p>
            <a:pPr lvl="1"/>
            <a:r>
              <a:rPr lang="de-AT" dirty="0"/>
              <a:t>Schalten von Lichtern, … bei Bewegung</a:t>
            </a:r>
          </a:p>
          <a:p>
            <a:r>
              <a:rPr lang="de-AT" dirty="0"/>
              <a:t>Sicherheit</a:t>
            </a:r>
          </a:p>
          <a:p>
            <a:pPr lvl="1"/>
            <a:r>
              <a:rPr lang="de-AT" dirty="0"/>
              <a:t>Überwachung der Bodenfeuchtigkeit</a:t>
            </a:r>
          </a:p>
          <a:p>
            <a:pPr lvl="1"/>
            <a:r>
              <a:rPr lang="de-AT" dirty="0"/>
              <a:t>Einbruchschutz, …</a:t>
            </a:r>
          </a:p>
          <a:p>
            <a:pPr marL="541337" lvl="1" indent="0">
              <a:buNone/>
            </a:pPr>
            <a:r>
              <a:rPr lang="de-AT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992716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688001-D735-59AC-DE57-60793542F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Mqtt</a:t>
            </a:r>
            <a:r>
              <a:rPr lang="de-AT" dirty="0"/>
              <a:t>-Trigger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D0D317-6742-0A26-57BA-0F32DD9103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Auf Topic und/oder Payload reagieren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5E203EE-72F1-3CBF-9F92-915C56043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4436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415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73602-AF02-891A-C29D-2EA7872A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Webhook</a:t>
            </a:r>
            <a:r>
              <a:rPr lang="de-AT" dirty="0"/>
              <a:t>-Trigger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E017F0-776E-B47E-1C27-932BD42036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509201-FF08-924B-8089-D45469D65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981075"/>
            <a:ext cx="5281092" cy="391306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E1ECD426-0BEF-C8BB-15BF-E26BDF0C6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58" y="5229200"/>
            <a:ext cx="9144000" cy="1686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7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C5DC0D3F-5C56-F9D7-0A7C-53E6D8955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094"/>
            <a:ext cx="9144000" cy="2772753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F8624F3A-15AD-DB83-F526-FB53BCD5B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Erste Kontakte zur Automatisierung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40C765-E5EA-D951-A2B8-83CB180360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Auf </a:t>
            </a:r>
            <a:r>
              <a:rPr lang="de-AT" dirty="0" err="1"/>
              <a:t>Zigbee</a:t>
            </a:r>
            <a:r>
              <a:rPr lang="de-AT" dirty="0"/>
              <a:t>-Button reagieren</a:t>
            </a:r>
          </a:p>
          <a:p>
            <a:r>
              <a:rPr lang="de-AT" dirty="0" err="1"/>
              <a:t>Mqtt</a:t>
            </a:r>
            <a:r>
              <a:rPr lang="de-AT" dirty="0"/>
              <a:t>-Message publishen</a:t>
            </a:r>
          </a:p>
          <a:p>
            <a:pPr lvl="1"/>
            <a:r>
              <a:rPr lang="de-AT" dirty="0"/>
              <a:t>Topic:		</a:t>
            </a:r>
            <a:r>
              <a:rPr lang="de-AT" dirty="0" err="1"/>
              <a:t>FirstDemo</a:t>
            </a:r>
            <a:r>
              <a:rPr lang="de-AT" dirty="0"/>
              <a:t>/</a:t>
            </a:r>
            <a:r>
              <a:rPr lang="de-AT" dirty="0" err="1"/>
              <a:t>YourName</a:t>
            </a:r>
            <a:endParaRPr lang="de-AT" dirty="0"/>
          </a:p>
          <a:p>
            <a:pPr lvl="1"/>
            <a:r>
              <a:rPr lang="de-AT" dirty="0"/>
              <a:t>Payload:	egal</a:t>
            </a:r>
          </a:p>
        </p:txBody>
      </p:sp>
      <p:sp>
        <p:nvSpPr>
          <p:cNvPr id="4" name="Textfeld 4">
            <a:extLst>
              <a:ext uri="{FF2B5EF4-FFF2-40B4-BE49-F238E27FC236}">
                <a16:creationId xmlns:a16="http://schemas.microsoft.com/office/drawing/2014/main" id="{3AF84DE9-F25D-04BB-00B3-11480AFC1837}"/>
              </a:ext>
            </a:extLst>
          </p:cNvPr>
          <p:cNvSpPr txBox="1"/>
          <p:nvPr/>
        </p:nvSpPr>
        <p:spPr>
          <a:xfrm rot="20109396">
            <a:off x="7752528" y="607133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</p:spTree>
    <p:extLst>
      <p:ext uri="{BB962C8B-B14F-4D97-AF65-F5344CB8AC3E}">
        <p14:creationId xmlns:p14="http://schemas.microsoft.com/office/powerpoint/2010/main" val="1018296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F4C623-D1A2-D183-E15D-BA0AC438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Ergebnis am </a:t>
            </a:r>
            <a:r>
              <a:rPr lang="de-AT" dirty="0" err="1"/>
              <a:t>Beamer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094565-4E56-A105-03DC-E2D9E994B3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3BFB90B-5977-C7C9-AEA4-2ED525750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1497547"/>
            <a:ext cx="5616624" cy="407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40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85422-FEDC-EA4D-5F1F-D081DC97B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Beispiel: Treppenlichtautomat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104E7-705D-0BB3-44A6-1E53AF83FA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8313" y="1052736"/>
            <a:ext cx="8207375" cy="4608165"/>
          </a:xfrm>
        </p:spPr>
        <p:txBody>
          <a:bodyPr/>
          <a:lstStyle/>
          <a:p>
            <a:r>
              <a:rPr lang="de-AT" sz="2400" dirty="0"/>
              <a:t>Helper virtual-switch simuliert Treppenlicht</a:t>
            </a:r>
          </a:p>
          <a:p>
            <a:pPr lvl="1"/>
            <a:r>
              <a:rPr lang="de-AT" sz="2200" dirty="0"/>
              <a:t>Wir haben keine 20 Lichter</a:t>
            </a:r>
          </a:p>
          <a:p>
            <a:r>
              <a:rPr lang="de-AT" sz="2400" dirty="0"/>
              <a:t>Automation </a:t>
            </a:r>
            <a:r>
              <a:rPr lang="de-AT" sz="2400" dirty="0" err="1"/>
              <a:t>iot_switch_demo</a:t>
            </a:r>
            <a:r>
              <a:rPr lang="de-AT" sz="2400" dirty="0"/>
              <a:t> schaltet Treppenlicht ein, wartet 5 Sekunden und schaltet Treppenlicht aus</a:t>
            </a:r>
          </a:p>
          <a:p>
            <a:r>
              <a:rPr lang="de-AT" sz="2400" dirty="0"/>
              <a:t>Treppenlicht kann auch per </a:t>
            </a:r>
            <a:r>
              <a:rPr lang="de-AT" sz="2400" dirty="0" err="1"/>
              <a:t>Zigbee</a:t>
            </a:r>
            <a:r>
              <a:rPr lang="de-AT" sz="2400" dirty="0"/>
              <a:t>-Button ausgelöst werden</a:t>
            </a:r>
          </a:p>
          <a:p>
            <a:r>
              <a:rPr lang="de-AT" sz="2400" dirty="0"/>
              <a:t>Wenn Switch eingeschaltet wird, wird </a:t>
            </a:r>
            <a:r>
              <a:rPr lang="de-AT" sz="2400" dirty="0" err="1"/>
              <a:t>Sprachnotification</a:t>
            </a:r>
            <a:r>
              <a:rPr lang="de-AT" sz="2400" dirty="0"/>
              <a:t> auf Handy ausgelöst</a:t>
            </a:r>
          </a:p>
        </p:txBody>
      </p:sp>
      <p:sp>
        <p:nvSpPr>
          <p:cNvPr id="6" name="Textfeld 4">
            <a:extLst>
              <a:ext uri="{FF2B5EF4-FFF2-40B4-BE49-F238E27FC236}">
                <a16:creationId xmlns:a16="http://schemas.microsoft.com/office/drawing/2014/main" id="{4D96C4A7-9611-E0C5-0B57-5F2F129CD36C}"/>
              </a:ext>
            </a:extLst>
          </p:cNvPr>
          <p:cNvSpPr txBox="1"/>
          <p:nvPr/>
        </p:nvSpPr>
        <p:spPr>
          <a:xfrm rot="20109396">
            <a:off x="7752528" y="6071338"/>
            <a:ext cx="1093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de-DE" sz="2400" dirty="0">
                <a:solidFill>
                  <a:srgbClr val="FF0000"/>
                </a:solidFill>
              </a:rPr>
              <a:t>Übung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A4EAAD7-7ABE-89EC-5D14-79095190A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4725144"/>
            <a:ext cx="5584382" cy="86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81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8C6E92-0220-6CC2-BA37-825F96ADC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Auslösen mit ZB-Button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B93B9F2-6757-A9C5-6C07-0DE8C262A7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4390759-C506-7898-83C9-1F345F0D3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355"/>
            <a:ext cx="9144000" cy="47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63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7A4989-1868-AAAF-67AF-FA7EB98E6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Handy mit Companion-App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FC3731-1172-746B-C6FA-30AEA45768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App installieren und konfigurieren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D42210-E8AC-9622-5A90-64F3F06BC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72" y="2088308"/>
            <a:ext cx="3702553" cy="2750128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6165D0D-A1E8-4867-A367-E487A155D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060848"/>
            <a:ext cx="3666837" cy="326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611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35F032-69E6-9D37-4882-620358D52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Sprachnachricht an Handy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760F7D-5735-C400-5E6D-82C9E02CF0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C4B88AC-6D23-D047-99DD-654B5E924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217679"/>
            <a:ext cx="8640960" cy="471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41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489E01-E422-39E7-EC7D-D85CF2CF5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Alexa als Sirene nutzen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60A077-8914-667F-346C-77358D5573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480ADB3-35D8-C444-6951-2EC0DFA8D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268586"/>
            <a:ext cx="7821490" cy="460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024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51A53-7EF3-AC1E-7DED-CCE7634C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Einstellungen </a:t>
            </a:r>
            <a:r>
              <a:rPr lang="de-AT" dirty="0">
                <a:sym typeface="Wingdings" panose="05000000000000000000" pitchFamily="2" charset="2"/>
              </a:rPr>
              <a:t> Automatisierungen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815278-7D60-DA55-6D22-8960D2E485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CEB4290-4167-6FB2-699F-848CEFE08D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1075"/>
            <a:ext cx="9144000" cy="4954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1706AE-18B8-5B47-A563-F074D899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Wann lief sie zuletzt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42950B-9117-6A1D-F538-3F82E51654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7E1CDBD-6302-A188-3A70-B8FD1B1A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268413"/>
            <a:ext cx="11551933" cy="381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396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57688-DF2A-8AB9-F94E-4BDBF898A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Abläufe nachverfolgen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D5BF89-C05E-9BCB-80A7-B39BA25F33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A57E36E-898D-C919-FD9D-224A63AC8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409700"/>
            <a:ext cx="2676525" cy="446722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7E88A198-63C9-1937-23C5-1A1045B71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1307" y="755349"/>
            <a:ext cx="5123142" cy="610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12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A7282-ED2B-1A25-E4D4-3AD8B0BF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Neue Automatisierung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C402709-A553-7772-71AA-9265B02EA3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26A9E7-82CC-CF4C-CE99-A2893B988F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880" y="1038925"/>
            <a:ext cx="6748239" cy="5167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76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235797-AAD5-746A-BBBA-2FD9A327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Auslöser </a:t>
            </a:r>
            <a:r>
              <a:rPr lang="de-AT" dirty="0">
                <a:sym typeface="Wingdings" panose="05000000000000000000" pitchFamily="2" charset="2"/>
              </a:rPr>
              <a:t> Trigger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14D8CD-4FD2-963D-8007-F6931BB789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Jede Menge Möglichkeiten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B9BD16-95BA-AE5F-5082-7369D60B9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049" y="855662"/>
            <a:ext cx="3544038" cy="587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2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2A514-0E0D-1B76-812E-AF4577F90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Wie immer: sehr gute Doku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68797B2-4D32-37FA-501D-493BEA22E2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2D8350F-5924-D1ED-3119-8D0C1E981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0316"/>
            <a:ext cx="9144000" cy="595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30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807209-5BBA-EF56-11AE-1781EAED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Auswahl Auslöser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4D4BD6-BD30-2545-1504-D3FE2EC20F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D8B7C04-98BA-FFDA-C028-A16AF13D7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412" y="1528762"/>
            <a:ext cx="559117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28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C41A5-C40E-24CE-5CDB-1B8880BA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sz="2800" dirty="0"/>
              <a:t>Dauer des </a:t>
            </a:r>
            <a:r>
              <a:rPr lang="de-AT" sz="2800" dirty="0" err="1"/>
              <a:t>Triggerzustandes</a:t>
            </a:r>
            <a:r>
              <a:rPr lang="de-AT" sz="2800" dirty="0"/>
              <a:t> konfigurierbar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F6407-1750-459E-B43C-5A13D3DFC1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6EFD76-29DF-90F6-C77E-D706DE0A7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644" y="1002366"/>
            <a:ext cx="6408712" cy="543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51570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Bildschirmpräsentation (4:3)</PresentationFormat>
  <Paragraphs>40</Paragraphs>
  <Slides>18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3" baseType="lpstr">
      <vt:lpstr>Arial</vt:lpstr>
      <vt:lpstr>Calibri</vt:lpstr>
      <vt:lpstr>Symbol</vt:lpstr>
      <vt:lpstr>Wingdings</vt:lpstr>
      <vt:lpstr>2_Larissa</vt:lpstr>
      <vt:lpstr>Automatisierungen</vt:lpstr>
      <vt:lpstr>Einstellungen  Automatisierungen</vt:lpstr>
      <vt:lpstr>Wann lief sie zuletzt</vt:lpstr>
      <vt:lpstr>Abläufe nachverfolgen</vt:lpstr>
      <vt:lpstr>Neue Automatisierung</vt:lpstr>
      <vt:lpstr>Auslöser  Trigger</vt:lpstr>
      <vt:lpstr>Wie immer: sehr gute Doku</vt:lpstr>
      <vt:lpstr>Auswahl Auslöser</vt:lpstr>
      <vt:lpstr>Dauer des Triggerzustandes konfigurierbar</vt:lpstr>
      <vt:lpstr>Mqtt-Trigger</vt:lpstr>
      <vt:lpstr>Webhook-Trigger</vt:lpstr>
      <vt:lpstr>Erste Kontakte zur Automatisierung</vt:lpstr>
      <vt:lpstr>Ergebnis am Beamer</vt:lpstr>
      <vt:lpstr>Beispiel: Treppenlichtautomat</vt:lpstr>
      <vt:lpstr>Auslösen mit ZB-Button</vt:lpstr>
      <vt:lpstr>Handy mit Companion-App</vt:lpstr>
      <vt:lpstr>Sprachnachricht an Handy</vt:lpstr>
      <vt:lpstr>Alexa als Sirene nutzen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900</cp:revision>
  <dcterms:created xsi:type="dcterms:W3CDTF">2011-08-18T07:37:01Z</dcterms:created>
  <dcterms:modified xsi:type="dcterms:W3CDTF">2025-02-07T13:20:00Z</dcterms:modified>
</cp:coreProperties>
</file>