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38"/>
  </p:notesMasterIdLst>
  <p:handoutMasterIdLst>
    <p:handoutMasterId r:id="rId39"/>
  </p:handoutMasterIdLst>
  <p:sldIdLst>
    <p:sldId id="1256" r:id="rId2"/>
    <p:sldId id="1257" r:id="rId3"/>
    <p:sldId id="1304" r:id="rId4"/>
    <p:sldId id="1226" r:id="rId5"/>
    <p:sldId id="1305" r:id="rId6"/>
    <p:sldId id="1223" r:id="rId7"/>
    <p:sldId id="1144" r:id="rId8"/>
    <p:sldId id="1307" r:id="rId9"/>
    <p:sldId id="1308" r:id="rId10"/>
    <p:sldId id="1306" r:id="rId11"/>
    <p:sldId id="1231" r:id="rId12"/>
    <p:sldId id="1233" r:id="rId13"/>
    <p:sldId id="1232" r:id="rId14"/>
    <p:sldId id="1234" r:id="rId15"/>
    <p:sldId id="1240" r:id="rId16"/>
    <p:sldId id="1247" r:id="rId17"/>
    <p:sldId id="1249" r:id="rId18"/>
    <p:sldId id="1236" r:id="rId19"/>
    <p:sldId id="1241" r:id="rId20"/>
    <p:sldId id="1237" r:id="rId21"/>
    <p:sldId id="1309" r:id="rId22"/>
    <p:sldId id="1310" r:id="rId23"/>
    <p:sldId id="1243" r:id="rId24"/>
    <p:sldId id="1311" r:id="rId25"/>
    <p:sldId id="1312" r:id="rId26"/>
    <p:sldId id="1250" r:id="rId27"/>
    <p:sldId id="1251" r:id="rId28"/>
    <p:sldId id="1252" r:id="rId29"/>
    <p:sldId id="1254" r:id="rId30"/>
    <p:sldId id="1255" r:id="rId31"/>
    <p:sldId id="1253" r:id="rId32"/>
    <p:sldId id="1313" r:id="rId33"/>
    <p:sldId id="1244" r:id="rId34"/>
    <p:sldId id="1245" r:id="rId35"/>
    <p:sldId id="1314" r:id="rId36"/>
    <p:sldId id="1315" r:id="rId37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085" autoAdjust="0"/>
  </p:normalViewPr>
  <p:slideViewPr>
    <p:cSldViewPr>
      <p:cViewPr varScale="1">
        <p:scale>
          <a:sx n="65" d="100"/>
          <a:sy n="65" d="100"/>
        </p:scale>
        <p:origin x="1939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07.02.2024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803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07.02.2024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23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EAC6C9-0F3A-40E0-896B-88DE66496CB5}" type="slidenum">
              <a:rPr lang="de-AT" smtClean="0"/>
              <a:pPr>
                <a:defRPr/>
              </a:pPr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50153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b="0" i="0" dirty="0">
                <a:solidFill>
                  <a:srgbClr val="1F2328"/>
                </a:solidFill>
                <a:effectLst/>
                <a:latin typeface="ui-monospace"/>
              </a:rPr>
              <a:t>https://github.com/zigbee2mqtt/hassio-zigbee2mqtt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EAC6C9-0F3A-40E0-896B-88DE66496CB5}" type="slidenum">
              <a:rPr lang="de-AT" smtClean="0"/>
              <a:pPr>
                <a:defRPr/>
              </a:pPr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29120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b="0" i="0" dirty="0">
                <a:solidFill>
                  <a:srgbClr val="1F2328"/>
                </a:solidFill>
                <a:effectLst/>
                <a:latin typeface="ui-monospace"/>
              </a:rPr>
              <a:t>https://github.com/zigbee2mqtt/hassio-zigbee2mqtt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EAC6C9-0F3A-40E0-896B-88DE66496CB5}" type="slidenum">
              <a:rPr lang="de-AT" smtClean="0"/>
              <a:pPr>
                <a:defRPr/>
              </a:pPr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63617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mqtt</a:t>
            </a:r>
            <a:r>
              <a:rPr lang="de-AT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de-AT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e-A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sensor</a:t>
            </a:r>
            <a:r>
              <a:rPr lang="de-AT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de-AT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- </a:t>
            </a:r>
            <a:r>
              <a:rPr lang="de-A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de-AT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A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Zigbee2mqtt </a:t>
            </a:r>
            <a:r>
              <a:rPr lang="de-A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Networkmap</a:t>
            </a:r>
            <a:endParaRPr lang="de-AT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AT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de-AT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de-AT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e-AT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you</a:t>
            </a:r>
            <a:r>
              <a:rPr lang="de-AT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change</a:t>
            </a:r>
            <a:r>
              <a:rPr lang="de-AT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base_topic</a:t>
            </a:r>
            <a:r>
              <a:rPr lang="de-AT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de-AT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Zigbee2mqtt, </a:t>
            </a:r>
            <a:r>
              <a:rPr lang="de-AT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change</a:t>
            </a:r>
            <a:r>
              <a:rPr lang="de-AT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state_topic</a:t>
            </a:r>
            <a:r>
              <a:rPr lang="de-AT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accordingly</a:t>
            </a:r>
            <a:endParaRPr lang="de-AT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AT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de-A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state_topic</a:t>
            </a:r>
            <a:r>
              <a:rPr lang="de-AT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A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zigbee2mqtt/</a:t>
            </a:r>
            <a:r>
              <a:rPr lang="de-A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bridge</a:t>
            </a:r>
            <a:r>
              <a:rPr lang="de-A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de-A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de-A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de-A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networkmap</a:t>
            </a:r>
            <a:endParaRPr lang="de-AT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AT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de-A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value_template</a:t>
            </a:r>
            <a:r>
              <a:rPr lang="de-AT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AT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de-AT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</a:t>
            </a:r>
            <a:endParaRPr lang="de-AT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A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AT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{{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de-AT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AT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strftime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A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'%Y-%m-%d %H:%M:%S'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de-AT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}}</a:t>
            </a:r>
            <a:endParaRPr lang="de-AT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AT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de-AT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de-AT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again</a:t>
            </a:r>
            <a:r>
              <a:rPr lang="de-AT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AT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e-AT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you</a:t>
            </a:r>
            <a:r>
              <a:rPr lang="de-AT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change</a:t>
            </a:r>
            <a:r>
              <a:rPr lang="de-AT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base_topic</a:t>
            </a:r>
            <a:r>
              <a:rPr lang="de-AT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de-AT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Zigbee2mqtt, </a:t>
            </a:r>
            <a:r>
              <a:rPr lang="de-AT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change</a:t>
            </a:r>
            <a:r>
              <a:rPr lang="de-AT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json_attributes_topic</a:t>
            </a:r>
            <a:r>
              <a:rPr lang="de-AT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accordingly</a:t>
            </a:r>
            <a:endParaRPr lang="de-AT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AT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de-A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json_attributes_topic</a:t>
            </a:r>
            <a:r>
              <a:rPr lang="de-AT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A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zigbee2mqtt/</a:t>
            </a:r>
            <a:r>
              <a:rPr lang="de-A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bridge</a:t>
            </a:r>
            <a:r>
              <a:rPr lang="de-A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de-A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de-A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de-AT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networkmap</a:t>
            </a:r>
            <a:endParaRPr lang="de-AT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AT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de-AT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json_attributes_template</a:t>
            </a:r>
            <a:r>
              <a:rPr lang="de-AT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A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AT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{{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value_json</a:t>
            </a:r>
            <a:r>
              <a:rPr lang="de-AT" b="0" dirty="0" err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AT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de-AT" b="0" dirty="0" err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A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de-AT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tojson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AT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}}</a:t>
            </a:r>
            <a:r>
              <a:rPr lang="de-A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de-AT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EAC6C9-0F3A-40E0-896B-88DE66496CB5}" type="slidenum">
              <a:rPr lang="de-AT" smtClean="0"/>
              <a:pPr>
                <a:defRPr/>
              </a:pPr>
              <a:t>27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43649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/</a:t>
            </a:r>
            <a:r>
              <a:rPr lang="de-AT" dirty="0" err="1"/>
              <a:t>hacsfiles</a:t>
            </a:r>
            <a:r>
              <a:rPr lang="de-AT" dirty="0"/>
              <a:t>/zigbee2mqtt-networkmap/zigbee2mqtt-networkmap.js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EAC6C9-0F3A-40E0-896B-88DE66496CB5}" type="slidenum">
              <a:rPr lang="de-AT" smtClean="0"/>
              <a:pPr>
                <a:defRPr/>
              </a:pPr>
              <a:t>28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75245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igbee2mqtt/hassio-zigbee2mqt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igbee2mqtt/hassio-zigbee2mqt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zigbee2mqtt.io/guide/adapters/#experimental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hassleo.duckdns.org/hacs/repository/201292040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onoff.tech/product/gateway-and-sensors/sonoff-zigbee-3-0-usb-dongle-plus-e/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551C5F-2913-0B5B-C161-B2F20C934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Plattformen für Sensoren und Aktoren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963A4B-6DA2-E6E2-3171-4B7191AED0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124744"/>
            <a:ext cx="8207375" cy="4608165"/>
          </a:xfrm>
        </p:spPr>
        <p:txBody>
          <a:bodyPr/>
          <a:lstStyle/>
          <a:p>
            <a:r>
              <a:rPr lang="de-AT" sz="2400" dirty="0"/>
              <a:t>WiFi</a:t>
            </a:r>
          </a:p>
          <a:p>
            <a:pPr lvl="1"/>
            <a:r>
              <a:rPr lang="de-AT" sz="2000" dirty="0"/>
              <a:t>Shellies, </a:t>
            </a:r>
            <a:r>
              <a:rPr lang="de-AT" sz="2000" dirty="0" err="1"/>
              <a:t>ESPHome,Tasmota</a:t>
            </a:r>
            <a:endParaRPr lang="de-AT" sz="2000" dirty="0"/>
          </a:p>
          <a:p>
            <a:pPr lvl="1"/>
            <a:r>
              <a:rPr lang="de-AT" sz="2000" dirty="0"/>
              <a:t>Benötigen ca. 1-2Watt bei 230V </a:t>
            </a:r>
            <a:r>
              <a:rPr lang="de-AT" sz="2000" dirty="0">
                <a:sym typeface="Wingdings" panose="05000000000000000000" pitchFamily="2" charset="2"/>
              </a:rPr>
              <a:t> ca. 10kWh/Jahr</a:t>
            </a:r>
          </a:p>
          <a:p>
            <a:pPr lvl="1"/>
            <a:r>
              <a:rPr lang="de-AT" sz="2000" dirty="0">
                <a:sym typeface="Wingdings" panose="05000000000000000000" pitchFamily="2" charset="2"/>
              </a:rPr>
              <a:t>Abhängig von WiFi-Abdeckung</a:t>
            </a:r>
          </a:p>
          <a:p>
            <a:r>
              <a:rPr lang="de-AT" sz="2400" dirty="0">
                <a:sym typeface="Wingdings" panose="05000000000000000000" pitchFamily="2" charset="2"/>
              </a:rPr>
              <a:t>ZigBee</a:t>
            </a:r>
          </a:p>
          <a:p>
            <a:pPr lvl="1"/>
            <a:r>
              <a:rPr lang="de-AT" sz="2000" dirty="0">
                <a:sym typeface="Wingdings" panose="05000000000000000000" pitchFamily="2" charset="2"/>
              </a:rPr>
              <a:t>Sowohl als 230V-Gerät als auch batteriebetrieben</a:t>
            </a:r>
          </a:p>
          <a:p>
            <a:pPr lvl="1"/>
            <a:r>
              <a:rPr lang="de-AT" sz="2000" dirty="0">
                <a:sym typeface="Wingdings" panose="05000000000000000000" pitchFamily="2" charset="2"/>
              </a:rPr>
              <a:t>Bilden mit stromversorgten Geräten als Router Mesh-Netzwerk</a:t>
            </a:r>
          </a:p>
          <a:p>
            <a:r>
              <a:rPr lang="de-AT" sz="2400" dirty="0">
                <a:sym typeface="Wingdings" panose="05000000000000000000" pitchFamily="2" charset="2"/>
              </a:rPr>
              <a:t>BLE</a:t>
            </a:r>
          </a:p>
          <a:p>
            <a:pPr lvl="1"/>
            <a:r>
              <a:rPr lang="de-AT" sz="2000" dirty="0">
                <a:sym typeface="Wingdings" panose="05000000000000000000" pitchFamily="2" charset="2"/>
              </a:rPr>
              <a:t>Sehr eingeschränkte Reichweite  BT-</a:t>
            </a:r>
            <a:r>
              <a:rPr lang="de-AT" sz="2000" dirty="0" err="1">
                <a:sym typeface="Wingdings" panose="05000000000000000000" pitchFamily="2" charset="2"/>
              </a:rPr>
              <a:t>Proxies</a:t>
            </a:r>
            <a:endParaRPr lang="de-AT" sz="2000" dirty="0">
              <a:sym typeface="Wingdings" panose="05000000000000000000" pitchFamily="2" charset="2"/>
            </a:endParaRPr>
          </a:p>
          <a:p>
            <a:r>
              <a:rPr lang="de-AT" sz="2400" dirty="0">
                <a:sym typeface="Wingdings" panose="05000000000000000000" pitchFamily="2" charset="2"/>
              </a:rPr>
              <a:t>Matter</a:t>
            </a:r>
          </a:p>
          <a:p>
            <a:pPr lvl="1"/>
            <a:r>
              <a:rPr lang="de-AT" sz="2200" dirty="0">
                <a:sym typeface="Wingdings" panose="05000000000000000000" pitchFamily="2" charset="2"/>
              </a:rPr>
              <a:t>Technologisch mit ZigBee vergleichbar</a:t>
            </a:r>
          </a:p>
          <a:p>
            <a:r>
              <a:rPr lang="de-AT" sz="2400" dirty="0">
                <a:sym typeface="Wingdings" panose="05000000000000000000" pitchFamily="2" charset="2"/>
              </a:rPr>
              <a:t>…</a:t>
            </a:r>
          </a:p>
          <a:p>
            <a:pPr lvl="1"/>
            <a:endParaRPr lang="de-AT" sz="2200" dirty="0">
              <a:sym typeface="Wingdings" panose="05000000000000000000" pitchFamily="2" charset="2"/>
            </a:endParaRPr>
          </a:p>
          <a:p>
            <a:pPr lvl="1"/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2978243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8A5D77-7A83-7CED-C49D-33ABC0130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Installation in ZHA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DEF5B6-C060-7DF7-492F-AB5F8CF29D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124744"/>
            <a:ext cx="8207375" cy="4608165"/>
          </a:xfrm>
        </p:spPr>
        <p:txBody>
          <a:bodyPr/>
          <a:lstStyle/>
          <a:p>
            <a:r>
              <a:rPr lang="de-AT" dirty="0"/>
              <a:t>Auto-Discovery </a:t>
            </a:r>
            <a:r>
              <a:rPr lang="de-AT" dirty="0">
                <a:sym typeface="Wingdings" panose="05000000000000000000" pitchFamily="2" charset="2"/>
              </a:rPr>
              <a:t> einfachste Installation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98039C7-0FBA-2F13-83DC-57D5B87AC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12" y="1916832"/>
            <a:ext cx="5638775" cy="445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123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19A0E5-CABF-BF87-01B6-8099930A7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AddOn</a:t>
            </a:r>
            <a:r>
              <a:rPr lang="de-AT" dirty="0"/>
              <a:t> Zigbee2Mqtt über Repository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FD94A83-D862-6615-A2BC-828A8AE1F8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sz="2000" dirty="0">
                <a:hlinkClick r:id="rId3"/>
              </a:rPr>
              <a:t>https://github.com/zigbee2mqtt/hassio-zigbee2mqtt</a:t>
            </a:r>
            <a:r>
              <a:rPr lang="de-AT" sz="2000" dirty="0"/>
              <a:t>  </a:t>
            </a:r>
          </a:p>
          <a:p>
            <a:r>
              <a:rPr lang="de-AT" sz="2000" dirty="0" err="1"/>
              <a:t>Mqtt</a:t>
            </a:r>
            <a:r>
              <a:rPr lang="de-AT" sz="2000" dirty="0"/>
              <a:t>-Broker ist schon in Betrieb</a:t>
            </a:r>
          </a:p>
          <a:p>
            <a:r>
              <a:rPr lang="de-AT" sz="2000" dirty="0"/>
              <a:t>Benutzer </a:t>
            </a:r>
            <a:r>
              <a:rPr lang="de-AT" sz="2000" dirty="0" err="1"/>
              <a:t>zigbee</a:t>
            </a:r>
            <a:r>
              <a:rPr lang="de-AT" sz="2000" dirty="0"/>
              <a:t> mit Kennwort anlegen</a:t>
            </a:r>
          </a:p>
          <a:p>
            <a:r>
              <a:rPr lang="de-AT" sz="2000" dirty="0"/>
              <a:t>Im </a:t>
            </a:r>
            <a:r>
              <a:rPr lang="de-AT" sz="2000" dirty="0" err="1"/>
              <a:t>AddonStore</a:t>
            </a:r>
            <a:r>
              <a:rPr lang="de-AT" sz="2000" dirty="0"/>
              <a:t> Zigbee2Mqtt händisch installieren</a:t>
            </a:r>
          </a:p>
          <a:p>
            <a:endParaRPr lang="de-AT" sz="20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2456079-7258-2E14-8A09-5DC4B7B886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29000"/>
            <a:ext cx="9144000" cy="255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938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D91217-2C8B-8191-41D2-7FEDDFB81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Repository installieren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C78EF3-6843-7171-E42E-A1B91FADF5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>
                <a:hlinkClick r:id="rId3"/>
              </a:rPr>
              <a:t>https://github.com/zigbee2mqtt/hassio-zigbee2mqtt</a:t>
            </a:r>
            <a:r>
              <a:rPr lang="de-AT" dirty="0"/>
              <a:t> </a:t>
            </a:r>
          </a:p>
          <a:p>
            <a:r>
              <a:rPr lang="de-AT" dirty="0"/>
              <a:t>Im Problemfall HA neu starten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0F9DB4C-E651-DE3B-7AE4-7EC822BCD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672" y="2492896"/>
            <a:ext cx="568642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706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525E73-CAA0-3C8E-85C5-454C5C1DF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Als </a:t>
            </a:r>
            <a:r>
              <a:rPr lang="de-AT" dirty="0" err="1"/>
              <a:t>Addon</a:t>
            </a:r>
            <a:r>
              <a:rPr lang="de-AT" dirty="0"/>
              <a:t> verfügbar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4111BD-3546-FF30-CE9F-AB20B36F4D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AF4FF6D-65D1-67F8-04A2-8CC2BF173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268413"/>
            <a:ext cx="8103695" cy="384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29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F7786E-EDBE-2563-72EB-471264B9E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Installation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604D43-615D-E5DF-E164-3A5F150E22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E7B04A7-5095-3B54-98A9-53177ED60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298" y="1052736"/>
            <a:ext cx="9144000" cy="413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52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7E4A43-2E94-53B0-C96E-E6E6780D9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Konfiguration </a:t>
            </a:r>
            <a:r>
              <a:rPr lang="de-AT" dirty="0" err="1"/>
              <a:t>Sonoff</a:t>
            </a:r>
            <a:r>
              <a:rPr lang="de-AT" dirty="0"/>
              <a:t>-Stick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0AC033-2A9D-081A-84B9-F0D1E0D55E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Oder ID verwenden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AAA6398-339B-ED00-4E67-EE49CDE29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08920"/>
            <a:ext cx="4211960" cy="221981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ACCD7D6-B9D1-0FC5-BDBD-550A59021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825" y="2653604"/>
            <a:ext cx="597217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59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3D76E4-A8D7-FE78-DF1A-F498E9842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ZigBee2Mqtt-Config als </a:t>
            </a:r>
            <a:r>
              <a:rPr lang="de-AT" dirty="0" err="1"/>
              <a:t>yaml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9C85B5-024F-033A-C9FA-4E2F7F3271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F2FD9EB-AC7E-A877-F526-76EE7523C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466850"/>
            <a:ext cx="84582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213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2FEB6F-4673-031D-16BE-7D632ADFC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Wenn (kurzer) Dongle-E nicht startet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D37671D-E01B-56E8-26CA-DFDBAFC817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sz="2400" dirty="0">
                <a:hlinkClick r:id="rId2"/>
              </a:rPr>
              <a:t>https://www.zigbee2mqtt.io/guide/adapters/#experimental</a:t>
            </a:r>
            <a:r>
              <a:rPr lang="de-AT" sz="2400" dirty="0"/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97B5E5D-56DF-B30E-8EEF-EA09815E3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93370"/>
            <a:ext cx="9144000" cy="339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385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52BFFF-A9CA-AA00-C96B-260B68E64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Laut Protokoll ok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A365B8-E153-E5F6-B6F2-41B2666E85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F4CAD54-7491-5F92-253C-DAD2BEFC5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9128"/>
            <a:ext cx="9144000" cy="521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83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A1B6EB-9F1E-8132-B49F-7665045CC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Verbindung mit </a:t>
            </a:r>
            <a:r>
              <a:rPr lang="de-AT" dirty="0" err="1"/>
              <a:t>MqttExplorer</a:t>
            </a:r>
            <a:r>
              <a:rPr lang="de-AT" dirty="0"/>
              <a:t> prüfen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6C41AA-80C2-8228-37CD-9C59D345A1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496" y="1124744"/>
            <a:ext cx="8207375" cy="4608165"/>
          </a:xfrm>
        </p:spPr>
        <p:txBody>
          <a:bodyPr/>
          <a:lstStyle/>
          <a:p>
            <a:r>
              <a:rPr lang="de-AT" dirty="0"/>
              <a:t>Passt auch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CC1F8DC-56EC-EB9A-65FC-8371BADD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703" y="1812205"/>
            <a:ext cx="9144000" cy="340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050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4CEC5E-0249-8182-5539-C6C0A6C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ZigBee-Koordinator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91CFBE-2D00-6C0D-8210-9001B99708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Brücke ins HA-Reich</a:t>
            </a:r>
          </a:p>
          <a:p>
            <a:r>
              <a:rPr lang="de-AT" dirty="0"/>
              <a:t>USB-Sticks</a:t>
            </a:r>
          </a:p>
          <a:p>
            <a:pPr lvl="1"/>
            <a:r>
              <a:rPr lang="de-AT" dirty="0" err="1"/>
              <a:t>Sonoff</a:t>
            </a:r>
            <a:r>
              <a:rPr lang="de-AT" dirty="0"/>
              <a:t> Dongle</a:t>
            </a:r>
          </a:p>
          <a:p>
            <a:pPr lvl="1"/>
            <a:r>
              <a:rPr lang="de-AT" dirty="0"/>
              <a:t>Sky-Connect (</a:t>
            </a:r>
            <a:r>
              <a:rPr lang="de-AT" dirty="0" err="1"/>
              <a:t>NabuCasa</a:t>
            </a:r>
            <a:r>
              <a:rPr lang="de-AT" dirty="0"/>
              <a:t>)</a:t>
            </a:r>
          </a:p>
          <a:p>
            <a:pPr lvl="2"/>
            <a:r>
              <a:rPr lang="de-AT" dirty="0"/>
              <a:t>Matter-Support</a:t>
            </a:r>
          </a:p>
          <a:p>
            <a:pPr lvl="1"/>
            <a:r>
              <a:rPr lang="de-AT" dirty="0"/>
              <a:t>…</a:t>
            </a:r>
          </a:p>
          <a:p>
            <a:r>
              <a:rPr lang="de-AT" dirty="0"/>
              <a:t>Stand-Alone-Geräte</a:t>
            </a:r>
          </a:p>
          <a:p>
            <a:pPr lvl="1"/>
            <a:r>
              <a:rPr lang="de-AT" dirty="0"/>
              <a:t>Zentrale Positionierung</a:t>
            </a:r>
          </a:p>
          <a:p>
            <a:pPr lvl="1"/>
            <a:endParaRPr lang="de-AT" dirty="0"/>
          </a:p>
          <a:p>
            <a:pPr lvl="1"/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A32818A-5455-7830-A499-7E89C1935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391" y="1046796"/>
            <a:ext cx="2086716" cy="138232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1076EC1-129B-0022-E0AC-C26793E7E4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120" y="2564593"/>
            <a:ext cx="3253730" cy="1571821"/>
          </a:xfrm>
          <a:prstGeom prst="rect">
            <a:avLst/>
          </a:prstGeom>
        </p:spPr>
      </p:pic>
      <p:sp>
        <p:nvSpPr>
          <p:cNvPr id="8" name="AutoShape 2" descr="Picture 2 of 13">
            <a:extLst>
              <a:ext uri="{FF2B5EF4-FFF2-40B4-BE49-F238E27FC236}">
                <a16:creationId xmlns:a16="http://schemas.microsoft.com/office/drawing/2014/main" id="{D771745D-96F9-1794-44AF-FB13832CF0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5E386FE-0D68-640F-8309-9C67FEE5B8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2976" y="4725144"/>
            <a:ext cx="2781849" cy="192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3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9878A5-2AA4-24E2-DC08-B98D256D2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Geräte anlernen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5A8178B-69BA-FFC3-F38B-E515755623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496" y="1124744"/>
            <a:ext cx="8207375" cy="4608165"/>
          </a:xfrm>
        </p:spPr>
        <p:txBody>
          <a:bodyPr/>
          <a:lstStyle/>
          <a:p>
            <a:r>
              <a:rPr lang="de-AT" sz="2000" dirty="0"/>
              <a:t>Bereit zum Anlernen von Geräten</a:t>
            </a:r>
          </a:p>
          <a:p>
            <a:r>
              <a:rPr lang="de-AT" sz="2000" dirty="0"/>
              <a:t>Error 502 </a:t>
            </a:r>
            <a:r>
              <a:rPr lang="de-AT" sz="2000" dirty="0">
                <a:sym typeface="Wingdings" panose="05000000000000000000" pitchFamily="2" charset="2"/>
              </a:rPr>
              <a:t> </a:t>
            </a:r>
            <a:r>
              <a:rPr lang="de-AT" sz="2000" dirty="0" err="1">
                <a:sym typeface="Wingdings" panose="05000000000000000000" pitchFamily="2" charset="2"/>
              </a:rPr>
              <a:t>restart</a:t>
            </a:r>
            <a:r>
              <a:rPr lang="de-AT" sz="2000" dirty="0">
                <a:sym typeface="Wingdings" panose="05000000000000000000" pitchFamily="2" charset="2"/>
              </a:rPr>
              <a:t> HA</a:t>
            </a:r>
          </a:p>
          <a:p>
            <a:r>
              <a:rPr lang="de-AT" sz="2000" dirty="0"/>
              <a:t>Wenn Zeit nicht läuft </a:t>
            </a:r>
            <a:r>
              <a:rPr lang="de-AT" sz="2000" dirty="0">
                <a:sym typeface="Wingdings" panose="05000000000000000000" pitchFamily="2" charset="2"/>
              </a:rPr>
              <a:t> kein Anlernmodus aktiv</a:t>
            </a:r>
          </a:p>
          <a:p>
            <a:pPr lvl="1"/>
            <a:r>
              <a:rPr lang="de-AT" sz="2000" dirty="0">
                <a:sym typeface="Wingdings" panose="05000000000000000000" pitchFamily="2" charset="2"/>
              </a:rPr>
              <a:t>Stick über Kabel anschließen</a:t>
            </a:r>
          </a:p>
          <a:p>
            <a:r>
              <a:rPr lang="de-AT" sz="2000" dirty="0">
                <a:sym typeface="Wingdings" panose="05000000000000000000" pitchFamily="2" charset="2"/>
              </a:rPr>
              <a:t>Zeit lassen, bis die Kommunikation abgeschlossen ist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29E1597-8802-84D9-1B6F-FC4236AFE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496" y="3397885"/>
            <a:ext cx="9144000" cy="279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721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FF5533-1493-4445-AB44-9386942D3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Pairing kann etwas dauern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B645E9-E090-3837-F4F2-E0B87D4827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980728"/>
            <a:ext cx="8207375" cy="4608165"/>
          </a:xfrm>
        </p:spPr>
        <p:txBody>
          <a:bodyPr/>
          <a:lstStyle/>
          <a:p>
            <a:r>
              <a:rPr lang="de-AT" dirty="0"/>
              <a:t>Geräte dort anlernen, wo sie eingesetzt werden</a:t>
            </a:r>
          </a:p>
          <a:p>
            <a:pPr lvl="1"/>
            <a:r>
              <a:rPr lang="de-AT" dirty="0"/>
              <a:t>Damit sie richtigen Router erwischen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9E2CC01-A2D2-81F1-E06E-6EF182FB6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07" y="2216911"/>
            <a:ext cx="8229600" cy="451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765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92E3C3-5A1D-846A-C5C5-A5E987DA0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Device-Infos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25FAAD-BF00-9A56-E58C-396F45610F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1F3C9E3-1496-5B9E-050C-E618499CA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025" y="1124744"/>
            <a:ext cx="3645888" cy="538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551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CEACB3-169F-6927-0BF7-C5101FC33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Geräteübersicht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74A6F6-12F6-B415-218C-8333CCD6ED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Umbenennen möglich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76CB576-633D-ADD3-BD89-3A06B4A2D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8880"/>
            <a:ext cx="9144000" cy="285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2313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B42C2D-FD04-21BA-264A-9E388DC01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Grafische Darstellung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00DB2F-8AFB-F8FD-D580-449A3DC7D5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Derzeit noch sehr einfach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8D68659-A3D3-B23F-93D1-E49B5B7C0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247900"/>
            <a:ext cx="588645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6966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89E4E8-3634-539F-CAAE-A03D4DEDD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Wird schnell komplexer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205700-3AF5-9C00-23CB-85340135FD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8460A56-62F4-5302-539B-2CA35690E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981075"/>
            <a:ext cx="760095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699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97C820-834A-69E3-6894-8AC7A2772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HACS-Integration </a:t>
            </a:r>
            <a:r>
              <a:rPr lang="de-AT" dirty="0" err="1"/>
              <a:t>networkmap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481608-503E-DF6E-2627-4D65635041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052736"/>
            <a:ext cx="8207375" cy="4608165"/>
          </a:xfrm>
        </p:spPr>
        <p:txBody>
          <a:bodyPr/>
          <a:lstStyle/>
          <a:p>
            <a:r>
              <a:rPr lang="de-AT" sz="2000" dirty="0" err="1"/>
              <a:t>Networkmap</a:t>
            </a:r>
            <a:r>
              <a:rPr lang="de-AT" sz="2000" dirty="0"/>
              <a:t> in Dashboard anzeigen</a:t>
            </a:r>
          </a:p>
          <a:p>
            <a:r>
              <a:rPr lang="de-AT" sz="2000" dirty="0">
                <a:hlinkClick r:id="rId2"/>
              </a:rPr>
              <a:t>https://hassleo.duckdns.org/hacs/repository/201292040</a:t>
            </a:r>
            <a:r>
              <a:rPr lang="de-AT" sz="2000" dirty="0"/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E93E044-1357-C3A8-94D9-9ADDC57C3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911" y="2204864"/>
            <a:ext cx="6232178" cy="440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1335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0FDF88-96DC-158B-515F-F283C547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configuration.yaml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7877FD-CB2B-28C5-A09C-D789C3838D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FF3BFF6-B4E9-BAC3-21FE-C3BB2A0A3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7" y="1962150"/>
            <a:ext cx="854392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7329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2B2A79-97E4-DC09-6C01-8151CCAD6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Settings-Dashboard …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38FD5C0-712E-F7FF-B41A-17BAC294B7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A42F1FB-85B2-4E2F-54DA-3F2332A30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0" y="1295400"/>
            <a:ext cx="55245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1058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198D00-FF88-B860-9663-F953E05C6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HACS - Frontend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2B2D0B5-71B5-680F-D644-AF3B6AFE3B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ACB2DE9-CA9D-8486-24F2-38178DD77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9066"/>
            <a:ext cx="9144000" cy="395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449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6149E5-4272-33E2-9916-25D259517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Sonoff</a:t>
            </a:r>
            <a:r>
              <a:rPr lang="de-AT" dirty="0"/>
              <a:t> – Der Marktführer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12B4A0-3CE5-CC50-08C0-9D66C12A5E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980728"/>
            <a:ext cx="8207375" cy="4608165"/>
          </a:xfrm>
        </p:spPr>
        <p:txBody>
          <a:bodyPr/>
          <a:lstStyle/>
          <a:p>
            <a:r>
              <a:rPr lang="de-AT" sz="2000" dirty="0"/>
              <a:t>Länge 52mm </a:t>
            </a:r>
            <a:r>
              <a:rPr lang="de-AT" sz="2000" dirty="0">
                <a:sym typeface="Wingdings" panose="05000000000000000000" pitchFamily="2" charset="2"/>
              </a:rPr>
              <a:t> 63mm</a:t>
            </a:r>
          </a:p>
          <a:p>
            <a:r>
              <a:rPr lang="de-AT" sz="2000" dirty="0">
                <a:sym typeface="Wingdings" panose="05000000000000000000" pitchFamily="2" charset="2"/>
              </a:rPr>
              <a:t>Serial Interface Protocol:  cp2101  ch9102</a:t>
            </a:r>
          </a:p>
          <a:p>
            <a:r>
              <a:rPr lang="de-AT" sz="2000" dirty="0">
                <a:hlinkClick r:id="rId2"/>
              </a:rPr>
              <a:t>https://sonoff.tech/product/gateway-and-sensors/sonoff-zigbee-3-0-usb-dongle-plus-e/</a:t>
            </a:r>
            <a:r>
              <a:rPr lang="de-AT" sz="2000" dirty="0">
                <a:sym typeface="Wingdings" panose="05000000000000000000" pitchFamily="2" charset="2"/>
              </a:rPr>
              <a:t> </a:t>
            </a:r>
            <a:endParaRPr lang="de-AT" sz="20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1DCBC65-EFFF-9768-9FDE-226DAE0FC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844" y="2636912"/>
            <a:ext cx="7380312" cy="350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7110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DBF2A0-1758-836B-846C-C2F008649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Manuell Karte hinzufügen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794B32-550A-84E0-B4F0-97EC6E934F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BBA6395-6B76-D773-8A77-B32F87FAB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268413"/>
            <a:ext cx="6105788" cy="331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2821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8BACD2-4799-76D0-AFD0-B0EF9CBD3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ZHA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BA54922-7420-D48E-AE66-4EBFBC621A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Integration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AE2F0DE-5097-A96E-B8FB-0972E30CC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164818"/>
            <a:ext cx="7524328" cy="372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5441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CAA75D-BFD1-6833-8B0D-9C9D6F24A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Ähnliche Funktionalität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5D58DA-5AC0-CA2B-DCD0-C7D9C81961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159D08E-92DE-F636-A729-31ADDA744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985231"/>
            <a:ext cx="4775362" cy="550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7587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8DF4E9-E824-41AE-D5D9-5E91EE14B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ZigBee Dashboard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E2179E-4136-263B-AC16-968FAFC8F0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62F1C9F-A636-F272-D82E-E1F4D7970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1238250"/>
            <a:ext cx="825817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8418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C66318-7228-8072-D40A-6083C33D2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Karte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625E27-9E5A-CB9E-EC03-B171840A4B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Geräte am Stromnetz fungieren als Router</a:t>
            </a:r>
          </a:p>
          <a:p>
            <a:r>
              <a:rPr lang="de-AT" dirty="0" err="1"/>
              <a:t>Meshnetzwerk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3DF9A02-5383-396D-06CB-89D40148C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420888"/>
            <a:ext cx="6780164" cy="331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7347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FA61E7-E4F2-1962-6B92-F42654807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Übung – Verfügbare Sensoren/Aktoren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50A856-E9C4-9CAA-8FE5-7C63C17D4B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230V-Plugs</a:t>
            </a:r>
          </a:p>
          <a:p>
            <a:r>
              <a:rPr lang="de-AT" dirty="0"/>
              <a:t>Bewegungsmelder/Türkontakte/Taster</a:t>
            </a:r>
          </a:p>
          <a:p>
            <a:r>
              <a:rPr lang="de-AT" dirty="0"/>
              <a:t>Temperatur-/Luftfeuchtesensoren</a:t>
            </a:r>
          </a:p>
          <a:p>
            <a:r>
              <a:rPr lang="de-AT" dirty="0" err="1"/>
              <a:t>Flutungssensoren</a:t>
            </a:r>
            <a:endParaRPr lang="de-AT" dirty="0"/>
          </a:p>
          <a:p>
            <a:r>
              <a:rPr lang="de-AT" dirty="0"/>
              <a:t>Pflanzenmonitor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216383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0CB1D4-906B-A960-1DB4-3618819A3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Aufgabe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FAFFF9E-4BE8-4D00-0010-C63C89EE6A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Einfache Automatisierung</a:t>
            </a:r>
          </a:p>
          <a:p>
            <a:pPr lvl="1"/>
            <a:r>
              <a:rPr lang="de-AT" dirty="0"/>
              <a:t>230V-Plug schaltet abhängig von …</a:t>
            </a:r>
          </a:p>
          <a:p>
            <a:pPr lvl="2"/>
            <a:r>
              <a:rPr lang="de-AT" dirty="0"/>
              <a:t>Bewegung erkannt</a:t>
            </a:r>
          </a:p>
          <a:p>
            <a:pPr lvl="2"/>
            <a:r>
              <a:rPr lang="de-AT" dirty="0"/>
              <a:t>Temperatur liegt über …</a:t>
            </a:r>
          </a:p>
          <a:p>
            <a:pPr lvl="2"/>
            <a:r>
              <a:rPr lang="de-AT" dirty="0"/>
              <a:t>Türkontakt ist offen</a:t>
            </a:r>
          </a:p>
          <a:p>
            <a:pPr lvl="2"/>
            <a:r>
              <a:rPr lang="de-AT" dirty="0"/>
              <a:t>…</a:t>
            </a:r>
          </a:p>
          <a:p>
            <a:r>
              <a:rPr lang="de-AT" dirty="0"/>
              <a:t>Visualisierung </a:t>
            </a:r>
          </a:p>
          <a:p>
            <a:pPr lvl="1"/>
            <a:r>
              <a:rPr lang="de-AT" dirty="0"/>
              <a:t>Schalter</a:t>
            </a:r>
          </a:p>
          <a:p>
            <a:pPr lvl="1"/>
            <a:r>
              <a:rPr lang="de-AT"/>
              <a:t>Sensor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79040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A46C2D-09EC-35F4-1AEC-4D6D75B2F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2800" dirty="0"/>
              <a:t>Geräteübersicht - https://zigbee.blakadder.com/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051F1C-362E-47B5-E437-A306243760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0594D1B-C8E0-EF46-6A22-0938AD484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5" y="1052736"/>
            <a:ext cx="9144000" cy="555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412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E95752-405F-A6D7-7DDE-F9EFEE9FB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Geräteunterstützung Zigbee2Mqtt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36876A-1038-65A2-030E-C74533564A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916799-0042-D69B-198C-0A02CD47F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303687"/>
            <a:ext cx="7020272" cy="480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042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D9111E-80BB-EA46-B0CB-1DF1E1499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Lidl-Geräte gibt es zum Nachkaufen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84AADD-8238-686B-1A16-162A8F139F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6AEFCAF-2BCD-4908-E408-139858E4D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5775"/>
            <a:ext cx="9144000" cy="542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796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AEE892-9EC3-6AC9-A7F5-F565468C6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Einbindung in </a:t>
            </a:r>
            <a:r>
              <a:rPr lang="de-AT" dirty="0" err="1"/>
              <a:t>HomeAssistant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D9D9CB-60CF-AEBE-9965-F81E634387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sz="2400" dirty="0"/>
              <a:t>ZigBee Home Automation</a:t>
            </a:r>
          </a:p>
          <a:p>
            <a:pPr lvl="1"/>
            <a:r>
              <a:rPr lang="de-AT" sz="2000" dirty="0"/>
              <a:t>Direkt integriert </a:t>
            </a:r>
            <a:r>
              <a:rPr lang="de-AT" sz="2000" dirty="0">
                <a:sym typeface="Wingdings" panose="05000000000000000000" pitchFamily="2" charset="2"/>
              </a:rPr>
              <a:t> einfach</a:t>
            </a:r>
            <a:endParaRPr lang="de-AT" sz="2000" dirty="0"/>
          </a:p>
          <a:p>
            <a:pPr lvl="1"/>
            <a:r>
              <a:rPr lang="de-AT" sz="2000" dirty="0"/>
              <a:t>Nicht optimal anpassbar</a:t>
            </a:r>
          </a:p>
          <a:p>
            <a:pPr lvl="1"/>
            <a:r>
              <a:rPr lang="de-AT" sz="2000" dirty="0"/>
              <a:t>Nicht alle Geräte werden unterstützt</a:t>
            </a:r>
          </a:p>
          <a:p>
            <a:pPr lvl="1"/>
            <a:endParaRPr lang="de-AT" sz="2000" dirty="0"/>
          </a:p>
          <a:p>
            <a:r>
              <a:rPr lang="de-AT" sz="2400" dirty="0"/>
              <a:t>Zigbee2Mqtt</a:t>
            </a:r>
          </a:p>
          <a:p>
            <a:pPr lvl="1"/>
            <a:r>
              <a:rPr lang="de-AT" sz="2000" dirty="0"/>
              <a:t>Etwas mehr Konfigurationsaufwand</a:t>
            </a:r>
          </a:p>
          <a:p>
            <a:pPr lvl="1"/>
            <a:r>
              <a:rPr lang="de-AT" sz="2000" dirty="0"/>
              <a:t>Beste Geräteunterstützung</a:t>
            </a:r>
          </a:p>
          <a:p>
            <a:pPr lvl="1"/>
            <a:r>
              <a:rPr lang="de-AT" sz="2000" dirty="0"/>
              <a:t>Gute Dokumentation</a:t>
            </a:r>
          </a:p>
          <a:p>
            <a:pPr lvl="1"/>
            <a:endParaRPr lang="de-AT" sz="2000" dirty="0"/>
          </a:p>
          <a:p>
            <a:r>
              <a:rPr lang="de-AT" sz="2200" dirty="0"/>
              <a:t>Vergleich ist Momentaufnahme</a:t>
            </a:r>
          </a:p>
          <a:p>
            <a:pPr lvl="1"/>
            <a:r>
              <a:rPr lang="de-AT" sz="2000" dirty="0"/>
              <a:t>Beide entwickeln sich weiter</a:t>
            </a:r>
          </a:p>
          <a:p>
            <a:pPr lvl="1"/>
            <a:endParaRPr lang="de-AT" sz="2000" dirty="0"/>
          </a:p>
          <a:p>
            <a:pPr lvl="1"/>
            <a:endParaRPr lang="de-AT" sz="20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E58581F-BB32-29D3-3BE3-F3D6589D9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637" y="4481284"/>
            <a:ext cx="2686050" cy="67627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4A121ED-10B8-DAF5-EB3D-559B9DF23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914" y="1124743"/>
            <a:ext cx="3926111" cy="91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468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9CDED6-2E8E-7B9D-87BD-553A4B702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Zigbee</a:t>
            </a:r>
            <a:r>
              <a:rPr lang="de-AT" dirty="0"/>
              <a:t>-Stick – Hardware installieren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EC2344E-174E-BE08-EF06-8B480C3506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052736"/>
            <a:ext cx="8207375" cy="4608165"/>
          </a:xfrm>
        </p:spPr>
        <p:txBody>
          <a:bodyPr/>
          <a:lstStyle/>
          <a:p>
            <a:r>
              <a:rPr lang="de-AT" sz="2000" dirty="0"/>
              <a:t>Mit Verlängerungskabel an USB2-Port verbinden</a:t>
            </a:r>
          </a:p>
          <a:p>
            <a:r>
              <a:rPr lang="de-AT" sz="2000" dirty="0"/>
              <a:t>Einstellungen </a:t>
            </a:r>
            <a:r>
              <a:rPr lang="de-AT" sz="2000" dirty="0">
                <a:sym typeface="Wingdings" panose="05000000000000000000" pitchFamily="2" charset="2"/>
              </a:rPr>
              <a:t> Hardware  Gesamte Hardware</a:t>
            </a:r>
            <a:endParaRPr lang="de-AT" sz="20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DD98DC8-E447-0C25-75A2-EBEAFAF89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195736"/>
            <a:ext cx="687705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194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84ABDC-A047-3D11-E110-A32235188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Benötigte Infos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3768D9-0F00-67AD-A9FC-D5C56B3DAA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35395D4-DC7D-00F5-3862-0139B6BCD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7" y="1196752"/>
            <a:ext cx="5979027" cy="424847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3ED53EC-9796-C07D-AD3C-24A47A62A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4246562"/>
            <a:ext cx="66008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26792"/>
      </p:ext>
    </p:extLst>
  </p:cSld>
  <p:clrMapOvr>
    <a:masterClrMapping/>
  </p:clrMapOvr>
</p:sld>
</file>

<file path=ppt/theme/theme1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545</Words>
  <Application>Microsoft Office PowerPoint</Application>
  <PresentationFormat>Bildschirmpräsentation (4:3)</PresentationFormat>
  <Paragraphs>129</Paragraphs>
  <Slides>36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36</vt:i4>
      </vt:variant>
    </vt:vector>
  </HeadingPairs>
  <TitlesOfParts>
    <vt:vector size="43" baseType="lpstr">
      <vt:lpstr>Arial</vt:lpstr>
      <vt:lpstr>Calibri</vt:lpstr>
      <vt:lpstr>Consolas</vt:lpstr>
      <vt:lpstr>Symbol</vt:lpstr>
      <vt:lpstr>ui-monospace</vt:lpstr>
      <vt:lpstr>Wingdings</vt:lpstr>
      <vt:lpstr>2_Larissa</vt:lpstr>
      <vt:lpstr>Plattformen für Sensoren und Aktoren</vt:lpstr>
      <vt:lpstr>ZigBee-Koordinator</vt:lpstr>
      <vt:lpstr>Sonoff – Der Marktführer</vt:lpstr>
      <vt:lpstr>Geräteübersicht - https://zigbee.blakadder.com/ </vt:lpstr>
      <vt:lpstr>Geräteunterstützung Zigbee2Mqtt</vt:lpstr>
      <vt:lpstr>Lidl-Geräte gibt es zum Nachkaufen</vt:lpstr>
      <vt:lpstr>Einbindung in HomeAssistant</vt:lpstr>
      <vt:lpstr>Zigbee-Stick – Hardware installieren</vt:lpstr>
      <vt:lpstr>Benötigte Infos</vt:lpstr>
      <vt:lpstr>Installation in ZHA</vt:lpstr>
      <vt:lpstr>AddOn Zigbee2Mqtt über Repository</vt:lpstr>
      <vt:lpstr>Repository installieren</vt:lpstr>
      <vt:lpstr>Als Addon verfügbar</vt:lpstr>
      <vt:lpstr>Installation</vt:lpstr>
      <vt:lpstr>Konfiguration Sonoff-Stick</vt:lpstr>
      <vt:lpstr>ZigBee2Mqtt-Config als yaml</vt:lpstr>
      <vt:lpstr>Wenn (kurzer) Dongle-E nicht startet</vt:lpstr>
      <vt:lpstr>Laut Protokoll ok</vt:lpstr>
      <vt:lpstr>Verbindung mit MqttExplorer prüfen</vt:lpstr>
      <vt:lpstr>Geräte anlernen</vt:lpstr>
      <vt:lpstr>Pairing kann etwas dauern</vt:lpstr>
      <vt:lpstr>Device-Infos</vt:lpstr>
      <vt:lpstr>Geräteübersicht</vt:lpstr>
      <vt:lpstr>Grafische Darstellung</vt:lpstr>
      <vt:lpstr>Wird schnell komplexer</vt:lpstr>
      <vt:lpstr>HACS-Integration networkmap</vt:lpstr>
      <vt:lpstr>configuration.yaml</vt:lpstr>
      <vt:lpstr>Settings-Dashboard …</vt:lpstr>
      <vt:lpstr>HACS - Frontend</vt:lpstr>
      <vt:lpstr>Manuell Karte hinzufügen</vt:lpstr>
      <vt:lpstr>ZHA</vt:lpstr>
      <vt:lpstr>Ähnliche Funktionalität</vt:lpstr>
      <vt:lpstr>ZigBee Dashboard</vt:lpstr>
      <vt:lpstr>Karte</vt:lpstr>
      <vt:lpstr>Übung – Verfügbare Sensoren/Aktoren</vt:lpstr>
      <vt:lpstr>Aufgabe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Köck</dc:creator>
  <cp:lastModifiedBy>Gerald Köck</cp:lastModifiedBy>
  <cp:revision>845</cp:revision>
  <dcterms:created xsi:type="dcterms:W3CDTF">2011-08-18T07:37:01Z</dcterms:created>
  <dcterms:modified xsi:type="dcterms:W3CDTF">2024-02-07T15:31:00Z</dcterms:modified>
</cp:coreProperties>
</file>