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6" r:id="rId1"/>
  </p:sldMasterIdLst>
  <p:notesMasterIdLst>
    <p:notesMasterId r:id="rId31"/>
  </p:notesMasterIdLst>
  <p:handoutMasterIdLst>
    <p:handoutMasterId r:id="rId32"/>
  </p:handoutMasterIdLst>
  <p:sldIdLst>
    <p:sldId id="796" r:id="rId2"/>
    <p:sldId id="781" r:id="rId3"/>
    <p:sldId id="1200" r:id="rId4"/>
    <p:sldId id="1201" r:id="rId5"/>
    <p:sldId id="783" r:id="rId6"/>
    <p:sldId id="784" r:id="rId7"/>
    <p:sldId id="785" r:id="rId8"/>
    <p:sldId id="746" r:id="rId9"/>
    <p:sldId id="1175" r:id="rId10"/>
    <p:sldId id="1182" r:id="rId11"/>
    <p:sldId id="1184" r:id="rId12"/>
    <p:sldId id="1185" r:id="rId13"/>
    <p:sldId id="1178" r:id="rId14"/>
    <p:sldId id="1186" r:id="rId15"/>
    <p:sldId id="1187" r:id="rId16"/>
    <p:sldId id="1188" r:id="rId17"/>
    <p:sldId id="1189" r:id="rId18"/>
    <p:sldId id="1190" r:id="rId19"/>
    <p:sldId id="1191" r:id="rId20"/>
    <p:sldId id="1192" r:id="rId21"/>
    <p:sldId id="1193" r:id="rId22"/>
    <p:sldId id="1181" r:id="rId23"/>
    <p:sldId id="1196" r:id="rId24"/>
    <p:sldId id="1195" r:id="rId25"/>
    <p:sldId id="1197" r:id="rId26"/>
    <p:sldId id="1198" r:id="rId27"/>
    <p:sldId id="1179" r:id="rId28"/>
    <p:sldId id="1180" r:id="rId29"/>
    <p:sldId id="1199" r:id="rId30"/>
  </p:sldIdLst>
  <p:sldSz cx="9144000" cy="6858000" type="screen4x3"/>
  <p:notesSz cx="6797675" cy="9926638"/>
  <p:defaultTex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a:srgbClr val="FFAA01"/>
    <a:srgbClr val="F99707"/>
    <a:srgbClr val="FCB504"/>
    <a:srgbClr val="B52217"/>
    <a:srgbClr val="960000"/>
    <a:srgbClr val="A40000"/>
    <a:srgbClr val="D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2353" autoAdjust="0"/>
  </p:normalViewPr>
  <p:slideViewPr>
    <p:cSldViewPr>
      <p:cViewPr varScale="1">
        <p:scale>
          <a:sx n="68" d="100"/>
          <a:sy n="68" d="100"/>
        </p:scale>
        <p:origin x="1867"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322"/>
    </p:cViewPr>
  </p:sorterViewPr>
  <p:notesViewPr>
    <p:cSldViewPr>
      <p:cViewPr varScale="1">
        <p:scale>
          <a:sx n="81" d="100"/>
          <a:sy n="81" d="100"/>
        </p:scale>
        <p:origin x="-2844"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87F52D72-ED1D-48E3-B38D-D27DF71D5328}" type="datetimeFigureOut">
              <a:rPr lang="de-AT"/>
              <a:pPr>
                <a:defRPr/>
              </a:pPr>
              <a:t>16.10.2024</a:t>
            </a:fld>
            <a:endParaRPr lang="de-AT"/>
          </a:p>
        </p:txBody>
      </p:sp>
      <p:sp>
        <p:nvSpPr>
          <p:cNvPr id="4" name="Fußzeilenplatzhalter 3"/>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5" name="Foliennummernplatzhalter 4"/>
          <p:cNvSpPr>
            <a:spLocks noGrp="1"/>
          </p:cNvSpPr>
          <p:nvPr>
            <p:ph type="sldNum" sz="quarter" idx="3"/>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B8876E5-8CB2-488D-BB52-3FDCCA373F31}" type="slidenum">
              <a:rPr lang="de-AT"/>
              <a:pPr>
                <a:defRPr/>
              </a:pPr>
              <a:t>‹Nr.›</a:t>
            </a:fld>
            <a:endParaRPr lang="de-AT"/>
          </a:p>
        </p:txBody>
      </p:sp>
    </p:spTree>
    <p:extLst>
      <p:ext uri="{BB962C8B-B14F-4D97-AF65-F5344CB8AC3E}">
        <p14:creationId xmlns:p14="http://schemas.microsoft.com/office/powerpoint/2010/main" val="234803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de-AT"/>
          </a:p>
        </p:txBody>
      </p:sp>
      <p:sp>
        <p:nvSpPr>
          <p:cNvPr id="3" name="Datumsplatzhalter 2"/>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3163736-15EA-4775-815E-DDF88F21B7ED}" type="datetimeFigureOut">
              <a:rPr lang="de-AT"/>
              <a:pPr>
                <a:defRPr/>
              </a:pPr>
              <a:t>16.10.2024</a:t>
            </a:fld>
            <a:endParaRPr lang="de-AT"/>
          </a:p>
        </p:txBody>
      </p:sp>
      <p:sp>
        <p:nvSpPr>
          <p:cNvPr id="4" name="Folienbildplatzhalter 3"/>
          <p:cNvSpPr>
            <a:spLocks noGrp="1" noRot="1" noChangeAspect="1"/>
          </p:cNvSpPr>
          <p:nvPr>
            <p:ph type="sldImg" idx="2"/>
          </p:nvPr>
        </p:nvSpPr>
        <p:spPr>
          <a:xfrm>
            <a:off x="915988" y="744538"/>
            <a:ext cx="4965700" cy="3722687"/>
          </a:xfrm>
          <a:prstGeom prst="rect">
            <a:avLst/>
          </a:prstGeom>
          <a:noFill/>
          <a:ln w="12700">
            <a:solidFill>
              <a:prstClr val="black"/>
            </a:solidFill>
          </a:ln>
        </p:spPr>
        <p:txBody>
          <a:bodyPr vert="horz" lIns="91440" tIns="45720" rIns="91440" bIns="45720" rtlCol="0" anchor="ctr"/>
          <a:lstStyle/>
          <a:p>
            <a:pPr lvl="0"/>
            <a:endParaRPr lang="de-AT" noProof="0"/>
          </a:p>
        </p:txBody>
      </p:sp>
      <p:sp>
        <p:nvSpPr>
          <p:cNvPr id="5" name="Notizenplatzhalter 4"/>
          <p:cNvSpPr>
            <a:spLocks noGrp="1"/>
          </p:cNvSpPr>
          <p:nvPr>
            <p:ph type="body" sz="quarter" idx="3"/>
          </p:nvPr>
        </p:nvSpPr>
        <p:spPr>
          <a:xfrm>
            <a:off x="679450" y="4714875"/>
            <a:ext cx="5438775" cy="4467225"/>
          </a:xfrm>
          <a:prstGeom prst="rect">
            <a:avLst/>
          </a:prstGeom>
        </p:spPr>
        <p:txBody>
          <a:bodyPr vert="horz" lIns="91440" tIns="45720" rIns="91440" bIns="45720" rtlCol="0"/>
          <a:lstStyle/>
          <a:p>
            <a:pPr lvl="0"/>
            <a:r>
              <a:rPr lang="de-DE" noProof="0"/>
              <a:t>Textmasterformat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de-AT" noProof="0"/>
          </a:p>
        </p:txBody>
      </p:sp>
      <p:sp>
        <p:nvSpPr>
          <p:cNvPr id="6" name="Fußzeilenplatzhalter 5"/>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de-AT"/>
          </a:p>
        </p:txBody>
      </p:sp>
      <p:sp>
        <p:nvSpPr>
          <p:cNvPr id="7" name="Foliennummernplatzhalter 6"/>
          <p:cNvSpPr>
            <a:spLocks noGrp="1"/>
          </p:cNvSpPr>
          <p:nvPr>
            <p:ph type="sldNum" sz="quarter" idx="5"/>
          </p:nvPr>
        </p:nvSpPr>
        <p:spPr>
          <a:xfrm>
            <a:off x="3849688" y="9428163"/>
            <a:ext cx="2946400" cy="496887"/>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6EAC6C9-0F3A-40E0-896B-88DE66496CB5}" type="slidenum">
              <a:rPr lang="de-AT"/>
              <a:pPr>
                <a:defRPr/>
              </a:pPr>
              <a:t>‹Nr.›</a:t>
            </a:fld>
            <a:endParaRPr lang="de-AT"/>
          </a:p>
        </p:txBody>
      </p:sp>
    </p:spTree>
    <p:extLst>
      <p:ext uri="{BB962C8B-B14F-4D97-AF65-F5344CB8AC3E}">
        <p14:creationId xmlns:p14="http://schemas.microsoft.com/office/powerpoint/2010/main" val="361234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917575" y="744538"/>
            <a:ext cx="4962525" cy="3722687"/>
          </a:xfrm>
        </p:spPr>
      </p:sp>
      <p:sp>
        <p:nvSpPr>
          <p:cNvPr id="3" name="Notizenplatzhalter 2"/>
          <p:cNvSpPr>
            <a:spLocks noGrp="1"/>
          </p:cNvSpPr>
          <p:nvPr>
            <p:ph type="body" idx="1"/>
          </p:nvPr>
        </p:nvSpPr>
        <p:spPr/>
        <p:txBody>
          <a:bodyPr/>
          <a:lstStyle/>
          <a:p>
            <a:r>
              <a:rPr lang="de-DE" dirty="0"/>
              <a:t>was ist ein </a:t>
            </a:r>
            <a:r>
              <a:rPr lang="de-DE" dirty="0" err="1"/>
              <a:t>mqtt</a:t>
            </a:r>
            <a:r>
              <a:rPr lang="de-DE" dirty="0"/>
              <a:t> </a:t>
            </a:r>
            <a:r>
              <a:rPr lang="de-DE" dirty="0" err="1"/>
              <a:t>broker</a:t>
            </a:r>
            <a:endParaRPr lang="de-DE" dirty="0"/>
          </a:p>
          <a:p>
            <a:r>
              <a:rPr lang="de-DE" b="1" dirty="0" err="1"/>
              <a:t>ChatGPT</a:t>
            </a:r>
            <a:r>
              <a:rPr lang="de-DE" b="1" dirty="0"/>
              <a:t>:</a:t>
            </a:r>
          </a:p>
          <a:p>
            <a:r>
              <a:rPr lang="de-DE" dirty="0" err="1"/>
              <a:t>ChatGPT</a:t>
            </a:r>
            <a:endParaRPr lang="de-DE" dirty="0"/>
          </a:p>
          <a:p>
            <a:r>
              <a:rPr lang="de-DE" dirty="0"/>
              <a:t>Ein </a:t>
            </a:r>
            <a:r>
              <a:rPr lang="de-DE" b="1" dirty="0"/>
              <a:t>MQTT-Broker</a:t>
            </a:r>
            <a:r>
              <a:rPr lang="de-DE" dirty="0"/>
              <a:t> ist ein zentrales Element in einem </a:t>
            </a:r>
            <a:r>
              <a:rPr lang="de-DE" b="1" dirty="0"/>
              <a:t>MQTT-Netzwerk</a:t>
            </a:r>
            <a:r>
              <a:rPr lang="de-DE" dirty="0"/>
              <a:t> (Message Queuing </a:t>
            </a:r>
            <a:r>
              <a:rPr lang="de-DE" dirty="0" err="1"/>
              <a:t>Telemetry</a:t>
            </a:r>
            <a:r>
              <a:rPr lang="de-DE" dirty="0"/>
              <a:t> Transport), das die Kommunikation zwischen verschiedenen Geräten oder Anwendungen ermöglicht. MQTT ist ein leichtgewichtiges Protokoll, das vor allem für Maschinen-zu-Maschinen-Kommunikation (M2M) und das Internet der Dinge (IoT) entwickelt wurde.</a:t>
            </a:r>
          </a:p>
          <a:p>
            <a:r>
              <a:rPr lang="de-DE" dirty="0"/>
              <a:t>Hier ist, wie ein MQTT-Broker funktioniert:</a:t>
            </a:r>
          </a:p>
          <a:p>
            <a:pPr>
              <a:buFont typeface="+mj-lt"/>
              <a:buAutoNum type="arabicPeriod"/>
            </a:pPr>
            <a:r>
              <a:rPr lang="de-DE" b="1" dirty="0"/>
              <a:t>Vermittler zwischen Publishern und </a:t>
            </a:r>
            <a:r>
              <a:rPr lang="de-DE" b="1" dirty="0" err="1"/>
              <a:t>Subscribern</a:t>
            </a:r>
            <a:r>
              <a:rPr lang="de-DE" dirty="0"/>
              <a:t>: Der Broker empfängt Nachrichten von Geräten, die als </a:t>
            </a:r>
            <a:r>
              <a:rPr lang="de-DE" b="1" dirty="0"/>
              <a:t>Publisher</a:t>
            </a:r>
            <a:r>
              <a:rPr lang="de-DE" dirty="0"/>
              <a:t> fungieren, und leitet diese Nachrichten an Geräte oder Anwendungen weiter, die als </a:t>
            </a:r>
            <a:r>
              <a:rPr lang="de-DE" b="1" dirty="0"/>
              <a:t>Subscriber</a:t>
            </a:r>
            <a:r>
              <a:rPr lang="de-DE" dirty="0"/>
              <a:t> fungieren. Ein Publisher sendet Nachrichten an einen bestimmten </a:t>
            </a:r>
            <a:r>
              <a:rPr lang="de-DE" b="1" dirty="0"/>
              <a:t>Thema-Kanal</a:t>
            </a:r>
            <a:r>
              <a:rPr lang="de-DE" dirty="0"/>
              <a:t> (Topic), und Subscriber melden sich für diese Themen an, um die entsprechenden Nachrichten zu erhalten.</a:t>
            </a:r>
          </a:p>
          <a:p>
            <a:pPr>
              <a:buFont typeface="+mj-lt"/>
              <a:buAutoNum type="arabicPeriod"/>
            </a:pPr>
            <a:r>
              <a:rPr lang="de-DE" b="1" dirty="0"/>
              <a:t>Themenbasiertes Nachrichtenrouting</a:t>
            </a:r>
            <a:r>
              <a:rPr lang="de-DE" dirty="0"/>
              <a:t>: Der Broker organisiert die Kommunikation basierend auf Themen (Topics). Publisher senden ihre Daten an spezifische Themen, und der Broker stellt sicher, dass nur die Subscriber, die sich für diese Themen interessieren, die Nachrichten erhalten.</a:t>
            </a:r>
          </a:p>
          <a:p>
            <a:pPr>
              <a:buFont typeface="+mj-lt"/>
              <a:buAutoNum type="arabicPeriod"/>
            </a:pPr>
            <a:r>
              <a:rPr lang="de-DE" b="1" dirty="0"/>
              <a:t>QoS (Quality </a:t>
            </a:r>
            <a:r>
              <a:rPr lang="de-DE" b="1" dirty="0" err="1"/>
              <a:t>of</a:t>
            </a:r>
            <a:r>
              <a:rPr lang="de-DE" b="1" dirty="0"/>
              <a:t> Service)</a:t>
            </a:r>
            <a:r>
              <a:rPr lang="de-DE" dirty="0"/>
              <a:t>: Der Broker kann verschiedene </a:t>
            </a:r>
            <a:r>
              <a:rPr lang="de-DE" b="1" dirty="0"/>
              <a:t>Quality </a:t>
            </a:r>
            <a:r>
              <a:rPr lang="de-DE" b="1" dirty="0" err="1"/>
              <a:t>of</a:t>
            </a:r>
            <a:r>
              <a:rPr lang="de-DE" b="1" dirty="0"/>
              <a:t> Service (QoS)</a:t>
            </a:r>
            <a:r>
              <a:rPr lang="de-DE" dirty="0"/>
              <a:t>-Stufen bieten, um sicherzustellen, dass Nachrichten mit einer bestimmten Zuverlässigkeit zugestellt werden. Das Protokoll definiert drei Stufen: "at </a:t>
            </a:r>
            <a:r>
              <a:rPr lang="de-DE" dirty="0" err="1"/>
              <a:t>most</a:t>
            </a:r>
            <a:r>
              <a:rPr lang="de-DE" dirty="0"/>
              <a:t> </a:t>
            </a:r>
            <a:r>
              <a:rPr lang="de-DE" dirty="0" err="1"/>
              <a:t>once</a:t>
            </a:r>
            <a:r>
              <a:rPr lang="de-DE" dirty="0"/>
              <a:t>" (höchstens einmal), "at least </a:t>
            </a:r>
            <a:r>
              <a:rPr lang="de-DE" dirty="0" err="1"/>
              <a:t>once</a:t>
            </a:r>
            <a:r>
              <a:rPr lang="de-DE" dirty="0"/>
              <a:t>" (mindestens einmal) und "</a:t>
            </a:r>
            <a:r>
              <a:rPr lang="de-DE" dirty="0" err="1"/>
              <a:t>exactly</a:t>
            </a:r>
            <a:r>
              <a:rPr lang="de-DE" dirty="0"/>
              <a:t> </a:t>
            </a:r>
            <a:r>
              <a:rPr lang="de-DE" dirty="0" err="1"/>
              <a:t>once</a:t>
            </a:r>
            <a:r>
              <a:rPr lang="de-DE" dirty="0"/>
              <a:t>" (genau einmal).</a:t>
            </a:r>
          </a:p>
          <a:p>
            <a:pPr>
              <a:buFont typeface="+mj-lt"/>
              <a:buAutoNum type="arabicPeriod"/>
            </a:pPr>
            <a:r>
              <a:rPr lang="de-DE" b="1" dirty="0"/>
              <a:t>Zuverlässigkeit und Sicherheit</a:t>
            </a:r>
            <a:r>
              <a:rPr lang="de-DE" dirty="0"/>
              <a:t>: Der MQTT-Broker sorgt dafür, dass Nachrichten zuverlässig zugestellt werden und unterstützt oft auch Sicherheitsfunktionen wie </a:t>
            </a:r>
            <a:r>
              <a:rPr lang="de-DE" b="1" dirty="0"/>
              <a:t>Authentifizierung</a:t>
            </a:r>
            <a:r>
              <a:rPr lang="de-DE" dirty="0"/>
              <a:t> und </a:t>
            </a:r>
            <a:r>
              <a:rPr lang="de-DE" b="1" dirty="0"/>
              <a:t>Verschlüsselung</a:t>
            </a:r>
            <a:r>
              <a:rPr lang="de-DE" dirty="0"/>
              <a:t> (z.B. TLS), um die Kommunikation abzusichern.</a:t>
            </a:r>
          </a:p>
          <a:p>
            <a:r>
              <a:rPr lang="de-DE" dirty="0"/>
              <a:t>Einige populäre MQTT-Broker sind:</a:t>
            </a:r>
          </a:p>
          <a:p>
            <a:pPr>
              <a:buFont typeface="Arial" panose="020B0604020202020204" pitchFamily="34" charset="0"/>
              <a:buChar char="•"/>
            </a:pPr>
            <a:r>
              <a:rPr lang="de-DE" b="1" dirty="0" err="1"/>
              <a:t>Mosquitto</a:t>
            </a:r>
            <a:r>
              <a:rPr lang="de-DE" dirty="0"/>
              <a:t> (Open-Source)</a:t>
            </a:r>
          </a:p>
          <a:p>
            <a:pPr>
              <a:buFont typeface="Arial" panose="020B0604020202020204" pitchFamily="34" charset="0"/>
              <a:buChar char="•"/>
            </a:pPr>
            <a:r>
              <a:rPr lang="de-DE" b="1" dirty="0" err="1"/>
              <a:t>HiveMQ</a:t>
            </a:r>
            <a:endParaRPr lang="de-DE" dirty="0"/>
          </a:p>
          <a:p>
            <a:pPr>
              <a:buFont typeface="Arial" panose="020B0604020202020204" pitchFamily="34" charset="0"/>
              <a:buChar char="•"/>
            </a:pPr>
            <a:r>
              <a:rPr lang="de-DE" b="1" dirty="0"/>
              <a:t>EMQ X</a:t>
            </a:r>
            <a:endParaRPr lang="de-DE" dirty="0"/>
          </a:p>
          <a:p>
            <a:r>
              <a:rPr lang="de-DE" dirty="0"/>
              <a:t>Zusammengefasst: Der MQTT-Broker ist der zentrale Vermittler, der dafür sorgt, dass Nachrichten effizient zwischen Geräten ausgetauscht werden.</a:t>
            </a:r>
          </a:p>
          <a:p>
            <a:r>
              <a:rPr lang="de-DE" dirty="0"/>
              <a:t>4o</a:t>
            </a:r>
          </a:p>
          <a:p>
            <a:endParaRPr lang="de-AT" dirty="0"/>
          </a:p>
        </p:txBody>
      </p:sp>
      <p:sp>
        <p:nvSpPr>
          <p:cNvPr id="4" name="Foliennummernplatzhalter 3"/>
          <p:cNvSpPr>
            <a:spLocks noGrp="1"/>
          </p:cNvSpPr>
          <p:nvPr>
            <p:ph type="sldNum" sz="quarter" idx="5"/>
          </p:nvPr>
        </p:nvSpPr>
        <p:spPr/>
        <p:txBody>
          <a:bodyPr/>
          <a:lstStyle/>
          <a:p>
            <a:pPr>
              <a:defRPr/>
            </a:pPr>
            <a:fld id="{46EAC6C9-0F3A-40E0-896B-88DE66496CB5}" type="slidenum">
              <a:rPr lang="de-AT" smtClean="0"/>
              <a:pPr>
                <a:defRPr/>
              </a:pPr>
              <a:t>3</a:t>
            </a:fld>
            <a:endParaRPr lang="de-AT"/>
          </a:p>
        </p:txBody>
      </p:sp>
    </p:spTree>
    <p:extLst>
      <p:ext uri="{BB962C8B-B14F-4D97-AF65-F5344CB8AC3E}">
        <p14:creationId xmlns:p14="http://schemas.microsoft.com/office/powerpoint/2010/main" val="2392595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olie mit Fließtex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baseline="0"/>
            </a:lvl1pPr>
          </a:lstStyle>
          <a:p>
            <a:r>
              <a:rPr lang="en-US" dirty="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normAutofit/>
          </a:bodyPr>
          <a:lstStyle>
            <a:lvl1pPr marL="0" indent="0">
              <a:buNone/>
              <a:defRPr sz="2200"/>
            </a:lvl1pPr>
            <a:lvl2pPr marL="541337" indent="0">
              <a:buNone/>
              <a:defRPr sz="2400"/>
            </a:lvl2pPr>
            <a:lvl3pPr marL="1073150" indent="0">
              <a:buNone/>
              <a:defRPr sz="2200"/>
            </a:lvl3pPr>
            <a:lvl4pPr marL="1436687" indent="0">
              <a:buNone/>
              <a:defRPr/>
            </a:lvl4pPr>
          </a:lstStyle>
          <a:p>
            <a:pPr lvl="0"/>
            <a:r>
              <a:rPr lang="en-US" dirty="0"/>
              <a:t>Textmasterformate durch Klicken bearbeiten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olie mit Aufzählungen">
    <p:spTree>
      <p:nvGrpSpPr>
        <p:cNvPr id="1" name=""/>
        <p:cNvGrpSpPr/>
        <p:nvPr/>
      </p:nvGrpSpPr>
      <p:grpSpPr>
        <a:xfrm>
          <a:off x="0" y="0"/>
          <a:ext cx="0" cy="0"/>
          <a:chOff x="0" y="0"/>
          <a:chExt cx="0" cy="0"/>
        </a:xfrm>
      </p:grpSpPr>
      <p:sp>
        <p:nvSpPr>
          <p:cNvPr id="2" name="Titel 1"/>
          <p:cNvSpPr>
            <a:spLocks noGrp="1"/>
          </p:cNvSpPr>
          <p:nvPr>
            <p:ph type="title"/>
          </p:nvPr>
        </p:nvSpPr>
        <p:spPr>
          <a:xfrm>
            <a:off x="457200" y="125760"/>
            <a:ext cx="8229600" cy="1143000"/>
          </a:xfrm>
        </p:spPr>
        <p:txBody>
          <a:bodyPr/>
          <a:lstStyle>
            <a:lvl1pPr>
              <a:defRPr/>
            </a:lvl1pPr>
          </a:lstStyle>
          <a:p>
            <a:r>
              <a:rPr lang="en-US" dirty="0"/>
              <a:t>Titelmasterformat durch Klicken bearbeiten</a:t>
            </a:r>
            <a:endParaRPr lang="de-AT" dirty="0"/>
          </a:p>
        </p:txBody>
      </p:sp>
      <p:sp>
        <p:nvSpPr>
          <p:cNvPr id="6" name="Inhaltsplatzhalter 5"/>
          <p:cNvSpPr>
            <a:spLocks noGrp="1"/>
          </p:cNvSpPr>
          <p:nvPr>
            <p:ph sz="quarter" idx="11"/>
          </p:nvPr>
        </p:nvSpPr>
        <p:spPr>
          <a:xfrm>
            <a:off x="467544" y="1268761"/>
            <a:ext cx="8208912" cy="4680520"/>
          </a:xfrm>
          <a:prstGeom prst="rect">
            <a:avLst/>
          </a:prstGeom>
        </p:spPr>
        <p:txBody>
          <a:bodyPr/>
          <a:lstStyle>
            <a:lvl1pPr marL="514350" indent="-514350">
              <a:buClr>
                <a:schemeClr val="tx1">
                  <a:lumMod val="50000"/>
                  <a:lumOff val="50000"/>
                </a:schemeClr>
              </a:buClr>
              <a:buSzPct val="100000"/>
              <a:buFont typeface="+mj-lt"/>
              <a:buAutoNum type="arabicPeriod"/>
              <a:defRPr sz="2600" baseline="0"/>
            </a:lvl1pPr>
            <a:lvl2pPr marL="998537" indent="-457200">
              <a:buClr>
                <a:schemeClr val="tx1">
                  <a:lumMod val="65000"/>
                  <a:lumOff val="35000"/>
                </a:schemeClr>
              </a:buClr>
              <a:buFont typeface="+mj-lt"/>
              <a:buAutoNum type="alphaLcPeriod"/>
              <a:defRPr sz="2300"/>
            </a:lvl2pPr>
            <a:lvl3pPr marL="1530350" indent="-457200">
              <a:buSzPct val="100000"/>
              <a:buFont typeface="Wingdings" pitchFamily="2" charset="2"/>
              <a:buChar char="§"/>
              <a:defRPr sz="2000" baseline="0"/>
            </a:lvl3pPr>
            <a:lvl4pPr marL="1893887" indent="-457200">
              <a:buFont typeface="+mj-lt"/>
              <a:buAutoNum type="arabicPeriod"/>
              <a:defRPr/>
            </a:lvl4pPr>
          </a:lstStyle>
          <a:p>
            <a:pPr lvl="0"/>
            <a:r>
              <a:rPr lang="en-US" dirty="0"/>
              <a:t>Textmasterformate durch Klicken bearbeiten</a:t>
            </a:r>
          </a:p>
          <a:p>
            <a:pPr lvl="1"/>
            <a:r>
              <a:rPr lang="en-US" dirty="0"/>
              <a:t>Zweite Ebene</a:t>
            </a:r>
          </a:p>
          <a:p>
            <a:pPr lvl="2"/>
            <a:r>
              <a:rPr lang="en-US" dirty="0"/>
              <a:t>Dritte Ebene</a:t>
            </a:r>
          </a:p>
          <a:p>
            <a:pPr lvl="3"/>
            <a:r>
              <a:rPr lang="en-US" dirty="0"/>
              <a:t>Vierte Ebene</a:t>
            </a:r>
          </a:p>
          <a:p>
            <a:pPr lvl="4"/>
            <a:r>
              <a:rPr lang="en-US" dirty="0"/>
              <a:t>Fünfte Ebene</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flistu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en-US" dirty="0"/>
              <a:t>Titelmasterformat durch Klicken bearbeiten</a:t>
            </a:r>
            <a:endParaRPr lang="de-AT" dirty="0"/>
          </a:p>
        </p:txBody>
      </p:sp>
      <p:sp>
        <p:nvSpPr>
          <p:cNvPr id="4" name="Textplatzhalter 3"/>
          <p:cNvSpPr>
            <a:spLocks noGrp="1"/>
          </p:cNvSpPr>
          <p:nvPr>
            <p:ph type="body" sz="quarter" idx="10"/>
          </p:nvPr>
        </p:nvSpPr>
        <p:spPr>
          <a:xfrm>
            <a:off x="468313" y="1268760"/>
            <a:ext cx="8207375" cy="4608165"/>
          </a:xfrm>
          <a:prstGeom prst="rect">
            <a:avLst/>
          </a:prstGeom>
        </p:spPr>
        <p:txBody>
          <a:bodyPr/>
          <a:lstStyle>
            <a:lvl1pPr>
              <a:defRPr sz="2600"/>
            </a:lvl1pPr>
            <a:lvl2pPr>
              <a:defRPr sz="2400"/>
            </a:lvl2pPr>
          </a:lstStyle>
          <a:p>
            <a:pPr lvl="0"/>
            <a:r>
              <a:rPr lang="en-US" dirty="0"/>
              <a:t>Textmasterformate durch Klicken bearbeiten</a:t>
            </a:r>
          </a:p>
          <a:p>
            <a:pPr lvl="1"/>
            <a:r>
              <a:rPr lang="en-US" dirty="0"/>
              <a:t>Zweite Ebene</a:t>
            </a:r>
          </a:p>
          <a:p>
            <a:pPr lvl="2"/>
            <a:r>
              <a:rPr lang="en-US" dirty="0"/>
              <a:t>Dritte Ebene</a:t>
            </a:r>
          </a:p>
          <a:p>
            <a:pPr lvl="3"/>
            <a:r>
              <a:rPr lang="en-US" dirty="0"/>
              <a:t>Vierte Ebene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baseline="0"/>
            </a:lvl1pPr>
          </a:lstStyle>
          <a:p>
            <a:r>
              <a:rPr lang="en-US" dirty="0"/>
              <a:t>Titelmasterformat durch Klicken bearbeiten</a:t>
            </a:r>
            <a:endParaRPr lang="de-A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457200" y="125413"/>
            <a:ext cx="8229600" cy="1143000"/>
          </a:xfrm>
        </p:spPr>
        <p:txBody>
          <a:bodyPr/>
          <a:lstStyle/>
          <a:p>
            <a:r>
              <a:rPr lang="en-US"/>
              <a:t>Titelmasterformat durch Klicken bearbeiten</a:t>
            </a:r>
            <a:endParaRPr lang="de-DE"/>
          </a:p>
        </p:txBody>
      </p:sp>
      <p:sp>
        <p:nvSpPr>
          <p:cNvPr id="3" name="Inhaltsplatzhalter 2"/>
          <p:cNvSpPr>
            <a:spLocks noGrp="1"/>
          </p:cNvSpPr>
          <p:nvPr>
            <p:ph idx="1"/>
          </p:nvPr>
        </p:nvSpPr>
        <p:spPr>
          <a:xfrm>
            <a:off x="457200" y="1600200"/>
            <a:ext cx="8229600" cy="4525963"/>
          </a:xfrm>
          <a:prstGeom prst="rect">
            <a:avLst/>
          </a:prstGeom>
        </p:spPr>
        <p:txBody>
          <a:bodyPr/>
          <a:lstStyle/>
          <a:p>
            <a:pPr lvl="0"/>
            <a:r>
              <a:rPr lang="en-US"/>
              <a:t>Textmasterformate durch Klicken bearbeiten</a:t>
            </a:r>
          </a:p>
          <a:p>
            <a:pPr lvl="1"/>
            <a:r>
              <a:rPr lang="en-US"/>
              <a:t>Zweite Ebene</a:t>
            </a:r>
          </a:p>
          <a:p>
            <a:pPr lvl="2"/>
            <a:r>
              <a:rPr lang="en-US"/>
              <a:t>Dritte Ebene</a:t>
            </a:r>
          </a:p>
          <a:p>
            <a:pPr lvl="3"/>
            <a:r>
              <a:rPr lang="en-US"/>
              <a:t>Vierte Ebene</a:t>
            </a:r>
          </a:p>
          <a:p>
            <a:pPr lvl="4"/>
            <a:r>
              <a:rPr lang="en-US"/>
              <a:t>Fünfte Ebene</a:t>
            </a: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70000">
              <a:schemeClr val="bg1">
                <a:tint val="80000"/>
                <a:satMod val="300000"/>
                <a:lumMod val="85000"/>
                <a:lumOff val="15000"/>
              </a:schemeClr>
            </a:gs>
            <a:gs pos="100000">
              <a:schemeClr val="bg1">
                <a:lumMod val="85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10" name="Rechteck 9"/>
          <p:cNvSpPr/>
          <p:nvPr userDrawn="1"/>
        </p:nvSpPr>
        <p:spPr>
          <a:xfrm>
            <a:off x="-7455" y="-12449"/>
            <a:ext cx="9252520" cy="849161"/>
          </a:xfrm>
          <a:prstGeom prst="rect">
            <a:avLst/>
          </a:prstGeom>
          <a:gradFill flip="none" rotWithShape="1">
            <a:gsLst>
              <a:gs pos="27000">
                <a:srgbClr val="4879B4"/>
              </a:gs>
              <a:gs pos="0">
                <a:schemeClr val="tx2"/>
              </a:gs>
              <a:gs pos="50000">
                <a:schemeClr val="accent1"/>
              </a:gs>
              <a:gs pos="100000">
                <a:schemeClr val="tx2"/>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12" name="Rechteck 11"/>
          <p:cNvSpPr/>
          <p:nvPr userDrawn="1"/>
        </p:nvSpPr>
        <p:spPr>
          <a:xfrm>
            <a:off x="-7938" y="-26988"/>
            <a:ext cx="9253538" cy="809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5" name="Titelplatzhalter 4"/>
          <p:cNvSpPr>
            <a:spLocks noGrp="1"/>
          </p:cNvSpPr>
          <p:nvPr>
            <p:ph type="title"/>
          </p:nvPr>
        </p:nvSpPr>
        <p:spPr>
          <a:xfrm>
            <a:off x="457200" y="125413"/>
            <a:ext cx="8229600" cy="1143000"/>
          </a:xfrm>
          <a:prstGeom prst="rect">
            <a:avLst/>
          </a:prstGeom>
        </p:spPr>
        <p:txBody>
          <a:bodyPr vert="horz" lIns="91440" tIns="45720" rIns="91440" bIns="45720" rtlCol="0" anchor="t">
            <a:normAutofit/>
          </a:bodyPr>
          <a:lstStyle/>
          <a:p>
            <a:r>
              <a:rPr lang="de-DE" dirty="0"/>
              <a:t>Masterfolie</a:t>
            </a:r>
            <a:endParaRPr lang="de-AT" dirty="0"/>
          </a:p>
        </p:txBody>
      </p:sp>
      <p:sp>
        <p:nvSpPr>
          <p:cNvPr id="11" name="Rectangle 10"/>
          <p:cNvSpPr>
            <a:spLocks noChangeArrowheads="1"/>
          </p:cNvSpPr>
          <p:nvPr userDrawn="1"/>
        </p:nvSpPr>
        <p:spPr bwMode="gray">
          <a:xfrm>
            <a:off x="349250" y="6361113"/>
            <a:ext cx="1343025" cy="247650"/>
          </a:xfrm>
          <a:prstGeom prst="rect">
            <a:avLst/>
          </a:prstGeom>
          <a:noFill/>
          <a:ln w="9525">
            <a:noFill/>
            <a:miter lim="800000"/>
            <a:headEnd/>
            <a:tailEnd/>
          </a:ln>
        </p:spPr>
        <p:txBody>
          <a:bodyPr/>
          <a:lstStyle/>
          <a:p>
            <a:pPr fontAlgn="auto">
              <a:spcBef>
                <a:spcPts val="0"/>
              </a:spcBef>
              <a:spcAft>
                <a:spcPts val="0"/>
              </a:spcAft>
              <a:defRPr/>
            </a:pPr>
            <a:r>
              <a:rPr lang="de-DE" sz="1000" dirty="0">
                <a:solidFill>
                  <a:schemeClr val="bg1">
                    <a:lumMod val="50000"/>
                  </a:schemeClr>
                </a:solidFill>
                <a:latin typeface="+mn-lt"/>
                <a:cs typeface="Arial" charset="0"/>
              </a:rPr>
              <a:t>Seite </a:t>
            </a:r>
            <a:r>
              <a:rPr lang="de-DE" sz="1000" dirty="0">
                <a:solidFill>
                  <a:schemeClr val="bg1">
                    <a:lumMod val="50000"/>
                  </a:schemeClr>
                </a:solidFill>
                <a:latin typeface="+mn-lt"/>
                <a:cs typeface="Arial" charset="0"/>
                <a:sym typeface="Wingdings" pitchFamily="2" charset="2"/>
              </a:rPr>
              <a:t></a:t>
            </a:r>
            <a:r>
              <a:rPr lang="de-DE" sz="1000" dirty="0">
                <a:solidFill>
                  <a:schemeClr val="bg1">
                    <a:lumMod val="50000"/>
                  </a:schemeClr>
                </a:solidFill>
                <a:latin typeface="+mn-lt"/>
                <a:cs typeface="Arial" charset="0"/>
              </a:rPr>
              <a:t> </a:t>
            </a:r>
            <a:fld id="{C5A4FFB9-E613-43CD-964A-AE1E9E6225EE}" type="slidenum">
              <a:rPr lang="de-DE" sz="1000">
                <a:solidFill>
                  <a:schemeClr val="bg1">
                    <a:lumMod val="50000"/>
                  </a:schemeClr>
                </a:solidFill>
                <a:latin typeface="+mn-lt"/>
                <a:cs typeface="Arial" charset="0"/>
              </a:rPr>
              <a:pPr fontAlgn="auto">
                <a:spcBef>
                  <a:spcPts val="0"/>
                </a:spcBef>
                <a:spcAft>
                  <a:spcPts val="0"/>
                </a:spcAft>
                <a:defRPr/>
              </a:pPr>
              <a:t>‹Nr.›</a:t>
            </a:fld>
            <a:endParaRPr lang="de-DE" sz="1000" dirty="0">
              <a:solidFill>
                <a:schemeClr val="bg1">
                  <a:lumMod val="50000"/>
                </a:schemeClr>
              </a:solidFill>
              <a:latin typeface="+mn-lt"/>
              <a:cs typeface="Arial" charset="0"/>
            </a:endParaRPr>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Lst>
  <p:hf hdr="0" ftr="0" dt="0"/>
  <p:txStyles>
    <p:titleStyle>
      <a:lvl1pPr algn="l" rtl="0" eaLnBrk="0" fontAlgn="base" hangingPunct="0">
        <a:spcBef>
          <a:spcPct val="0"/>
        </a:spcBef>
        <a:spcAft>
          <a:spcPct val="0"/>
        </a:spcAft>
        <a:defRPr sz="3200" b="1" kern="1200">
          <a:solidFill>
            <a:schemeClr val="bg1"/>
          </a:solidFill>
          <a:effectLst>
            <a:outerShdw blurRad="38100" dist="38100" dir="2700000" algn="tl">
              <a:srgbClr val="000000">
                <a:alpha val="43137"/>
              </a:srgbClr>
            </a:outerShdw>
          </a:effectLst>
          <a:latin typeface="Arial" pitchFamily="34" charset="0"/>
          <a:ea typeface="+mj-ea"/>
          <a:cs typeface="Arial" pitchFamily="34" charset="0"/>
        </a:defRPr>
      </a:lvl1pPr>
      <a:lvl2pPr algn="l" rtl="0" eaLnBrk="0" fontAlgn="base" hangingPunct="0">
        <a:spcBef>
          <a:spcPct val="0"/>
        </a:spcBef>
        <a:spcAft>
          <a:spcPct val="0"/>
        </a:spcAft>
        <a:defRPr sz="3200" b="1">
          <a:solidFill>
            <a:schemeClr val="bg1"/>
          </a:solidFill>
          <a:latin typeface="Arial" charset="0"/>
          <a:cs typeface="Arial" charset="0"/>
        </a:defRPr>
      </a:lvl2pPr>
      <a:lvl3pPr algn="l" rtl="0" eaLnBrk="0" fontAlgn="base" hangingPunct="0">
        <a:spcBef>
          <a:spcPct val="0"/>
        </a:spcBef>
        <a:spcAft>
          <a:spcPct val="0"/>
        </a:spcAft>
        <a:defRPr sz="3200" b="1">
          <a:solidFill>
            <a:schemeClr val="bg1"/>
          </a:solidFill>
          <a:latin typeface="Arial" charset="0"/>
          <a:cs typeface="Arial" charset="0"/>
        </a:defRPr>
      </a:lvl3pPr>
      <a:lvl4pPr algn="l" rtl="0" eaLnBrk="0" fontAlgn="base" hangingPunct="0">
        <a:spcBef>
          <a:spcPct val="0"/>
        </a:spcBef>
        <a:spcAft>
          <a:spcPct val="0"/>
        </a:spcAft>
        <a:defRPr sz="3200" b="1">
          <a:solidFill>
            <a:schemeClr val="bg1"/>
          </a:solidFill>
          <a:latin typeface="Arial" charset="0"/>
          <a:cs typeface="Arial" charset="0"/>
        </a:defRPr>
      </a:lvl4pPr>
      <a:lvl5pPr algn="l" rtl="0" eaLnBrk="0" fontAlgn="base" hangingPunct="0">
        <a:spcBef>
          <a:spcPct val="0"/>
        </a:spcBef>
        <a:spcAft>
          <a:spcPct val="0"/>
        </a:spcAft>
        <a:defRPr sz="3200" b="1">
          <a:solidFill>
            <a:schemeClr val="bg1"/>
          </a:solidFill>
          <a:latin typeface="Arial" charset="0"/>
          <a:cs typeface="Arial" charset="0"/>
        </a:defRPr>
      </a:lvl5pPr>
      <a:lvl6pPr marL="457200" algn="l" rtl="0" fontAlgn="base">
        <a:spcBef>
          <a:spcPct val="0"/>
        </a:spcBef>
        <a:spcAft>
          <a:spcPct val="0"/>
        </a:spcAft>
        <a:defRPr sz="3200" b="1">
          <a:solidFill>
            <a:schemeClr val="bg1"/>
          </a:solidFill>
          <a:latin typeface="Arial" charset="0"/>
          <a:cs typeface="Arial" charset="0"/>
        </a:defRPr>
      </a:lvl6pPr>
      <a:lvl7pPr marL="914400" algn="l" rtl="0" fontAlgn="base">
        <a:spcBef>
          <a:spcPct val="0"/>
        </a:spcBef>
        <a:spcAft>
          <a:spcPct val="0"/>
        </a:spcAft>
        <a:defRPr sz="3200" b="1">
          <a:solidFill>
            <a:schemeClr val="bg1"/>
          </a:solidFill>
          <a:latin typeface="Arial" charset="0"/>
          <a:cs typeface="Arial" charset="0"/>
        </a:defRPr>
      </a:lvl7pPr>
      <a:lvl8pPr marL="1371600" algn="l" rtl="0" fontAlgn="base">
        <a:spcBef>
          <a:spcPct val="0"/>
        </a:spcBef>
        <a:spcAft>
          <a:spcPct val="0"/>
        </a:spcAft>
        <a:defRPr sz="3200" b="1">
          <a:solidFill>
            <a:schemeClr val="bg1"/>
          </a:solidFill>
          <a:latin typeface="Arial" charset="0"/>
          <a:cs typeface="Arial" charset="0"/>
        </a:defRPr>
      </a:lvl8pPr>
      <a:lvl9pPr marL="1828800" algn="l" rtl="0" fontAlgn="base">
        <a:spcBef>
          <a:spcPct val="0"/>
        </a:spcBef>
        <a:spcAft>
          <a:spcPct val="0"/>
        </a:spcAft>
        <a:defRPr sz="3200" b="1">
          <a:solidFill>
            <a:schemeClr val="bg1"/>
          </a:solidFill>
          <a:latin typeface="Arial" charset="0"/>
          <a:cs typeface="Arial" charset="0"/>
        </a:defRPr>
      </a:lvl9pPr>
    </p:titleStyle>
    <p:bodyStyle>
      <a:lvl1pPr marL="269875" indent="-269875" algn="l" rtl="0" eaLnBrk="0" fontAlgn="base" hangingPunct="0">
        <a:spcBef>
          <a:spcPct val="20000"/>
        </a:spcBef>
        <a:spcAft>
          <a:spcPct val="0"/>
        </a:spcAft>
        <a:buClr>
          <a:srgbClr val="595959"/>
        </a:buClr>
        <a:buSzPct val="80000"/>
        <a:buFont typeface="Wingdings" pitchFamily="2" charset="2"/>
        <a:buChar char="§"/>
        <a:defRPr sz="2800" kern="1200">
          <a:solidFill>
            <a:srgbClr val="404040"/>
          </a:solidFill>
          <a:latin typeface="Arial" pitchFamily="34" charset="0"/>
          <a:ea typeface="+mn-ea"/>
          <a:cs typeface="Arial" pitchFamily="34" charset="0"/>
        </a:defRPr>
      </a:lvl1pPr>
      <a:lvl2pPr marL="895350" indent="-354013" algn="l" rtl="0" eaLnBrk="0" fontAlgn="base" hangingPunct="0">
        <a:spcBef>
          <a:spcPct val="20000"/>
        </a:spcBef>
        <a:spcAft>
          <a:spcPct val="0"/>
        </a:spcAft>
        <a:buClr>
          <a:srgbClr val="595959"/>
        </a:buClr>
        <a:buFont typeface="Symbol" pitchFamily="18" charset="2"/>
        <a:buChar char="-"/>
        <a:defRPr sz="2500" kern="1200">
          <a:solidFill>
            <a:srgbClr val="404040"/>
          </a:solidFill>
          <a:latin typeface="Arial" pitchFamily="34" charset="0"/>
          <a:ea typeface="+mn-ea"/>
          <a:cs typeface="Arial" pitchFamily="34" charset="0"/>
        </a:defRPr>
      </a:lvl2pPr>
      <a:lvl3pPr marL="1343025" indent="-269875" algn="l" rtl="0" eaLnBrk="0" fontAlgn="base" hangingPunct="0">
        <a:spcBef>
          <a:spcPct val="20000"/>
        </a:spcBef>
        <a:spcAft>
          <a:spcPct val="0"/>
        </a:spcAft>
        <a:buClr>
          <a:srgbClr val="595959"/>
        </a:buClr>
        <a:buSzPct val="80000"/>
        <a:buFont typeface="Wingdings" pitchFamily="2" charset="2"/>
        <a:buChar char="§"/>
        <a:defRPr sz="2200" kern="1200">
          <a:solidFill>
            <a:srgbClr val="404040"/>
          </a:solidFill>
          <a:latin typeface="Arial" pitchFamily="34" charset="0"/>
          <a:ea typeface="+mn-ea"/>
          <a:cs typeface="Arial" pitchFamily="34" charset="0"/>
        </a:defRPr>
      </a:lvl3pPr>
      <a:lvl4pPr marL="1790700" indent="-354013" algn="l" rtl="0" eaLnBrk="0" fontAlgn="base" hangingPunct="0">
        <a:spcBef>
          <a:spcPct val="20000"/>
        </a:spcBef>
        <a:spcAft>
          <a:spcPct val="0"/>
        </a:spcAft>
        <a:buClr>
          <a:srgbClr val="595959"/>
        </a:buClr>
        <a:buFont typeface="Symbol" pitchFamily="18" charset="2"/>
        <a:buChar char="-"/>
        <a:defRPr sz="2000" kern="1200">
          <a:solidFill>
            <a:srgbClr val="404040"/>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heise.de/developer/artikel/Kommunikation-ueber-MQTT-3238975.html"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informatik-aktuell.de/betrieb/netzwerke/mqtt-leitfaden-zum-protokoll-fuer-das-internet-der-dinge.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mosquitto.org/download/" TargetMode="Externa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672A0-5EAD-0C47-8867-8D9C509E990C}"/>
              </a:ext>
            </a:extLst>
          </p:cNvPr>
          <p:cNvSpPr>
            <a:spLocks noGrp="1"/>
          </p:cNvSpPr>
          <p:nvPr>
            <p:ph type="title"/>
          </p:nvPr>
        </p:nvSpPr>
        <p:spPr/>
        <p:txBody>
          <a:bodyPr>
            <a:normAutofit/>
          </a:bodyPr>
          <a:lstStyle/>
          <a:p>
            <a:r>
              <a:rPr lang="en-US" sz="2800" dirty="0" err="1"/>
              <a:t>Mqtt</a:t>
            </a:r>
            <a:r>
              <a:rPr lang="en-US" sz="2800" dirty="0"/>
              <a:t> – Message Queuing </a:t>
            </a:r>
            <a:r>
              <a:rPr lang="en-US" sz="2800" dirty="0" err="1"/>
              <a:t>Telemtry</a:t>
            </a:r>
            <a:r>
              <a:rPr lang="en-US" sz="2800" dirty="0"/>
              <a:t> Transport</a:t>
            </a:r>
          </a:p>
        </p:txBody>
      </p:sp>
      <p:pic>
        <p:nvPicPr>
          <p:cNvPr id="1026" name="Picture 2" descr="Bildergebnis für mqtt">
            <a:extLst>
              <a:ext uri="{FF2B5EF4-FFF2-40B4-BE49-F238E27FC236}">
                <a16:creationId xmlns:a16="http://schemas.microsoft.com/office/drawing/2014/main" id="{898BD43B-3731-B040-83A0-3A7C0777D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68" y="1268413"/>
            <a:ext cx="8528263" cy="4617373"/>
          </a:xfrm>
          <a:prstGeom prst="rect">
            <a:avLst/>
          </a:prstGeom>
          <a:noFill/>
          <a:extLst>
            <a:ext uri="{909E8E84-426E-40DD-AFC4-6F175D3DCCD1}">
              <a14:hiddenFill xmlns:a14="http://schemas.microsoft.com/office/drawing/2010/main">
                <a:solidFill>
                  <a:srgbClr val="FFFFFF"/>
                </a:solidFill>
              </a14:hiddenFill>
            </a:ext>
          </a:extLst>
        </p:spPr>
      </p:pic>
      <p:sp>
        <p:nvSpPr>
          <p:cNvPr id="3" name="Textplatzhalter 2">
            <a:extLst>
              <a:ext uri="{FF2B5EF4-FFF2-40B4-BE49-F238E27FC236}">
                <a16:creationId xmlns:a16="http://schemas.microsoft.com/office/drawing/2014/main" id="{5B4604D0-42A6-A134-2286-F4DD4E88E429}"/>
              </a:ext>
            </a:extLst>
          </p:cNvPr>
          <p:cNvSpPr>
            <a:spLocks noGrp="1"/>
          </p:cNvSpPr>
          <p:nvPr>
            <p:ph type="body" sz="quarter" idx="10"/>
          </p:nvPr>
        </p:nvSpPr>
        <p:spPr>
          <a:xfrm>
            <a:off x="806896" y="6021288"/>
            <a:ext cx="8229600" cy="4032448"/>
          </a:xfrm>
        </p:spPr>
        <p:txBody>
          <a:bodyPr/>
          <a:lstStyle/>
          <a:p>
            <a:r>
              <a:rPr lang="de-DE" sz="2000" dirty="0">
                <a:hlinkClick r:id="rId3"/>
              </a:rPr>
              <a:t>https://www.heise.de/developer/artikel/Kommunikation-ueber-MQTT-3238975.html</a:t>
            </a:r>
            <a:r>
              <a:rPr lang="de-DE" sz="2000" dirty="0"/>
              <a:t> </a:t>
            </a:r>
          </a:p>
          <a:p>
            <a:endParaRPr lang="de-AT" sz="2000" dirty="0"/>
          </a:p>
        </p:txBody>
      </p:sp>
    </p:spTree>
    <p:extLst>
      <p:ext uri="{BB962C8B-B14F-4D97-AF65-F5344CB8AC3E}">
        <p14:creationId xmlns:p14="http://schemas.microsoft.com/office/powerpoint/2010/main" val="428479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278AF-331A-C2A6-4E85-3AFE5C7F696A}"/>
              </a:ext>
            </a:extLst>
          </p:cNvPr>
          <p:cNvSpPr>
            <a:spLocks noGrp="1"/>
          </p:cNvSpPr>
          <p:nvPr>
            <p:ph type="title"/>
          </p:nvPr>
        </p:nvSpPr>
        <p:spPr/>
        <p:txBody>
          <a:bodyPr/>
          <a:lstStyle/>
          <a:p>
            <a:r>
              <a:rPr lang="de-AT" dirty="0" err="1"/>
              <a:t>Mosquitto</a:t>
            </a:r>
            <a:r>
              <a:rPr lang="de-AT" dirty="0"/>
              <a:t> als </a:t>
            </a:r>
            <a:r>
              <a:rPr lang="de-AT" dirty="0" err="1"/>
              <a:t>AddOn</a:t>
            </a:r>
            <a:endParaRPr lang="de-AT" dirty="0"/>
          </a:p>
        </p:txBody>
      </p:sp>
      <p:sp>
        <p:nvSpPr>
          <p:cNvPr id="3" name="Textplatzhalter 2">
            <a:extLst>
              <a:ext uri="{FF2B5EF4-FFF2-40B4-BE49-F238E27FC236}">
                <a16:creationId xmlns:a16="http://schemas.microsoft.com/office/drawing/2014/main" id="{33DD0ACE-958D-50DD-5115-7B35EA34A1B2}"/>
              </a:ext>
            </a:extLst>
          </p:cNvPr>
          <p:cNvSpPr>
            <a:spLocks noGrp="1"/>
          </p:cNvSpPr>
          <p:nvPr>
            <p:ph type="body" sz="quarter" idx="10"/>
          </p:nvPr>
        </p:nvSpPr>
        <p:spPr/>
        <p:txBody>
          <a:bodyPr/>
          <a:lstStyle/>
          <a:p>
            <a:r>
              <a:rPr lang="de-AT" dirty="0"/>
              <a:t>Offizielles </a:t>
            </a:r>
            <a:r>
              <a:rPr lang="de-AT" dirty="0" err="1"/>
              <a:t>AddOn</a:t>
            </a:r>
            <a:endParaRPr lang="de-AT" dirty="0"/>
          </a:p>
          <a:p>
            <a:r>
              <a:rPr lang="de-AT" dirty="0"/>
              <a:t>Sollte in keiner Installation fehlen</a:t>
            </a:r>
          </a:p>
        </p:txBody>
      </p:sp>
      <p:pic>
        <p:nvPicPr>
          <p:cNvPr id="5" name="Grafik 4">
            <a:extLst>
              <a:ext uri="{FF2B5EF4-FFF2-40B4-BE49-F238E27FC236}">
                <a16:creationId xmlns:a16="http://schemas.microsoft.com/office/drawing/2014/main" id="{0788FFDE-3F73-6590-C75A-D240B74A4D2F}"/>
              </a:ext>
            </a:extLst>
          </p:cNvPr>
          <p:cNvPicPr>
            <a:picLocks noChangeAspect="1"/>
          </p:cNvPicPr>
          <p:nvPr/>
        </p:nvPicPr>
        <p:blipFill>
          <a:blip r:embed="rId2"/>
          <a:stretch>
            <a:fillRect/>
          </a:stretch>
        </p:blipFill>
        <p:spPr>
          <a:xfrm>
            <a:off x="899592" y="2564904"/>
            <a:ext cx="7167430" cy="3024336"/>
          </a:xfrm>
          <a:prstGeom prst="rect">
            <a:avLst/>
          </a:prstGeom>
        </p:spPr>
      </p:pic>
    </p:spTree>
    <p:extLst>
      <p:ext uri="{BB962C8B-B14F-4D97-AF65-F5344CB8AC3E}">
        <p14:creationId xmlns:p14="http://schemas.microsoft.com/office/powerpoint/2010/main" val="106219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E472A6-24D5-2B51-E1B5-2BC8AB6184F4}"/>
              </a:ext>
            </a:extLst>
          </p:cNvPr>
          <p:cNvSpPr>
            <a:spLocks noGrp="1"/>
          </p:cNvSpPr>
          <p:nvPr>
            <p:ph type="title"/>
          </p:nvPr>
        </p:nvSpPr>
        <p:spPr/>
        <p:txBody>
          <a:bodyPr/>
          <a:lstStyle/>
          <a:p>
            <a:r>
              <a:rPr lang="de-AT" dirty="0"/>
              <a:t>Starten </a:t>
            </a:r>
            <a:r>
              <a:rPr lang="de-AT" dirty="0">
                <a:sym typeface="Wingdings" panose="05000000000000000000" pitchFamily="2" charset="2"/>
              </a:rPr>
              <a:t> Protokoll</a:t>
            </a:r>
            <a:endParaRPr lang="de-AT" dirty="0"/>
          </a:p>
        </p:txBody>
      </p:sp>
      <p:sp>
        <p:nvSpPr>
          <p:cNvPr id="3" name="Textplatzhalter 2">
            <a:extLst>
              <a:ext uri="{FF2B5EF4-FFF2-40B4-BE49-F238E27FC236}">
                <a16:creationId xmlns:a16="http://schemas.microsoft.com/office/drawing/2014/main" id="{8596C41D-1BC3-55EF-F494-693F318A3E6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4F2E4657-2F65-0D15-FE61-BC6C2DD0FD6B}"/>
              </a:ext>
            </a:extLst>
          </p:cNvPr>
          <p:cNvPicPr>
            <a:picLocks noChangeAspect="1"/>
          </p:cNvPicPr>
          <p:nvPr/>
        </p:nvPicPr>
        <p:blipFill>
          <a:blip r:embed="rId2"/>
          <a:stretch>
            <a:fillRect/>
          </a:stretch>
        </p:blipFill>
        <p:spPr>
          <a:xfrm>
            <a:off x="0" y="981075"/>
            <a:ext cx="9144000" cy="5017384"/>
          </a:xfrm>
          <a:prstGeom prst="rect">
            <a:avLst/>
          </a:prstGeom>
        </p:spPr>
      </p:pic>
    </p:spTree>
    <p:extLst>
      <p:ext uri="{BB962C8B-B14F-4D97-AF65-F5344CB8AC3E}">
        <p14:creationId xmlns:p14="http://schemas.microsoft.com/office/powerpoint/2010/main" val="224279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5E8D0A-94F4-2FCF-A812-C6662E25DAB5}"/>
              </a:ext>
            </a:extLst>
          </p:cNvPr>
          <p:cNvSpPr>
            <a:spLocks noGrp="1"/>
          </p:cNvSpPr>
          <p:nvPr>
            <p:ph type="title"/>
          </p:nvPr>
        </p:nvSpPr>
        <p:spPr/>
        <p:txBody>
          <a:bodyPr/>
          <a:lstStyle/>
          <a:p>
            <a:r>
              <a:rPr lang="de-AT" dirty="0"/>
              <a:t>Testen mit </a:t>
            </a:r>
            <a:r>
              <a:rPr lang="de-AT" dirty="0" err="1"/>
              <a:t>MqttExplorer</a:t>
            </a:r>
            <a:endParaRPr lang="de-AT" dirty="0"/>
          </a:p>
        </p:txBody>
      </p:sp>
      <p:sp>
        <p:nvSpPr>
          <p:cNvPr id="3" name="Textplatzhalter 2">
            <a:extLst>
              <a:ext uri="{FF2B5EF4-FFF2-40B4-BE49-F238E27FC236}">
                <a16:creationId xmlns:a16="http://schemas.microsoft.com/office/drawing/2014/main" id="{32669D38-55F2-6C78-D78F-508186F6FBB2}"/>
              </a:ext>
            </a:extLst>
          </p:cNvPr>
          <p:cNvSpPr>
            <a:spLocks noGrp="1"/>
          </p:cNvSpPr>
          <p:nvPr>
            <p:ph type="body" sz="quarter" idx="10"/>
          </p:nvPr>
        </p:nvSpPr>
        <p:spPr/>
        <p:txBody>
          <a:bodyPr/>
          <a:lstStyle/>
          <a:p>
            <a:r>
              <a:rPr lang="de-AT" dirty="0" err="1"/>
              <a:t>Mqtt</a:t>
            </a:r>
            <a:r>
              <a:rPr lang="de-AT" dirty="0"/>
              <a:t>-Broker läuft auf zentralem </a:t>
            </a:r>
            <a:r>
              <a:rPr lang="de-AT" dirty="0" err="1"/>
              <a:t>Raspi</a:t>
            </a:r>
            <a:endParaRPr lang="de-AT" dirty="0"/>
          </a:p>
        </p:txBody>
      </p:sp>
      <p:pic>
        <p:nvPicPr>
          <p:cNvPr id="5" name="Grafik 4">
            <a:extLst>
              <a:ext uri="{FF2B5EF4-FFF2-40B4-BE49-F238E27FC236}">
                <a16:creationId xmlns:a16="http://schemas.microsoft.com/office/drawing/2014/main" id="{DAF44BC0-62B3-6A83-025B-2FA8013D4A13}"/>
              </a:ext>
            </a:extLst>
          </p:cNvPr>
          <p:cNvPicPr>
            <a:picLocks noChangeAspect="1"/>
          </p:cNvPicPr>
          <p:nvPr/>
        </p:nvPicPr>
        <p:blipFill>
          <a:blip r:embed="rId2"/>
          <a:stretch>
            <a:fillRect/>
          </a:stretch>
        </p:blipFill>
        <p:spPr>
          <a:xfrm>
            <a:off x="0" y="2191327"/>
            <a:ext cx="9144000" cy="2475345"/>
          </a:xfrm>
          <a:prstGeom prst="rect">
            <a:avLst/>
          </a:prstGeom>
        </p:spPr>
      </p:pic>
    </p:spTree>
    <p:extLst>
      <p:ext uri="{BB962C8B-B14F-4D97-AF65-F5344CB8AC3E}">
        <p14:creationId xmlns:p14="http://schemas.microsoft.com/office/powerpoint/2010/main" val="579751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709080-3AA8-232C-FF4B-CF4AF9864F06}"/>
              </a:ext>
            </a:extLst>
          </p:cNvPr>
          <p:cNvSpPr>
            <a:spLocks noGrp="1"/>
          </p:cNvSpPr>
          <p:nvPr>
            <p:ph type="title"/>
          </p:nvPr>
        </p:nvSpPr>
        <p:spPr/>
        <p:txBody>
          <a:bodyPr/>
          <a:lstStyle/>
          <a:p>
            <a:r>
              <a:rPr lang="de-AT" dirty="0"/>
              <a:t>Übung</a:t>
            </a:r>
          </a:p>
        </p:txBody>
      </p:sp>
      <p:sp>
        <p:nvSpPr>
          <p:cNvPr id="3" name="Textplatzhalter 2">
            <a:extLst>
              <a:ext uri="{FF2B5EF4-FFF2-40B4-BE49-F238E27FC236}">
                <a16:creationId xmlns:a16="http://schemas.microsoft.com/office/drawing/2014/main" id="{338BB9B4-1D52-595C-CE16-9533BFA76403}"/>
              </a:ext>
            </a:extLst>
          </p:cNvPr>
          <p:cNvSpPr>
            <a:spLocks noGrp="1"/>
          </p:cNvSpPr>
          <p:nvPr>
            <p:ph type="body" sz="quarter" idx="10"/>
          </p:nvPr>
        </p:nvSpPr>
        <p:spPr/>
        <p:txBody>
          <a:bodyPr/>
          <a:lstStyle/>
          <a:p>
            <a:r>
              <a:rPr lang="de-AT" dirty="0" err="1"/>
              <a:t>Mqtt</a:t>
            </a:r>
            <a:r>
              <a:rPr lang="de-AT" dirty="0"/>
              <a:t>-Explorer installieren</a:t>
            </a:r>
          </a:p>
          <a:p>
            <a:r>
              <a:rPr lang="de-AT" dirty="0"/>
              <a:t>Mit mqtt://192.168.2.3 verbinden</a:t>
            </a:r>
          </a:p>
          <a:p>
            <a:r>
              <a:rPr lang="de-AT" dirty="0"/>
              <a:t>Nachricht publishen</a:t>
            </a:r>
          </a:p>
          <a:p>
            <a:pPr lvl="1"/>
            <a:r>
              <a:rPr lang="de-AT" dirty="0"/>
              <a:t>Topic: </a:t>
            </a:r>
            <a:r>
              <a:rPr lang="de-AT" dirty="0" err="1"/>
              <a:t>iot</a:t>
            </a:r>
            <a:r>
              <a:rPr lang="de-AT" dirty="0"/>
              <a:t>/&lt;</a:t>
            </a:r>
            <a:r>
              <a:rPr lang="de-AT" dirty="0" err="1"/>
              <a:t>name</a:t>
            </a:r>
            <a:r>
              <a:rPr lang="de-AT" dirty="0"/>
              <a:t>&gt;</a:t>
            </a:r>
          </a:p>
          <a:p>
            <a:pPr lvl="1"/>
            <a:r>
              <a:rPr lang="de-AT" dirty="0"/>
              <a:t>Message: Begrüßungstext	</a:t>
            </a:r>
          </a:p>
        </p:txBody>
      </p:sp>
      <p:sp>
        <p:nvSpPr>
          <p:cNvPr id="4" name="Textfeld 4">
            <a:extLst>
              <a:ext uri="{FF2B5EF4-FFF2-40B4-BE49-F238E27FC236}">
                <a16:creationId xmlns:a16="http://schemas.microsoft.com/office/drawing/2014/main" id="{199C900B-B5E6-41F9-BD94-858374CAE277}"/>
              </a:ext>
            </a:extLst>
          </p:cNvPr>
          <p:cNvSpPr txBox="1"/>
          <p:nvPr/>
        </p:nvSpPr>
        <p:spPr>
          <a:xfrm rot="20109396">
            <a:off x="7464496" y="5423266"/>
            <a:ext cx="1093569" cy="461665"/>
          </a:xfrm>
          <a:prstGeom prst="rect">
            <a:avLst/>
          </a:prstGeom>
          <a:noFill/>
        </p:spPr>
        <p:txBody>
          <a:bodyPr wrap="none" rtlCol="0">
            <a:spAutoFit/>
          </a:bodyPr>
          <a:lstStyle>
            <a:defPPr>
              <a:defRPr lang="de-D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de-DE" sz="2400" dirty="0">
                <a:solidFill>
                  <a:srgbClr val="FF0000"/>
                </a:solidFill>
              </a:rPr>
              <a:t>Übung</a:t>
            </a:r>
          </a:p>
        </p:txBody>
      </p:sp>
    </p:spTree>
    <p:extLst>
      <p:ext uri="{BB962C8B-B14F-4D97-AF65-F5344CB8AC3E}">
        <p14:creationId xmlns:p14="http://schemas.microsoft.com/office/powerpoint/2010/main" val="1461908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BF4A0-EED4-2F41-39A9-ACEBA0AA1E0A}"/>
              </a:ext>
            </a:extLst>
          </p:cNvPr>
          <p:cNvSpPr>
            <a:spLocks noGrp="1"/>
          </p:cNvSpPr>
          <p:nvPr>
            <p:ph type="title"/>
          </p:nvPr>
        </p:nvSpPr>
        <p:spPr/>
        <p:txBody>
          <a:bodyPr/>
          <a:lstStyle/>
          <a:p>
            <a:r>
              <a:rPr lang="de-AT" dirty="0"/>
              <a:t>HA-optimierte Sensorbox betreiben</a:t>
            </a:r>
          </a:p>
        </p:txBody>
      </p:sp>
      <p:sp>
        <p:nvSpPr>
          <p:cNvPr id="3" name="Textplatzhalter 2">
            <a:extLst>
              <a:ext uri="{FF2B5EF4-FFF2-40B4-BE49-F238E27FC236}">
                <a16:creationId xmlns:a16="http://schemas.microsoft.com/office/drawing/2014/main" id="{8ADF6810-9D5A-7A8F-2B7F-70A90634A917}"/>
              </a:ext>
            </a:extLst>
          </p:cNvPr>
          <p:cNvSpPr>
            <a:spLocks noGrp="1"/>
          </p:cNvSpPr>
          <p:nvPr>
            <p:ph type="body" sz="quarter" idx="10"/>
          </p:nvPr>
        </p:nvSpPr>
        <p:spPr/>
        <p:txBody>
          <a:bodyPr/>
          <a:lstStyle/>
          <a:p>
            <a:r>
              <a:rPr lang="de-AT" dirty="0" err="1"/>
              <a:t>Kerui</a:t>
            </a:r>
            <a:r>
              <a:rPr lang="de-AT" dirty="0"/>
              <a:t> mit Spannung versorgen</a:t>
            </a:r>
          </a:p>
          <a:p>
            <a:pPr lvl="1"/>
            <a:r>
              <a:rPr lang="de-AT" dirty="0"/>
              <a:t>Verbindet sich mit Broker</a:t>
            </a:r>
          </a:p>
          <a:p>
            <a:r>
              <a:rPr lang="de-AT" dirty="0"/>
              <a:t>Ist für HA-</a:t>
            </a:r>
            <a:r>
              <a:rPr lang="de-AT" dirty="0" err="1"/>
              <a:t>AutoDiscovery</a:t>
            </a:r>
            <a:r>
              <a:rPr lang="de-AT" dirty="0"/>
              <a:t> vorbereitet</a:t>
            </a:r>
          </a:p>
          <a:p>
            <a:pPr lvl="1"/>
            <a:r>
              <a:rPr lang="de-AT" dirty="0"/>
              <a:t>Sollte in kurzer Zeit in HA verfügbar sein</a:t>
            </a:r>
          </a:p>
        </p:txBody>
      </p:sp>
    </p:spTree>
    <p:extLst>
      <p:ext uri="{BB962C8B-B14F-4D97-AF65-F5344CB8AC3E}">
        <p14:creationId xmlns:p14="http://schemas.microsoft.com/office/powerpoint/2010/main" val="1346330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A40623-560F-820B-96B3-521A79BB162B}"/>
              </a:ext>
            </a:extLst>
          </p:cNvPr>
          <p:cNvSpPr>
            <a:spLocks noGrp="1"/>
          </p:cNvSpPr>
          <p:nvPr>
            <p:ph type="title"/>
          </p:nvPr>
        </p:nvSpPr>
        <p:spPr/>
        <p:txBody>
          <a:bodyPr/>
          <a:lstStyle/>
          <a:p>
            <a:r>
              <a:rPr lang="de-AT" dirty="0" err="1"/>
              <a:t>Autodiscovery</a:t>
            </a:r>
            <a:r>
              <a:rPr lang="de-AT" dirty="0"/>
              <a:t> </a:t>
            </a:r>
            <a:r>
              <a:rPr lang="de-AT" dirty="0">
                <a:sym typeface="Wingdings" panose="05000000000000000000" pitchFamily="2" charset="2"/>
              </a:rPr>
              <a:t> Topic-Struktur</a:t>
            </a:r>
            <a:endParaRPr lang="de-AT" dirty="0"/>
          </a:p>
        </p:txBody>
      </p:sp>
      <p:sp>
        <p:nvSpPr>
          <p:cNvPr id="3" name="Textplatzhalter 2">
            <a:extLst>
              <a:ext uri="{FF2B5EF4-FFF2-40B4-BE49-F238E27FC236}">
                <a16:creationId xmlns:a16="http://schemas.microsoft.com/office/drawing/2014/main" id="{631FD1B6-8720-2F5D-53DB-0F7F778318D7}"/>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2B7C53E-6016-D35C-7106-2CBD5C7C432A}"/>
              </a:ext>
            </a:extLst>
          </p:cNvPr>
          <p:cNvPicPr>
            <a:picLocks noChangeAspect="1"/>
          </p:cNvPicPr>
          <p:nvPr/>
        </p:nvPicPr>
        <p:blipFill>
          <a:blip r:embed="rId2"/>
          <a:stretch>
            <a:fillRect/>
          </a:stretch>
        </p:blipFill>
        <p:spPr>
          <a:xfrm>
            <a:off x="742962" y="886969"/>
            <a:ext cx="7898646" cy="5494359"/>
          </a:xfrm>
          <a:prstGeom prst="rect">
            <a:avLst/>
          </a:prstGeom>
        </p:spPr>
      </p:pic>
    </p:spTree>
    <p:extLst>
      <p:ext uri="{BB962C8B-B14F-4D97-AF65-F5344CB8AC3E}">
        <p14:creationId xmlns:p14="http://schemas.microsoft.com/office/powerpoint/2010/main" val="2106017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609C01-58C1-75D7-C641-4F260EA829FE}"/>
              </a:ext>
            </a:extLst>
          </p:cNvPr>
          <p:cNvSpPr>
            <a:spLocks noGrp="1"/>
          </p:cNvSpPr>
          <p:nvPr>
            <p:ph type="title"/>
          </p:nvPr>
        </p:nvSpPr>
        <p:spPr/>
        <p:txBody>
          <a:bodyPr/>
          <a:lstStyle/>
          <a:p>
            <a:r>
              <a:rPr lang="de-AT" dirty="0"/>
              <a:t>Wie durch Geisterhand</a:t>
            </a:r>
          </a:p>
        </p:txBody>
      </p:sp>
      <p:sp>
        <p:nvSpPr>
          <p:cNvPr id="3" name="Textplatzhalter 2">
            <a:extLst>
              <a:ext uri="{FF2B5EF4-FFF2-40B4-BE49-F238E27FC236}">
                <a16:creationId xmlns:a16="http://schemas.microsoft.com/office/drawing/2014/main" id="{4E242AA7-AE55-0C48-2751-9723383CC130}"/>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1CCFC0E-1733-607C-7F42-5DAA1C2FABF0}"/>
              </a:ext>
            </a:extLst>
          </p:cNvPr>
          <p:cNvPicPr>
            <a:picLocks noChangeAspect="1"/>
          </p:cNvPicPr>
          <p:nvPr/>
        </p:nvPicPr>
        <p:blipFill>
          <a:blip r:embed="rId2"/>
          <a:stretch>
            <a:fillRect/>
          </a:stretch>
        </p:blipFill>
        <p:spPr>
          <a:xfrm>
            <a:off x="2195736" y="1013792"/>
            <a:ext cx="4162061" cy="5118099"/>
          </a:xfrm>
          <a:prstGeom prst="rect">
            <a:avLst/>
          </a:prstGeom>
        </p:spPr>
      </p:pic>
    </p:spTree>
    <p:extLst>
      <p:ext uri="{BB962C8B-B14F-4D97-AF65-F5344CB8AC3E}">
        <p14:creationId xmlns:p14="http://schemas.microsoft.com/office/powerpoint/2010/main" val="88795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380F1B-C486-162D-2B6C-A76E38ECAC6D}"/>
              </a:ext>
            </a:extLst>
          </p:cNvPr>
          <p:cNvSpPr>
            <a:spLocks noGrp="1"/>
          </p:cNvSpPr>
          <p:nvPr>
            <p:ph type="title"/>
          </p:nvPr>
        </p:nvSpPr>
        <p:spPr/>
        <p:txBody>
          <a:bodyPr/>
          <a:lstStyle/>
          <a:p>
            <a:r>
              <a:rPr lang="de-AT" dirty="0" err="1"/>
              <a:t>Config</a:t>
            </a:r>
            <a:r>
              <a:rPr lang="de-AT" dirty="0"/>
              <a:t> von MQTT</a:t>
            </a:r>
          </a:p>
        </p:txBody>
      </p:sp>
      <p:sp>
        <p:nvSpPr>
          <p:cNvPr id="3" name="Textplatzhalter 2">
            <a:extLst>
              <a:ext uri="{FF2B5EF4-FFF2-40B4-BE49-F238E27FC236}">
                <a16:creationId xmlns:a16="http://schemas.microsoft.com/office/drawing/2014/main" id="{8E95CA07-5E86-841C-D601-69D01F2D842D}"/>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CD817BF7-89A1-F794-694D-2B5ECE319496}"/>
              </a:ext>
            </a:extLst>
          </p:cNvPr>
          <p:cNvPicPr>
            <a:picLocks noChangeAspect="1"/>
          </p:cNvPicPr>
          <p:nvPr/>
        </p:nvPicPr>
        <p:blipFill>
          <a:blip r:embed="rId2"/>
          <a:stretch>
            <a:fillRect/>
          </a:stretch>
        </p:blipFill>
        <p:spPr>
          <a:xfrm>
            <a:off x="1979712" y="981075"/>
            <a:ext cx="3897475" cy="5661248"/>
          </a:xfrm>
          <a:prstGeom prst="rect">
            <a:avLst/>
          </a:prstGeom>
        </p:spPr>
      </p:pic>
    </p:spTree>
    <p:extLst>
      <p:ext uri="{BB962C8B-B14F-4D97-AF65-F5344CB8AC3E}">
        <p14:creationId xmlns:p14="http://schemas.microsoft.com/office/powerpoint/2010/main" val="282899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67CCAF-7A03-7417-F05B-483CF7693631}"/>
              </a:ext>
            </a:extLst>
          </p:cNvPr>
          <p:cNvSpPr>
            <a:spLocks noGrp="1"/>
          </p:cNvSpPr>
          <p:nvPr>
            <p:ph type="title"/>
          </p:nvPr>
        </p:nvSpPr>
        <p:spPr/>
        <p:txBody>
          <a:bodyPr/>
          <a:lstStyle/>
          <a:p>
            <a:r>
              <a:rPr lang="de-AT" dirty="0"/>
              <a:t>Im Geräte-Explorer …</a:t>
            </a:r>
          </a:p>
        </p:txBody>
      </p:sp>
      <p:sp>
        <p:nvSpPr>
          <p:cNvPr id="3" name="Textplatzhalter 2">
            <a:extLst>
              <a:ext uri="{FF2B5EF4-FFF2-40B4-BE49-F238E27FC236}">
                <a16:creationId xmlns:a16="http://schemas.microsoft.com/office/drawing/2014/main" id="{AA30E4A7-A730-273F-6806-A4731AF63D9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621B5963-BBAA-4DB4-B047-320FDB0274B7}"/>
              </a:ext>
            </a:extLst>
          </p:cNvPr>
          <p:cNvPicPr>
            <a:picLocks noChangeAspect="1"/>
          </p:cNvPicPr>
          <p:nvPr/>
        </p:nvPicPr>
        <p:blipFill>
          <a:blip r:embed="rId2"/>
          <a:stretch>
            <a:fillRect/>
          </a:stretch>
        </p:blipFill>
        <p:spPr>
          <a:xfrm>
            <a:off x="468312" y="1340768"/>
            <a:ext cx="8216933" cy="4464496"/>
          </a:xfrm>
          <a:prstGeom prst="rect">
            <a:avLst/>
          </a:prstGeom>
        </p:spPr>
      </p:pic>
    </p:spTree>
    <p:extLst>
      <p:ext uri="{BB962C8B-B14F-4D97-AF65-F5344CB8AC3E}">
        <p14:creationId xmlns:p14="http://schemas.microsoft.com/office/powerpoint/2010/main" val="3834361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8CBAF1-C1BE-8CF5-94B8-1B6DDDE8E49B}"/>
              </a:ext>
            </a:extLst>
          </p:cNvPr>
          <p:cNvSpPr>
            <a:spLocks noGrp="1"/>
          </p:cNvSpPr>
          <p:nvPr>
            <p:ph type="title"/>
          </p:nvPr>
        </p:nvSpPr>
        <p:spPr/>
        <p:txBody>
          <a:bodyPr/>
          <a:lstStyle/>
          <a:p>
            <a:r>
              <a:rPr lang="de-AT" dirty="0"/>
              <a:t>Entwicklerwerkzeuge</a:t>
            </a:r>
          </a:p>
        </p:txBody>
      </p:sp>
      <p:sp>
        <p:nvSpPr>
          <p:cNvPr id="3" name="Textplatzhalter 2">
            <a:extLst>
              <a:ext uri="{FF2B5EF4-FFF2-40B4-BE49-F238E27FC236}">
                <a16:creationId xmlns:a16="http://schemas.microsoft.com/office/drawing/2014/main" id="{A2FFE1B2-E51D-5FC8-21FA-5883E01A482A}"/>
              </a:ext>
            </a:extLst>
          </p:cNvPr>
          <p:cNvSpPr>
            <a:spLocks noGrp="1"/>
          </p:cNvSpPr>
          <p:nvPr>
            <p:ph type="body" sz="quarter" idx="10"/>
          </p:nvPr>
        </p:nvSpPr>
        <p:spPr/>
        <p:txBody>
          <a:bodyPr/>
          <a:lstStyle/>
          <a:p>
            <a:r>
              <a:rPr lang="de-AT" dirty="0"/>
              <a:t>State, Attributes</a:t>
            </a:r>
          </a:p>
        </p:txBody>
      </p:sp>
      <p:pic>
        <p:nvPicPr>
          <p:cNvPr id="5" name="Grafik 4">
            <a:extLst>
              <a:ext uri="{FF2B5EF4-FFF2-40B4-BE49-F238E27FC236}">
                <a16:creationId xmlns:a16="http://schemas.microsoft.com/office/drawing/2014/main" id="{071DCA2B-BF3D-19E2-5D30-7321F19297B6}"/>
              </a:ext>
            </a:extLst>
          </p:cNvPr>
          <p:cNvPicPr>
            <a:picLocks noChangeAspect="1"/>
          </p:cNvPicPr>
          <p:nvPr/>
        </p:nvPicPr>
        <p:blipFill>
          <a:blip r:embed="rId2"/>
          <a:stretch>
            <a:fillRect/>
          </a:stretch>
        </p:blipFill>
        <p:spPr>
          <a:xfrm>
            <a:off x="0" y="2132856"/>
            <a:ext cx="9144000" cy="3931310"/>
          </a:xfrm>
          <a:prstGeom prst="rect">
            <a:avLst/>
          </a:prstGeom>
        </p:spPr>
      </p:pic>
    </p:spTree>
    <p:extLst>
      <p:ext uri="{BB962C8B-B14F-4D97-AF65-F5344CB8AC3E}">
        <p14:creationId xmlns:p14="http://schemas.microsoft.com/office/powerpoint/2010/main" val="891703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655228-5160-414D-9629-87695918E6F0}"/>
              </a:ext>
            </a:extLst>
          </p:cNvPr>
          <p:cNvSpPr>
            <a:spLocks noGrp="1"/>
          </p:cNvSpPr>
          <p:nvPr>
            <p:ph type="title"/>
          </p:nvPr>
        </p:nvSpPr>
        <p:spPr/>
        <p:txBody>
          <a:bodyPr/>
          <a:lstStyle/>
          <a:p>
            <a:r>
              <a:rPr lang="de-DE" dirty="0"/>
              <a:t>MQTT Eigenschaften</a:t>
            </a:r>
          </a:p>
        </p:txBody>
      </p:sp>
      <p:sp>
        <p:nvSpPr>
          <p:cNvPr id="3" name="Inhaltsplatzhalter 2">
            <a:extLst>
              <a:ext uri="{FF2B5EF4-FFF2-40B4-BE49-F238E27FC236}">
                <a16:creationId xmlns:a16="http://schemas.microsoft.com/office/drawing/2014/main" id="{F23030BD-0979-4102-99D8-5EBD4EA54B83}"/>
              </a:ext>
            </a:extLst>
          </p:cNvPr>
          <p:cNvSpPr>
            <a:spLocks noGrp="1"/>
          </p:cNvSpPr>
          <p:nvPr>
            <p:ph idx="1"/>
          </p:nvPr>
        </p:nvSpPr>
        <p:spPr>
          <a:xfrm>
            <a:off x="251520" y="1196752"/>
            <a:ext cx="8229600" cy="4525963"/>
          </a:xfrm>
        </p:spPr>
        <p:txBody>
          <a:bodyPr/>
          <a:lstStyle/>
          <a:p>
            <a:r>
              <a:rPr lang="de-DE" sz="2000" dirty="0"/>
              <a:t>M2M-Protokoll</a:t>
            </a:r>
          </a:p>
          <a:p>
            <a:pPr lvl="1"/>
            <a:r>
              <a:rPr lang="de-DE" sz="2000" dirty="0"/>
              <a:t>Message Queuing </a:t>
            </a:r>
            <a:r>
              <a:rPr lang="de-DE" sz="2000" dirty="0" err="1"/>
              <a:t>Telemetry</a:t>
            </a:r>
            <a:r>
              <a:rPr lang="de-DE" sz="2000" dirty="0"/>
              <a:t> Transport</a:t>
            </a:r>
          </a:p>
          <a:p>
            <a:r>
              <a:rPr lang="de-DE" sz="2000" dirty="0"/>
              <a:t>Geringer Bandbreitenbedarf</a:t>
            </a:r>
          </a:p>
          <a:p>
            <a:pPr lvl="1"/>
            <a:r>
              <a:rPr lang="de-DE" sz="2000" dirty="0"/>
              <a:t>Verwendet üblicherweise TCP</a:t>
            </a:r>
          </a:p>
          <a:p>
            <a:pPr lvl="1"/>
            <a:r>
              <a:rPr lang="de-DE" sz="2000" dirty="0"/>
              <a:t>Hält Verbindung offen</a:t>
            </a:r>
          </a:p>
          <a:p>
            <a:r>
              <a:rPr lang="de-DE" sz="2000" dirty="0"/>
              <a:t>Robust - Nutzbar auf „schlechten“ Verbindungen</a:t>
            </a:r>
          </a:p>
          <a:p>
            <a:pPr lvl="1"/>
            <a:r>
              <a:rPr lang="de-DE" sz="2000" dirty="0"/>
              <a:t>Z.B. Mobilfunknetze</a:t>
            </a:r>
          </a:p>
          <a:p>
            <a:r>
              <a:rPr lang="de-DE" sz="2000" dirty="0"/>
              <a:t>Leichtgewichtig </a:t>
            </a:r>
            <a:r>
              <a:rPr lang="de-DE" sz="2000" dirty="0">
                <a:sym typeface="Wingdings" panose="05000000000000000000" pitchFamily="2" charset="2"/>
              </a:rPr>
              <a:t> ideal für </a:t>
            </a:r>
            <a:r>
              <a:rPr lang="de-DE" sz="2000" dirty="0" err="1">
                <a:sym typeface="Wingdings" panose="05000000000000000000" pitchFamily="2" charset="2"/>
              </a:rPr>
              <a:t>EmbeddedDevices</a:t>
            </a:r>
            <a:endParaRPr lang="de-DE" sz="2000" dirty="0">
              <a:sym typeface="Wingdings" panose="05000000000000000000" pitchFamily="2" charset="2"/>
            </a:endParaRPr>
          </a:p>
          <a:p>
            <a:r>
              <a:rPr lang="de-DE" sz="2000" dirty="0">
                <a:sym typeface="Wingdings" panose="05000000000000000000" pitchFamily="2" charset="2"/>
              </a:rPr>
              <a:t>Arbeitet nach dem Publish/</a:t>
            </a:r>
            <a:r>
              <a:rPr lang="de-DE" sz="2000" dirty="0" err="1">
                <a:sym typeface="Wingdings" panose="05000000000000000000" pitchFamily="2" charset="2"/>
              </a:rPr>
              <a:t>Subscribe</a:t>
            </a:r>
            <a:r>
              <a:rPr lang="de-DE" sz="2000" dirty="0">
                <a:sym typeface="Wingdings" panose="05000000000000000000" pitchFamily="2" charset="2"/>
              </a:rPr>
              <a:t>-Pattern</a:t>
            </a:r>
          </a:p>
          <a:p>
            <a:pPr lvl="1"/>
            <a:r>
              <a:rPr lang="de-DE" sz="2000" dirty="0">
                <a:sym typeface="Wingdings" panose="05000000000000000000" pitchFamily="2" charset="2"/>
              </a:rPr>
              <a:t>Zur Adressierung werden Topics verwendet</a:t>
            </a:r>
          </a:p>
          <a:p>
            <a:pPr lvl="2"/>
            <a:r>
              <a:rPr lang="de-DE" sz="1600" dirty="0">
                <a:sym typeface="Wingdings" panose="05000000000000000000" pitchFamily="2" charset="2"/>
              </a:rPr>
              <a:t>Meist hierarchische Strukturen</a:t>
            </a:r>
          </a:p>
          <a:p>
            <a:pPr lvl="1"/>
            <a:r>
              <a:rPr lang="de-DE" sz="2000" dirty="0">
                <a:sym typeface="Wingdings" panose="05000000000000000000" pitchFamily="2" charset="2"/>
              </a:rPr>
              <a:t>Daten (Payload) können beliebig strukturiert werden</a:t>
            </a:r>
          </a:p>
          <a:p>
            <a:pPr lvl="2"/>
            <a:r>
              <a:rPr lang="de-DE" sz="1600" dirty="0">
                <a:sym typeface="Wingdings" panose="05000000000000000000" pitchFamily="2" charset="2"/>
              </a:rPr>
              <a:t>Text, JSON, …</a:t>
            </a:r>
            <a:endParaRPr lang="de-DE" sz="1600" dirty="0"/>
          </a:p>
          <a:p>
            <a:pPr lvl="1"/>
            <a:endParaRPr lang="de-DE" sz="2000" dirty="0"/>
          </a:p>
          <a:p>
            <a:endParaRPr lang="de-DE" sz="2000" dirty="0"/>
          </a:p>
        </p:txBody>
      </p:sp>
      <p:pic>
        <p:nvPicPr>
          <p:cNvPr id="5" name="Grafik 4">
            <a:extLst>
              <a:ext uri="{FF2B5EF4-FFF2-40B4-BE49-F238E27FC236}">
                <a16:creationId xmlns:a16="http://schemas.microsoft.com/office/drawing/2014/main" id="{131137EB-EE10-421F-8959-72621E8BF1D6}"/>
              </a:ext>
            </a:extLst>
          </p:cNvPr>
          <p:cNvPicPr>
            <a:picLocks noChangeAspect="1"/>
          </p:cNvPicPr>
          <p:nvPr/>
        </p:nvPicPr>
        <p:blipFill>
          <a:blip r:embed="rId2"/>
          <a:stretch>
            <a:fillRect/>
          </a:stretch>
        </p:blipFill>
        <p:spPr>
          <a:xfrm>
            <a:off x="6804248" y="1192390"/>
            <a:ext cx="2088232" cy="508320"/>
          </a:xfrm>
          <a:prstGeom prst="rect">
            <a:avLst/>
          </a:prstGeom>
        </p:spPr>
      </p:pic>
    </p:spTree>
    <p:extLst>
      <p:ext uri="{BB962C8B-B14F-4D97-AF65-F5344CB8AC3E}">
        <p14:creationId xmlns:p14="http://schemas.microsoft.com/office/powerpoint/2010/main" val="130927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CAA0B-007A-A8D8-25F7-7ADF686B9207}"/>
              </a:ext>
            </a:extLst>
          </p:cNvPr>
          <p:cNvSpPr>
            <a:spLocks noGrp="1"/>
          </p:cNvSpPr>
          <p:nvPr>
            <p:ph type="title"/>
          </p:nvPr>
        </p:nvSpPr>
        <p:spPr/>
        <p:txBody>
          <a:bodyPr/>
          <a:lstStyle/>
          <a:p>
            <a:r>
              <a:rPr lang="de-AT" dirty="0"/>
              <a:t>Entwicklerwerkzeuge . Status setzen</a:t>
            </a:r>
          </a:p>
        </p:txBody>
      </p:sp>
      <p:sp>
        <p:nvSpPr>
          <p:cNvPr id="3" name="Textplatzhalter 2">
            <a:extLst>
              <a:ext uri="{FF2B5EF4-FFF2-40B4-BE49-F238E27FC236}">
                <a16:creationId xmlns:a16="http://schemas.microsoft.com/office/drawing/2014/main" id="{EE57E367-27FB-4473-815E-9CC1670BD680}"/>
              </a:ext>
            </a:extLst>
          </p:cNvPr>
          <p:cNvSpPr>
            <a:spLocks noGrp="1"/>
          </p:cNvSpPr>
          <p:nvPr>
            <p:ph type="body" sz="quarter" idx="10"/>
          </p:nvPr>
        </p:nvSpPr>
        <p:spPr>
          <a:xfrm>
            <a:off x="323528" y="1052736"/>
            <a:ext cx="8207375" cy="4608165"/>
          </a:xfrm>
        </p:spPr>
        <p:txBody>
          <a:bodyPr/>
          <a:lstStyle/>
          <a:p>
            <a:r>
              <a:rPr lang="de-AT" dirty="0"/>
              <a:t>Kommunikation mit Gerät findet nicht statt</a:t>
            </a:r>
          </a:p>
        </p:txBody>
      </p:sp>
      <p:pic>
        <p:nvPicPr>
          <p:cNvPr id="5" name="Grafik 4">
            <a:extLst>
              <a:ext uri="{FF2B5EF4-FFF2-40B4-BE49-F238E27FC236}">
                <a16:creationId xmlns:a16="http://schemas.microsoft.com/office/drawing/2014/main" id="{8006C64F-6D88-E5D1-8C19-F79938010F16}"/>
              </a:ext>
            </a:extLst>
          </p:cNvPr>
          <p:cNvPicPr>
            <a:picLocks noChangeAspect="1"/>
          </p:cNvPicPr>
          <p:nvPr/>
        </p:nvPicPr>
        <p:blipFill>
          <a:blip r:embed="rId2"/>
          <a:stretch>
            <a:fillRect/>
          </a:stretch>
        </p:blipFill>
        <p:spPr>
          <a:xfrm>
            <a:off x="1907704" y="1747186"/>
            <a:ext cx="5544616" cy="5100434"/>
          </a:xfrm>
          <a:prstGeom prst="rect">
            <a:avLst/>
          </a:prstGeom>
        </p:spPr>
      </p:pic>
    </p:spTree>
    <p:extLst>
      <p:ext uri="{BB962C8B-B14F-4D97-AF65-F5344CB8AC3E}">
        <p14:creationId xmlns:p14="http://schemas.microsoft.com/office/powerpoint/2010/main" val="2763606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E021FD-46CA-EE70-B9D0-AB646B368961}"/>
              </a:ext>
            </a:extLst>
          </p:cNvPr>
          <p:cNvSpPr>
            <a:spLocks noGrp="1"/>
          </p:cNvSpPr>
          <p:nvPr>
            <p:ph type="title"/>
          </p:nvPr>
        </p:nvSpPr>
        <p:spPr/>
        <p:txBody>
          <a:bodyPr/>
          <a:lstStyle/>
          <a:p>
            <a:r>
              <a:rPr lang="de-AT" dirty="0"/>
              <a:t>MQTT-Devices allgemein</a:t>
            </a:r>
          </a:p>
        </p:txBody>
      </p:sp>
      <p:sp>
        <p:nvSpPr>
          <p:cNvPr id="3" name="Textplatzhalter 2">
            <a:extLst>
              <a:ext uri="{FF2B5EF4-FFF2-40B4-BE49-F238E27FC236}">
                <a16:creationId xmlns:a16="http://schemas.microsoft.com/office/drawing/2014/main" id="{3E77E7BF-ABCE-604D-8EFE-D4A86B9D3CD8}"/>
              </a:ext>
            </a:extLst>
          </p:cNvPr>
          <p:cNvSpPr>
            <a:spLocks noGrp="1"/>
          </p:cNvSpPr>
          <p:nvPr>
            <p:ph type="body" sz="quarter" idx="10"/>
          </p:nvPr>
        </p:nvSpPr>
        <p:spPr>
          <a:xfrm>
            <a:off x="468313" y="1124744"/>
            <a:ext cx="8207375" cy="4608165"/>
          </a:xfrm>
        </p:spPr>
        <p:txBody>
          <a:bodyPr/>
          <a:lstStyle/>
          <a:p>
            <a:r>
              <a:rPr lang="de-AT" dirty="0"/>
              <a:t>Topic/</a:t>
            </a:r>
            <a:r>
              <a:rPr lang="de-AT" dirty="0" err="1"/>
              <a:t>Payloadstruktur</a:t>
            </a:r>
            <a:r>
              <a:rPr lang="de-AT" dirty="0"/>
              <a:t> passt nicht zu HA</a:t>
            </a:r>
          </a:p>
          <a:p>
            <a:r>
              <a:rPr lang="de-AT" dirty="0"/>
              <a:t>Eigene Sensoren sind über YAML definierbar</a:t>
            </a:r>
          </a:p>
          <a:p>
            <a:r>
              <a:rPr lang="de-AT" dirty="0"/>
              <a:t>Eintragen in </a:t>
            </a:r>
            <a:r>
              <a:rPr lang="de-AT" dirty="0" err="1"/>
              <a:t>configuration.yaml</a:t>
            </a:r>
            <a:endParaRPr lang="de-AT" dirty="0"/>
          </a:p>
          <a:p>
            <a:pPr lvl="1"/>
            <a:r>
              <a:rPr lang="de-AT" dirty="0"/>
              <a:t>Besser in eigene Datei auslagern</a:t>
            </a:r>
          </a:p>
          <a:p>
            <a:r>
              <a:rPr lang="de-AT" dirty="0" err="1"/>
              <a:t>mqtt.yaml</a:t>
            </a:r>
            <a:r>
              <a:rPr lang="de-AT" dirty="0"/>
              <a:t> enthält alle Sensoren, die händisch über MQTT angelegt werden</a:t>
            </a:r>
          </a:p>
          <a:p>
            <a:pPr lvl="1"/>
            <a:r>
              <a:rPr lang="de-AT" dirty="0" err="1"/>
              <a:t>unique_id</a:t>
            </a:r>
            <a:r>
              <a:rPr lang="de-AT" dirty="0"/>
              <a:t> für spätere Bearbeitung in HA notwendig</a:t>
            </a:r>
          </a:p>
          <a:p>
            <a:pPr lvl="1"/>
            <a:r>
              <a:rPr lang="de-AT" dirty="0" err="1"/>
              <a:t>state_topic</a:t>
            </a:r>
            <a:r>
              <a:rPr lang="de-AT" dirty="0"/>
              <a:t> definiert zu belauschendes Topic</a:t>
            </a:r>
          </a:p>
          <a:p>
            <a:pPr lvl="1"/>
            <a:r>
              <a:rPr lang="de-AT" dirty="0" err="1"/>
              <a:t>unit_of_measurement</a:t>
            </a:r>
            <a:r>
              <a:rPr lang="de-AT" dirty="0"/>
              <a:t> spielt in HA Rolle</a:t>
            </a:r>
          </a:p>
          <a:p>
            <a:pPr lvl="1"/>
            <a:r>
              <a:rPr lang="de-AT" dirty="0" err="1"/>
              <a:t>value_template</a:t>
            </a:r>
            <a:r>
              <a:rPr lang="de-AT" dirty="0"/>
              <a:t> beschreibt Struktur der Werte</a:t>
            </a:r>
          </a:p>
          <a:p>
            <a:pPr lvl="2"/>
            <a:r>
              <a:rPr lang="de-AT" dirty="0"/>
              <a:t>Auch Attribute sind möglich</a:t>
            </a:r>
          </a:p>
        </p:txBody>
      </p:sp>
    </p:spTree>
    <p:extLst>
      <p:ext uri="{BB962C8B-B14F-4D97-AF65-F5344CB8AC3E}">
        <p14:creationId xmlns:p14="http://schemas.microsoft.com/office/powerpoint/2010/main" val="3724563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74A505-44EE-7CBE-71B5-E919CA624ED6}"/>
              </a:ext>
            </a:extLst>
          </p:cNvPr>
          <p:cNvSpPr>
            <a:spLocks noGrp="1"/>
          </p:cNvSpPr>
          <p:nvPr>
            <p:ph type="title"/>
          </p:nvPr>
        </p:nvSpPr>
        <p:spPr/>
        <p:txBody>
          <a:bodyPr/>
          <a:lstStyle/>
          <a:p>
            <a:r>
              <a:rPr lang="de-AT" dirty="0" err="1"/>
              <a:t>Mqtt</a:t>
            </a:r>
            <a:r>
              <a:rPr lang="de-AT" dirty="0"/>
              <a:t>-Sensor anlegen</a:t>
            </a:r>
          </a:p>
        </p:txBody>
      </p:sp>
      <p:sp>
        <p:nvSpPr>
          <p:cNvPr id="3" name="Textplatzhalter 2">
            <a:extLst>
              <a:ext uri="{FF2B5EF4-FFF2-40B4-BE49-F238E27FC236}">
                <a16:creationId xmlns:a16="http://schemas.microsoft.com/office/drawing/2014/main" id="{44584235-C9A9-28D7-BDF2-7AC14859A3E1}"/>
              </a:ext>
            </a:extLst>
          </p:cNvPr>
          <p:cNvSpPr>
            <a:spLocks noGrp="1"/>
          </p:cNvSpPr>
          <p:nvPr>
            <p:ph type="body" sz="quarter" idx="10"/>
          </p:nvPr>
        </p:nvSpPr>
        <p:spPr>
          <a:xfrm>
            <a:off x="323528" y="1052736"/>
            <a:ext cx="8207375" cy="4608165"/>
          </a:xfrm>
        </p:spPr>
        <p:txBody>
          <a:bodyPr/>
          <a:lstStyle/>
          <a:p>
            <a:r>
              <a:rPr lang="de-AT" dirty="0"/>
              <a:t>Beispiel </a:t>
            </a:r>
            <a:r>
              <a:rPr lang="de-AT" dirty="0" err="1"/>
              <a:t>Kerui-Ldr</a:t>
            </a:r>
            <a:endParaRPr lang="de-AT" dirty="0"/>
          </a:p>
        </p:txBody>
      </p:sp>
      <p:pic>
        <p:nvPicPr>
          <p:cNvPr id="5" name="Grafik 4">
            <a:extLst>
              <a:ext uri="{FF2B5EF4-FFF2-40B4-BE49-F238E27FC236}">
                <a16:creationId xmlns:a16="http://schemas.microsoft.com/office/drawing/2014/main" id="{8C0A4621-E367-9739-0DE2-D1761CD7B446}"/>
              </a:ext>
            </a:extLst>
          </p:cNvPr>
          <p:cNvPicPr>
            <a:picLocks noChangeAspect="1"/>
          </p:cNvPicPr>
          <p:nvPr/>
        </p:nvPicPr>
        <p:blipFill>
          <a:blip r:embed="rId2"/>
          <a:stretch>
            <a:fillRect/>
          </a:stretch>
        </p:blipFill>
        <p:spPr>
          <a:xfrm>
            <a:off x="1115616" y="1700808"/>
            <a:ext cx="7824421" cy="4608165"/>
          </a:xfrm>
          <a:prstGeom prst="rect">
            <a:avLst/>
          </a:prstGeom>
        </p:spPr>
      </p:pic>
    </p:spTree>
    <p:extLst>
      <p:ext uri="{BB962C8B-B14F-4D97-AF65-F5344CB8AC3E}">
        <p14:creationId xmlns:p14="http://schemas.microsoft.com/office/powerpoint/2010/main" val="189385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78B462-544A-C403-DA86-54BDB922CAA0}"/>
              </a:ext>
            </a:extLst>
          </p:cNvPr>
          <p:cNvSpPr>
            <a:spLocks noGrp="1"/>
          </p:cNvSpPr>
          <p:nvPr>
            <p:ph type="title"/>
          </p:nvPr>
        </p:nvSpPr>
        <p:spPr/>
        <p:txBody>
          <a:bodyPr/>
          <a:lstStyle/>
          <a:p>
            <a:r>
              <a:rPr lang="de-AT" dirty="0"/>
              <a:t>In </a:t>
            </a:r>
            <a:r>
              <a:rPr lang="de-AT" dirty="0" err="1"/>
              <a:t>configuration.yaml</a:t>
            </a:r>
            <a:r>
              <a:rPr lang="de-AT" dirty="0"/>
              <a:t> „</a:t>
            </a:r>
            <a:r>
              <a:rPr lang="de-AT" dirty="0" err="1"/>
              <a:t>includen</a:t>
            </a:r>
            <a:r>
              <a:rPr lang="de-AT" dirty="0"/>
              <a:t>“</a:t>
            </a:r>
          </a:p>
        </p:txBody>
      </p:sp>
      <p:sp>
        <p:nvSpPr>
          <p:cNvPr id="3" name="Textplatzhalter 2">
            <a:extLst>
              <a:ext uri="{FF2B5EF4-FFF2-40B4-BE49-F238E27FC236}">
                <a16:creationId xmlns:a16="http://schemas.microsoft.com/office/drawing/2014/main" id="{05A091B1-BE3B-566C-E4F9-8764B31CAE46}"/>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A06A2C0-52C1-DC79-A328-58F13BCF00F8}"/>
              </a:ext>
            </a:extLst>
          </p:cNvPr>
          <p:cNvPicPr>
            <a:picLocks noChangeAspect="1"/>
          </p:cNvPicPr>
          <p:nvPr/>
        </p:nvPicPr>
        <p:blipFill>
          <a:blip r:embed="rId2"/>
          <a:stretch>
            <a:fillRect/>
          </a:stretch>
        </p:blipFill>
        <p:spPr>
          <a:xfrm>
            <a:off x="827584" y="1412776"/>
            <a:ext cx="7189722" cy="1584176"/>
          </a:xfrm>
          <a:prstGeom prst="rect">
            <a:avLst/>
          </a:prstGeom>
        </p:spPr>
      </p:pic>
    </p:spTree>
    <p:extLst>
      <p:ext uri="{BB962C8B-B14F-4D97-AF65-F5344CB8AC3E}">
        <p14:creationId xmlns:p14="http://schemas.microsoft.com/office/powerpoint/2010/main" val="5048297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AABC1A-9D8C-9AAD-05C0-A9CF7F3D672D}"/>
              </a:ext>
            </a:extLst>
          </p:cNvPr>
          <p:cNvSpPr>
            <a:spLocks noGrp="1"/>
          </p:cNvSpPr>
          <p:nvPr>
            <p:ph type="title"/>
          </p:nvPr>
        </p:nvSpPr>
        <p:spPr/>
        <p:txBody>
          <a:bodyPr/>
          <a:lstStyle/>
          <a:p>
            <a:r>
              <a:rPr lang="de-AT" dirty="0"/>
              <a:t>Developer-Tools</a:t>
            </a:r>
          </a:p>
        </p:txBody>
      </p:sp>
      <p:sp>
        <p:nvSpPr>
          <p:cNvPr id="3" name="Textplatzhalter 2">
            <a:extLst>
              <a:ext uri="{FF2B5EF4-FFF2-40B4-BE49-F238E27FC236}">
                <a16:creationId xmlns:a16="http://schemas.microsoft.com/office/drawing/2014/main" id="{F649CDE5-61AD-A9DF-EA77-1B1C03B80FDC}"/>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1D69E40-5A07-379E-1E86-6E9DF3B7DC54}"/>
              </a:ext>
            </a:extLst>
          </p:cNvPr>
          <p:cNvPicPr>
            <a:picLocks noChangeAspect="1"/>
          </p:cNvPicPr>
          <p:nvPr/>
        </p:nvPicPr>
        <p:blipFill>
          <a:blip r:embed="rId2"/>
          <a:stretch>
            <a:fillRect/>
          </a:stretch>
        </p:blipFill>
        <p:spPr>
          <a:xfrm>
            <a:off x="1187624" y="981075"/>
            <a:ext cx="7231300" cy="5091001"/>
          </a:xfrm>
          <a:prstGeom prst="rect">
            <a:avLst/>
          </a:prstGeom>
        </p:spPr>
      </p:pic>
    </p:spTree>
    <p:extLst>
      <p:ext uri="{BB962C8B-B14F-4D97-AF65-F5344CB8AC3E}">
        <p14:creationId xmlns:p14="http://schemas.microsoft.com/office/powerpoint/2010/main" val="2248178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72D9C0-DCB4-5910-2E94-B67F6C04EC4A}"/>
              </a:ext>
            </a:extLst>
          </p:cNvPr>
          <p:cNvSpPr>
            <a:spLocks noGrp="1"/>
          </p:cNvSpPr>
          <p:nvPr>
            <p:ph type="title"/>
          </p:nvPr>
        </p:nvSpPr>
        <p:spPr/>
        <p:txBody>
          <a:bodyPr/>
          <a:lstStyle/>
          <a:p>
            <a:r>
              <a:rPr lang="de-AT" dirty="0"/>
              <a:t>In eigenem Dashboard anzeigen</a:t>
            </a:r>
          </a:p>
        </p:txBody>
      </p:sp>
      <p:sp>
        <p:nvSpPr>
          <p:cNvPr id="3" name="Textplatzhalter 2">
            <a:extLst>
              <a:ext uri="{FF2B5EF4-FFF2-40B4-BE49-F238E27FC236}">
                <a16:creationId xmlns:a16="http://schemas.microsoft.com/office/drawing/2014/main" id="{116FF0BB-DA88-21B8-11D5-72C6CDCF015D}"/>
              </a:ext>
            </a:extLst>
          </p:cNvPr>
          <p:cNvSpPr>
            <a:spLocks noGrp="1"/>
          </p:cNvSpPr>
          <p:nvPr>
            <p:ph type="body" sz="quarter" idx="10"/>
          </p:nvPr>
        </p:nvSpPr>
        <p:spPr/>
        <p:txBody>
          <a:bodyPr/>
          <a:lstStyle/>
          <a:p>
            <a:r>
              <a:rPr lang="de-AT" dirty="0" err="1"/>
              <a:t>Entities</a:t>
            </a:r>
            <a:r>
              <a:rPr lang="de-AT" dirty="0"/>
              <a:t>-Card hinzufügen</a:t>
            </a:r>
          </a:p>
        </p:txBody>
      </p:sp>
      <p:pic>
        <p:nvPicPr>
          <p:cNvPr id="5" name="Grafik 4">
            <a:extLst>
              <a:ext uri="{FF2B5EF4-FFF2-40B4-BE49-F238E27FC236}">
                <a16:creationId xmlns:a16="http://schemas.microsoft.com/office/drawing/2014/main" id="{14B78E7F-C6B5-46BE-FCEC-FD2BC8F1C726}"/>
              </a:ext>
            </a:extLst>
          </p:cNvPr>
          <p:cNvPicPr>
            <a:picLocks noChangeAspect="1"/>
          </p:cNvPicPr>
          <p:nvPr/>
        </p:nvPicPr>
        <p:blipFill>
          <a:blip r:embed="rId2"/>
          <a:stretch>
            <a:fillRect/>
          </a:stretch>
        </p:blipFill>
        <p:spPr>
          <a:xfrm>
            <a:off x="179512" y="1906386"/>
            <a:ext cx="7960044" cy="3045227"/>
          </a:xfrm>
          <a:prstGeom prst="rect">
            <a:avLst/>
          </a:prstGeom>
        </p:spPr>
      </p:pic>
    </p:spTree>
    <p:extLst>
      <p:ext uri="{BB962C8B-B14F-4D97-AF65-F5344CB8AC3E}">
        <p14:creationId xmlns:p14="http://schemas.microsoft.com/office/powerpoint/2010/main" val="533783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563A4F-7165-338E-7219-E2EC82AA750D}"/>
              </a:ext>
            </a:extLst>
          </p:cNvPr>
          <p:cNvSpPr>
            <a:spLocks noGrp="1"/>
          </p:cNvSpPr>
          <p:nvPr>
            <p:ph type="title"/>
          </p:nvPr>
        </p:nvSpPr>
        <p:spPr/>
        <p:txBody>
          <a:bodyPr/>
          <a:lstStyle/>
          <a:p>
            <a:r>
              <a:rPr lang="de-AT" dirty="0"/>
              <a:t>Ergebnis</a:t>
            </a:r>
          </a:p>
        </p:txBody>
      </p:sp>
      <p:sp>
        <p:nvSpPr>
          <p:cNvPr id="3" name="Textplatzhalter 2">
            <a:extLst>
              <a:ext uri="{FF2B5EF4-FFF2-40B4-BE49-F238E27FC236}">
                <a16:creationId xmlns:a16="http://schemas.microsoft.com/office/drawing/2014/main" id="{A286C07B-BFBB-A4E0-49AE-9C4DC28B1D01}"/>
              </a:ext>
            </a:extLst>
          </p:cNvPr>
          <p:cNvSpPr>
            <a:spLocks noGrp="1"/>
          </p:cNvSpPr>
          <p:nvPr>
            <p:ph type="body" sz="quarter" idx="10"/>
          </p:nvPr>
        </p:nvSpPr>
        <p:spPr/>
        <p:txBody>
          <a:bodyPr/>
          <a:lstStyle/>
          <a:p>
            <a:r>
              <a:rPr lang="de-AT" dirty="0"/>
              <a:t>Icon ergibt sich teilweise über </a:t>
            </a:r>
            <a:r>
              <a:rPr lang="de-AT" dirty="0" err="1"/>
              <a:t>unit_of_measurement</a:t>
            </a:r>
            <a:endParaRPr lang="de-AT" dirty="0"/>
          </a:p>
        </p:txBody>
      </p:sp>
      <p:pic>
        <p:nvPicPr>
          <p:cNvPr id="5" name="Grafik 4">
            <a:extLst>
              <a:ext uri="{FF2B5EF4-FFF2-40B4-BE49-F238E27FC236}">
                <a16:creationId xmlns:a16="http://schemas.microsoft.com/office/drawing/2014/main" id="{25E38E20-FE55-E359-18D9-BD760FFCF3CD}"/>
              </a:ext>
            </a:extLst>
          </p:cNvPr>
          <p:cNvPicPr>
            <a:picLocks noChangeAspect="1"/>
          </p:cNvPicPr>
          <p:nvPr/>
        </p:nvPicPr>
        <p:blipFill>
          <a:blip r:embed="rId2"/>
          <a:stretch>
            <a:fillRect/>
          </a:stretch>
        </p:blipFill>
        <p:spPr>
          <a:xfrm>
            <a:off x="1043608" y="1988840"/>
            <a:ext cx="7239243" cy="4072074"/>
          </a:xfrm>
          <a:prstGeom prst="rect">
            <a:avLst/>
          </a:prstGeom>
        </p:spPr>
      </p:pic>
    </p:spTree>
    <p:extLst>
      <p:ext uri="{BB962C8B-B14F-4D97-AF65-F5344CB8AC3E}">
        <p14:creationId xmlns:p14="http://schemas.microsoft.com/office/powerpoint/2010/main" val="3612836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06724A-3A9B-452D-2FA9-B699ECCB05B1}"/>
              </a:ext>
            </a:extLst>
          </p:cNvPr>
          <p:cNvSpPr>
            <a:spLocks noGrp="1"/>
          </p:cNvSpPr>
          <p:nvPr>
            <p:ph type="title"/>
          </p:nvPr>
        </p:nvSpPr>
        <p:spPr/>
        <p:txBody>
          <a:bodyPr/>
          <a:lstStyle/>
          <a:p>
            <a:r>
              <a:rPr lang="de-AT" dirty="0" err="1"/>
              <a:t>ESPxx</a:t>
            </a:r>
            <a:r>
              <a:rPr lang="de-AT" dirty="0"/>
              <a:t>-Device in Betrieb nehmen</a:t>
            </a:r>
          </a:p>
        </p:txBody>
      </p:sp>
      <p:sp>
        <p:nvSpPr>
          <p:cNvPr id="3" name="Textplatzhalter 2">
            <a:extLst>
              <a:ext uri="{FF2B5EF4-FFF2-40B4-BE49-F238E27FC236}">
                <a16:creationId xmlns:a16="http://schemas.microsoft.com/office/drawing/2014/main" id="{5F378839-0599-C321-ADE5-729E485686EA}"/>
              </a:ext>
            </a:extLst>
          </p:cNvPr>
          <p:cNvSpPr>
            <a:spLocks noGrp="1"/>
          </p:cNvSpPr>
          <p:nvPr>
            <p:ph type="body" sz="quarter" idx="10"/>
          </p:nvPr>
        </p:nvSpPr>
        <p:spPr/>
        <p:txBody>
          <a:bodyPr/>
          <a:lstStyle/>
          <a:p>
            <a:r>
              <a:rPr lang="de-AT" dirty="0"/>
              <a:t>Jeder Teilnehmer bekommt einen eigenen ESP</a:t>
            </a:r>
          </a:p>
          <a:p>
            <a:pPr lvl="1"/>
            <a:r>
              <a:rPr lang="de-AT" dirty="0"/>
              <a:t>Zahl auf dem ESP bestimmt verwendeten </a:t>
            </a:r>
            <a:r>
              <a:rPr lang="de-AT" dirty="0" err="1"/>
              <a:t>Odroid</a:t>
            </a:r>
            <a:endParaRPr lang="de-AT" dirty="0"/>
          </a:p>
          <a:p>
            <a:r>
              <a:rPr lang="de-AT" dirty="0" err="1"/>
              <a:t>ESPxx</a:t>
            </a:r>
            <a:r>
              <a:rPr lang="de-AT" dirty="0"/>
              <a:t> verwendet Sensoren und Aktoren</a:t>
            </a:r>
          </a:p>
          <a:p>
            <a:pPr lvl="1"/>
            <a:r>
              <a:rPr lang="de-AT" dirty="0"/>
              <a:t>DHT22 für Temperatur und Luftfeuchte</a:t>
            </a:r>
          </a:p>
          <a:p>
            <a:pPr lvl="1"/>
            <a:r>
              <a:rPr lang="de-AT" dirty="0"/>
              <a:t>PIR als </a:t>
            </a:r>
            <a:r>
              <a:rPr lang="de-AT" dirty="0" err="1"/>
              <a:t>Motionsensor</a:t>
            </a:r>
            <a:endParaRPr lang="de-AT" dirty="0"/>
          </a:p>
          <a:p>
            <a:pPr lvl="1"/>
            <a:r>
              <a:rPr lang="de-AT" dirty="0"/>
              <a:t>ESP-LED als Aktor</a:t>
            </a:r>
          </a:p>
          <a:p>
            <a:r>
              <a:rPr lang="de-AT" dirty="0"/>
              <a:t>Nach Anlegen der Versorgung meldet sich Device bei MQTT von 192.168.2.3 an</a:t>
            </a:r>
          </a:p>
          <a:p>
            <a:r>
              <a:rPr lang="de-AT" dirty="0"/>
              <a:t>Später Einbindung über </a:t>
            </a:r>
            <a:r>
              <a:rPr lang="de-AT" dirty="0" err="1"/>
              <a:t>ESPHome</a:t>
            </a:r>
            <a:r>
              <a:rPr lang="de-AT" dirty="0"/>
              <a:t> am eigenen HA</a:t>
            </a:r>
          </a:p>
        </p:txBody>
      </p:sp>
    </p:spTree>
    <p:extLst>
      <p:ext uri="{BB962C8B-B14F-4D97-AF65-F5344CB8AC3E}">
        <p14:creationId xmlns:p14="http://schemas.microsoft.com/office/powerpoint/2010/main" val="6055342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06C536-E59B-7C97-9F30-DA357DA1DE2C}"/>
              </a:ext>
            </a:extLst>
          </p:cNvPr>
          <p:cNvSpPr>
            <a:spLocks noGrp="1"/>
          </p:cNvSpPr>
          <p:nvPr>
            <p:ph type="title"/>
          </p:nvPr>
        </p:nvSpPr>
        <p:spPr/>
        <p:txBody>
          <a:bodyPr/>
          <a:lstStyle/>
          <a:p>
            <a:r>
              <a:rPr lang="de-AT" dirty="0"/>
              <a:t>Kontrolle über </a:t>
            </a:r>
            <a:r>
              <a:rPr lang="de-AT" dirty="0" err="1"/>
              <a:t>MqtExplorer</a:t>
            </a:r>
            <a:endParaRPr lang="de-AT" dirty="0"/>
          </a:p>
        </p:txBody>
      </p:sp>
      <p:sp>
        <p:nvSpPr>
          <p:cNvPr id="3" name="Textplatzhalter 2">
            <a:extLst>
              <a:ext uri="{FF2B5EF4-FFF2-40B4-BE49-F238E27FC236}">
                <a16:creationId xmlns:a16="http://schemas.microsoft.com/office/drawing/2014/main" id="{1F98EF73-7CDF-FB4F-36F2-58901B27EF83}"/>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954A7926-F6DF-E68F-E483-7E4A0217A8F9}"/>
              </a:ext>
            </a:extLst>
          </p:cNvPr>
          <p:cNvPicPr>
            <a:picLocks noChangeAspect="1"/>
          </p:cNvPicPr>
          <p:nvPr/>
        </p:nvPicPr>
        <p:blipFill>
          <a:blip r:embed="rId2"/>
          <a:stretch>
            <a:fillRect/>
          </a:stretch>
        </p:blipFill>
        <p:spPr>
          <a:xfrm>
            <a:off x="-7143" y="798100"/>
            <a:ext cx="8839200" cy="2914650"/>
          </a:xfrm>
          <a:prstGeom prst="rect">
            <a:avLst/>
          </a:prstGeom>
        </p:spPr>
      </p:pic>
      <p:pic>
        <p:nvPicPr>
          <p:cNvPr id="7" name="Grafik 6">
            <a:extLst>
              <a:ext uri="{FF2B5EF4-FFF2-40B4-BE49-F238E27FC236}">
                <a16:creationId xmlns:a16="http://schemas.microsoft.com/office/drawing/2014/main" id="{5AA06B3F-4F7C-E8B3-0319-561E256E1D44}"/>
              </a:ext>
            </a:extLst>
          </p:cNvPr>
          <p:cNvPicPr>
            <a:picLocks noChangeAspect="1"/>
          </p:cNvPicPr>
          <p:nvPr/>
        </p:nvPicPr>
        <p:blipFill>
          <a:blip r:embed="rId3"/>
          <a:stretch>
            <a:fillRect/>
          </a:stretch>
        </p:blipFill>
        <p:spPr>
          <a:xfrm>
            <a:off x="2054655" y="3501008"/>
            <a:ext cx="6651653" cy="3356992"/>
          </a:xfrm>
          <a:prstGeom prst="rect">
            <a:avLst/>
          </a:prstGeom>
        </p:spPr>
      </p:pic>
    </p:spTree>
    <p:extLst>
      <p:ext uri="{BB962C8B-B14F-4D97-AF65-F5344CB8AC3E}">
        <p14:creationId xmlns:p14="http://schemas.microsoft.com/office/powerpoint/2010/main" val="104248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A3DF3F-4130-5AF0-9A71-723EE82E7427}"/>
              </a:ext>
            </a:extLst>
          </p:cNvPr>
          <p:cNvSpPr>
            <a:spLocks noGrp="1"/>
          </p:cNvSpPr>
          <p:nvPr>
            <p:ph type="title"/>
          </p:nvPr>
        </p:nvSpPr>
        <p:spPr/>
        <p:txBody>
          <a:bodyPr/>
          <a:lstStyle/>
          <a:p>
            <a:r>
              <a:rPr lang="de-AT" dirty="0"/>
              <a:t>In wenigen Sekunden</a:t>
            </a:r>
          </a:p>
        </p:txBody>
      </p:sp>
      <p:sp>
        <p:nvSpPr>
          <p:cNvPr id="3" name="Textplatzhalter 2">
            <a:extLst>
              <a:ext uri="{FF2B5EF4-FFF2-40B4-BE49-F238E27FC236}">
                <a16:creationId xmlns:a16="http://schemas.microsoft.com/office/drawing/2014/main" id="{DDCE77EB-9D98-EF68-3A95-4C2E3510625E}"/>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708E9654-7F5D-D853-3317-BDD1ACE0A2C9}"/>
              </a:ext>
            </a:extLst>
          </p:cNvPr>
          <p:cNvPicPr>
            <a:picLocks noChangeAspect="1"/>
          </p:cNvPicPr>
          <p:nvPr/>
        </p:nvPicPr>
        <p:blipFill>
          <a:blip r:embed="rId2"/>
          <a:stretch>
            <a:fillRect/>
          </a:stretch>
        </p:blipFill>
        <p:spPr>
          <a:xfrm>
            <a:off x="2162175" y="2085975"/>
            <a:ext cx="4819650" cy="2686050"/>
          </a:xfrm>
          <a:prstGeom prst="rect">
            <a:avLst/>
          </a:prstGeom>
        </p:spPr>
      </p:pic>
    </p:spTree>
    <p:extLst>
      <p:ext uri="{BB962C8B-B14F-4D97-AF65-F5344CB8AC3E}">
        <p14:creationId xmlns:p14="http://schemas.microsoft.com/office/powerpoint/2010/main" val="195799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49C581-DBC8-CCC4-03C3-5ECF064F6BA6}"/>
              </a:ext>
            </a:extLst>
          </p:cNvPr>
          <p:cNvSpPr>
            <a:spLocks noGrp="1"/>
          </p:cNvSpPr>
          <p:nvPr>
            <p:ph type="title"/>
          </p:nvPr>
        </p:nvSpPr>
        <p:spPr/>
        <p:txBody>
          <a:bodyPr/>
          <a:lstStyle/>
          <a:p>
            <a:r>
              <a:rPr lang="de-AT" dirty="0" err="1"/>
              <a:t>Mqtt</a:t>
            </a:r>
            <a:r>
              <a:rPr lang="de-AT" dirty="0"/>
              <a:t> - Broker</a:t>
            </a:r>
          </a:p>
        </p:txBody>
      </p:sp>
      <p:sp>
        <p:nvSpPr>
          <p:cNvPr id="3" name="Textplatzhalter 2">
            <a:extLst>
              <a:ext uri="{FF2B5EF4-FFF2-40B4-BE49-F238E27FC236}">
                <a16:creationId xmlns:a16="http://schemas.microsoft.com/office/drawing/2014/main" id="{29B789D1-0ADA-1C1F-FB5B-1EBA3436F2B8}"/>
              </a:ext>
            </a:extLst>
          </p:cNvPr>
          <p:cNvSpPr>
            <a:spLocks noGrp="1"/>
          </p:cNvSpPr>
          <p:nvPr>
            <p:ph type="body" sz="quarter" idx="10"/>
          </p:nvPr>
        </p:nvSpPr>
        <p:spPr/>
        <p:txBody>
          <a:bodyPr/>
          <a:lstStyle/>
          <a:p>
            <a:r>
              <a:rPr lang="de-AT" dirty="0"/>
              <a:t>Zentraler Vermittler der Nachrichten (Observer-Pattern)</a:t>
            </a:r>
          </a:p>
          <a:p>
            <a:pPr lvl="1"/>
            <a:r>
              <a:rPr lang="de-AT" dirty="0"/>
              <a:t>Empfängt Nachrichten von Publishern</a:t>
            </a:r>
          </a:p>
          <a:p>
            <a:pPr lvl="1"/>
            <a:r>
              <a:rPr lang="de-AT" dirty="0"/>
              <a:t>Versendet Nachrichten an registrierte Subscriber</a:t>
            </a:r>
          </a:p>
          <a:p>
            <a:r>
              <a:rPr lang="de-AT" dirty="0"/>
              <a:t>Keine Persistenz der Nachrichten</a:t>
            </a:r>
          </a:p>
          <a:p>
            <a:pPr lvl="1"/>
            <a:r>
              <a:rPr lang="de-AT" dirty="0"/>
              <a:t>Leichtgewichtig und schnell</a:t>
            </a:r>
          </a:p>
          <a:p>
            <a:r>
              <a:rPr lang="de-AT" dirty="0"/>
              <a:t>Unterstützt Authentifizierung und Autorisierung</a:t>
            </a:r>
          </a:p>
          <a:p>
            <a:r>
              <a:rPr lang="de-AT" dirty="0"/>
              <a:t>Qualitätskriterien für Übertragung sind konfigurierbar </a:t>
            </a:r>
          </a:p>
          <a:p>
            <a:r>
              <a:rPr lang="de-AT" dirty="0"/>
              <a:t>Typische Vertreter: </a:t>
            </a:r>
            <a:r>
              <a:rPr lang="de-AT" dirty="0" err="1"/>
              <a:t>Mosquitto</a:t>
            </a:r>
            <a:r>
              <a:rPr lang="de-AT" dirty="0"/>
              <a:t>, </a:t>
            </a:r>
            <a:r>
              <a:rPr lang="de-AT" dirty="0" err="1"/>
              <a:t>HiveMQ</a:t>
            </a:r>
            <a:r>
              <a:rPr lang="de-AT" dirty="0"/>
              <a:t>, EMQX</a:t>
            </a:r>
          </a:p>
          <a:p>
            <a:endParaRPr lang="de-AT" dirty="0"/>
          </a:p>
        </p:txBody>
      </p:sp>
    </p:spTree>
    <p:extLst>
      <p:ext uri="{BB962C8B-B14F-4D97-AF65-F5344CB8AC3E}">
        <p14:creationId xmlns:p14="http://schemas.microsoft.com/office/powerpoint/2010/main" val="3951660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F1EFA-60F1-2E50-214A-701B356C6C0A}"/>
              </a:ext>
            </a:extLst>
          </p:cNvPr>
          <p:cNvSpPr>
            <a:spLocks noGrp="1"/>
          </p:cNvSpPr>
          <p:nvPr>
            <p:ph type="title"/>
          </p:nvPr>
        </p:nvSpPr>
        <p:spPr/>
        <p:txBody>
          <a:bodyPr/>
          <a:lstStyle/>
          <a:p>
            <a:r>
              <a:rPr lang="de-AT" dirty="0"/>
              <a:t>Topic (Thema)</a:t>
            </a:r>
          </a:p>
        </p:txBody>
      </p:sp>
      <p:sp>
        <p:nvSpPr>
          <p:cNvPr id="3" name="Textplatzhalter 2">
            <a:extLst>
              <a:ext uri="{FF2B5EF4-FFF2-40B4-BE49-F238E27FC236}">
                <a16:creationId xmlns:a16="http://schemas.microsoft.com/office/drawing/2014/main" id="{3A02613C-6503-F53A-E030-F2EB699BDA7F}"/>
              </a:ext>
            </a:extLst>
          </p:cNvPr>
          <p:cNvSpPr>
            <a:spLocks noGrp="1"/>
          </p:cNvSpPr>
          <p:nvPr>
            <p:ph type="body" sz="quarter" idx="10"/>
          </p:nvPr>
        </p:nvSpPr>
        <p:spPr/>
        <p:txBody>
          <a:bodyPr/>
          <a:lstStyle/>
          <a:p>
            <a:r>
              <a:rPr lang="de-AT" dirty="0"/>
              <a:t>Kommunikationskanal über den Nachrichten ausgetauscht werden</a:t>
            </a:r>
          </a:p>
          <a:p>
            <a:r>
              <a:rPr lang="de-AT" dirty="0"/>
              <a:t>Hierarchische Struktur (ähnlich FS, URL, …)</a:t>
            </a:r>
          </a:p>
          <a:p>
            <a:pPr lvl="1"/>
            <a:r>
              <a:rPr lang="de-AT" dirty="0" err="1"/>
              <a:t>Trenner</a:t>
            </a:r>
            <a:r>
              <a:rPr lang="de-AT" dirty="0"/>
              <a:t> ist / (</a:t>
            </a:r>
            <a:r>
              <a:rPr lang="de-AT" dirty="0" err="1"/>
              <a:t>school</a:t>
            </a:r>
            <a:r>
              <a:rPr lang="de-AT" dirty="0"/>
              <a:t>/</a:t>
            </a:r>
            <a:r>
              <a:rPr lang="de-AT" dirty="0" err="1"/>
              <a:t>eg</a:t>
            </a:r>
            <a:r>
              <a:rPr lang="de-AT" dirty="0"/>
              <a:t>/e74/</a:t>
            </a:r>
            <a:r>
              <a:rPr lang="de-AT" dirty="0" err="1"/>
              <a:t>tempetrature</a:t>
            </a:r>
            <a:r>
              <a:rPr lang="de-AT" dirty="0"/>
              <a:t>)</a:t>
            </a:r>
          </a:p>
          <a:p>
            <a:r>
              <a:rPr lang="de-AT" dirty="0"/>
              <a:t>Gute Planung der Topic-Struktur ist erforderlich</a:t>
            </a:r>
          </a:p>
        </p:txBody>
      </p:sp>
    </p:spTree>
    <p:extLst>
      <p:ext uri="{BB962C8B-B14F-4D97-AF65-F5344CB8AC3E}">
        <p14:creationId xmlns:p14="http://schemas.microsoft.com/office/powerpoint/2010/main" val="1709497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D06037-4626-48BD-8C49-3D4B5678605E}"/>
              </a:ext>
            </a:extLst>
          </p:cNvPr>
          <p:cNvSpPr>
            <a:spLocks noGrp="1"/>
          </p:cNvSpPr>
          <p:nvPr>
            <p:ph type="title"/>
          </p:nvPr>
        </p:nvSpPr>
        <p:spPr/>
        <p:txBody>
          <a:bodyPr/>
          <a:lstStyle/>
          <a:p>
            <a:r>
              <a:rPr lang="de-DE" dirty="0"/>
              <a:t>MQTT – Wildcard-</a:t>
            </a:r>
            <a:r>
              <a:rPr lang="de-DE" dirty="0" err="1"/>
              <a:t>Subscriptions</a:t>
            </a:r>
            <a:endParaRPr lang="de-DE" dirty="0"/>
          </a:p>
        </p:txBody>
      </p:sp>
      <p:sp>
        <p:nvSpPr>
          <p:cNvPr id="3" name="Inhaltsplatzhalter 2">
            <a:extLst>
              <a:ext uri="{FF2B5EF4-FFF2-40B4-BE49-F238E27FC236}">
                <a16:creationId xmlns:a16="http://schemas.microsoft.com/office/drawing/2014/main" id="{9CA0B3B8-92DD-40C8-8E11-B93B4093795C}"/>
              </a:ext>
            </a:extLst>
          </p:cNvPr>
          <p:cNvSpPr>
            <a:spLocks noGrp="1"/>
          </p:cNvSpPr>
          <p:nvPr>
            <p:ph idx="1"/>
          </p:nvPr>
        </p:nvSpPr>
        <p:spPr>
          <a:xfrm>
            <a:off x="302840" y="1207293"/>
            <a:ext cx="8229600" cy="4525963"/>
          </a:xfrm>
        </p:spPr>
        <p:txBody>
          <a:bodyPr/>
          <a:lstStyle/>
          <a:p>
            <a:r>
              <a:rPr lang="de-DE" sz="2000" dirty="0"/>
              <a:t>Beispiel </a:t>
            </a:r>
            <a:r>
              <a:rPr lang="de-DE" sz="2000" dirty="0" err="1"/>
              <a:t>Topicstruktur</a:t>
            </a:r>
            <a:endParaRPr lang="de-DE" sz="2000" dirty="0"/>
          </a:p>
          <a:p>
            <a:pPr lvl="1"/>
            <a:r>
              <a:rPr lang="de-DE" sz="2000" dirty="0"/>
              <a:t>schule/</a:t>
            </a:r>
            <a:r>
              <a:rPr lang="de-DE" sz="2000" dirty="0" err="1"/>
              <a:t>teilnehmer</a:t>
            </a:r>
            <a:r>
              <a:rPr lang="de-DE" sz="2000" dirty="0"/>
              <a:t>/</a:t>
            </a:r>
            <a:r>
              <a:rPr lang="de-DE" sz="2000" dirty="0" err="1"/>
              <a:t>sensor</a:t>
            </a:r>
            <a:endParaRPr lang="de-DE" sz="2000" dirty="0"/>
          </a:p>
          <a:p>
            <a:pPr lvl="2"/>
            <a:r>
              <a:rPr lang="de-DE" sz="2000" dirty="0"/>
              <a:t>Beispiel: </a:t>
            </a:r>
            <a:r>
              <a:rPr lang="de-DE" sz="2000" dirty="0" err="1"/>
              <a:t>neufelden</a:t>
            </a:r>
            <a:r>
              <a:rPr lang="de-DE" sz="2000" dirty="0"/>
              <a:t>/</a:t>
            </a:r>
            <a:r>
              <a:rPr lang="de-DE" sz="2000" dirty="0" err="1"/>
              <a:t>oberaigner</a:t>
            </a:r>
            <a:r>
              <a:rPr lang="de-DE" sz="2000" dirty="0"/>
              <a:t>/</a:t>
            </a:r>
            <a:r>
              <a:rPr lang="de-DE" sz="2000" dirty="0" err="1"/>
              <a:t>temperature</a:t>
            </a:r>
            <a:endParaRPr lang="de-DE" sz="2000" dirty="0"/>
          </a:p>
          <a:p>
            <a:pPr lvl="2"/>
            <a:endParaRPr lang="de-DE" sz="2000" dirty="0"/>
          </a:p>
          <a:p>
            <a:r>
              <a:rPr lang="de-DE" sz="2000" dirty="0"/>
              <a:t>#-Wildcard abonniert alle Topics ab der Ebene</a:t>
            </a:r>
          </a:p>
          <a:p>
            <a:pPr lvl="1"/>
            <a:r>
              <a:rPr lang="de-DE" sz="2000" dirty="0" err="1"/>
              <a:t>braunau</a:t>
            </a:r>
            <a:r>
              <a:rPr lang="de-DE" sz="2000" dirty="0"/>
              <a:t>/# abonniert alle Lehrer und Sensoren aus Braunau</a:t>
            </a:r>
          </a:p>
          <a:p>
            <a:pPr lvl="1"/>
            <a:r>
              <a:rPr lang="de-DE" sz="2000" dirty="0" err="1"/>
              <a:t>braunau</a:t>
            </a:r>
            <a:r>
              <a:rPr lang="de-DE" sz="2000" dirty="0"/>
              <a:t>/#/</a:t>
            </a:r>
            <a:r>
              <a:rPr lang="de-DE" sz="2000" dirty="0" err="1"/>
              <a:t>muster</a:t>
            </a:r>
            <a:r>
              <a:rPr lang="de-DE" sz="2000" dirty="0"/>
              <a:t> ist nicht erlaubt</a:t>
            </a:r>
          </a:p>
          <a:p>
            <a:pPr lvl="1"/>
            <a:endParaRPr lang="de-DE" sz="2000" dirty="0"/>
          </a:p>
          <a:p>
            <a:r>
              <a:rPr lang="de-DE" sz="2000" dirty="0"/>
              <a:t>+-Wildcard ersetzt eine Ebene</a:t>
            </a:r>
          </a:p>
          <a:p>
            <a:pPr lvl="1"/>
            <a:r>
              <a:rPr lang="de-DE" sz="2000" dirty="0"/>
              <a:t>+/+/</a:t>
            </a:r>
            <a:r>
              <a:rPr lang="de-DE" sz="2000" dirty="0" err="1"/>
              <a:t>temperature</a:t>
            </a:r>
            <a:r>
              <a:rPr lang="de-DE" sz="2000" dirty="0"/>
              <a:t> liefert alle Temperatursensoren</a:t>
            </a:r>
          </a:p>
          <a:p>
            <a:pPr lvl="1"/>
            <a:endParaRPr lang="de-DE" sz="2000" dirty="0"/>
          </a:p>
          <a:p>
            <a:pPr lvl="1"/>
            <a:endParaRPr lang="de-DE" sz="2000" dirty="0"/>
          </a:p>
          <a:p>
            <a:r>
              <a:rPr lang="de-DE" sz="2300" dirty="0"/>
              <a:t>Vorher die Struktur der Topics überlegen!</a:t>
            </a:r>
          </a:p>
          <a:p>
            <a:endParaRPr lang="de-DE" sz="2000" dirty="0"/>
          </a:p>
        </p:txBody>
      </p:sp>
    </p:spTree>
    <p:extLst>
      <p:ext uri="{BB962C8B-B14F-4D97-AF65-F5344CB8AC3E}">
        <p14:creationId xmlns:p14="http://schemas.microsoft.com/office/powerpoint/2010/main" val="3741509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9623C1-0532-4A1E-8AFF-99282CB4B028}"/>
              </a:ext>
            </a:extLst>
          </p:cNvPr>
          <p:cNvSpPr>
            <a:spLocks noGrp="1"/>
          </p:cNvSpPr>
          <p:nvPr>
            <p:ph type="title"/>
          </p:nvPr>
        </p:nvSpPr>
        <p:spPr/>
        <p:txBody>
          <a:bodyPr/>
          <a:lstStyle/>
          <a:p>
            <a:r>
              <a:rPr lang="de-DE" dirty="0"/>
              <a:t>MQTT – Quality </a:t>
            </a:r>
            <a:r>
              <a:rPr lang="de-DE" dirty="0" err="1"/>
              <a:t>of</a:t>
            </a:r>
            <a:r>
              <a:rPr lang="de-DE" dirty="0"/>
              <a:t> Service (QoS)</a:t>
            </a:r>
          </a:p>
        </p:txBody>
      </p:sp>
      <p:sp>
        <p:nvSpPr>
          <p:cNvPr id="3" name="Inhaltsplatzhalter 2">
            <a:extLst>
              <a:ext uri="{FF2B5EF4-FFF2-40B4-BE49-F238E27FC236}">
                <a16:creationId xmlns:a16="http://schemas.microsoft.com/office/drawing/2014/main" id="{E9C00125-081B-4752-BD49-A0C882332C80}"/>
              </a:ext>
            </a:extLst>
          </p:cNvPr>
          <p:cNvSpPr>
            <a:spLocks noGrp="1"/>
          </p:cNvSpPr>
          <p:nvPr>
            <p:ph idx="1"/>
          </p:nvPr>
        </p:nvSpPr>
        <p:spPr>
          <a:xfrm>
            <a:off x="323528" y="1124744"/>
            <a:ext cx="8229600" cy="4525963"/>
          </a:xfrm>
        </p:spPr>
        <p:txBody>
          <a:bodyPr/>
          <a:lstStyle/>
          <a:p>
            <a:r>
              <a:rPr lang="de-DE" sz="2000" dirty="0"/>
              <a:t>Unstabile Verbindungen </a:t>
            </a:r>
            <a:r>
              <a:rPr lang="de-DE" sz="2000" dirty="0">
                <a:sym typeface="Wingdings" panose="05000000000000000000" pitchFamily="2" charset="2"/>
              </a:rPr>
              <a:t> Definition der Anforderung an die Übermittlung der Daten</a:t>
            </a:r>
          </a:p>
          <a:p>
            <a:endParaRPr lang="de-DE" sz="2000" dirty="0">
              <a:sym typeface="Wingdings" panose="05000000000000000000" pitchFamily="2" charset="2"/>
            </a:endParaRPr>
          </a:p>
          <a:p>
            <a:r>
              <a:rPr lang="de-DE" sz="2000" dirty="0">
                <a:sym typeface="Wingdings" panose="05000000000000000000" pitchFamily="2" charset="2"/>
              </a:rPr>
              <a:t>QoS 0: Nachricht wird nur einmal verschickt</a:t>
            </a:r>
          </a:p>
          <a:p>
            <a:pPr lvl="1"/>
            <a:r>
              <a:rPr lang="de-DE" sz="2000" dirty="0">
                <a:sym typeface="Wingdings" panose="05000000000000000000" pitchFamily="2" charset="2"/>
              </a:rPr>
              <a:t>Es kann vorkommen, dass der Empfänger sie nicht erhält</a:t>
            </a:r>
          </a:p>
          <a:p>
            <a:r>
              <a:rPr lang="de-DE" sz="2000" dirty="0">
                <a:sym typeface="Wingdings" panose="05000000000000000000" pitchFamily="2" charset="2"/>
              </a:rPr>
              <a:t>QoS 1: Sender wartet, bis Empfänger Erhalt bestätigt hat</a:t>
            </a:r>
          </a:p>
          <a:p>
            <a:pPr lvl="1"/>
            <a:r>
              <a:rPr lang="de-DE" sz="2000" dirty="0">
                <a:sym typeface="Wingdings" panose="05000000000000000000" pitchFamily="2" charset="2"/>
              </a:rPr>
              <a:t>Es kann vorkommen, dass der Empfänger Nachricht mehrfach erhält</a:t>
            </a:r>
          </a:p>
          <a:p>
            <a:r>
              <a:rPr lang="de-DE" sz="2000" dirty="0">
                <a:sym typeface="Wingdings" panose="05000000000000000000" pitchFamily="2" charset="2"/>
              </a:rPr>
              <a:t>QoS 2: Empfänger erhält Nachricht exakt ein mal</a:t>
            </a:r>
          </a:p>
          <a:p>
            <a:pPr lvl="1"/>
            <a:r>
              <a:rPr lang="de-DE" sz="2000" dirty="0">
                <a:sym typeface="Wingdings" panose="05000000000000000000" pitchFamily="2" charset="2"/>
              </a:rPr>
              <a:t>Höherer Kommunikationsaufwand</a:t>
            </a:r>
          </a:p>
          <a:p>
            <a:pPr lvl="1"/>
            <a:endParaRPr lang="de-DE" sz="2000" dirty="0">
              <a:sym typeface="Wingdings" panose="05000000000000000000" pitchFamily="2" charset="2"/>
            </a:endParaRPr>
          </a:p>
          <a:p>
            <a:r>
              <a:rPr lang="de-DE" sz="1800" dirty="0">
                <a:sym typeface="Wingdings" panose="05000000000000000000" pitchFamily="2" charset="2"/>
                <a:hlinkClick r:id="rId2"/>
              </a:rPr>
              <a:t>https://www.informatik-aktuell.de/betrieb/netzwerke/mqtt-leitfaden-zum-protokoll-fuer-das-internet-der-dinge.html</a:t>
            </a:r>
            <a:endParaRPr lang="de-DE" sz="1800" dirty="0">
              <a:sym typeface="Wingdings" panose="05000000000000000000" pitchFamily="2" charset="2"/>
            </a:endParaRPr>
          </a:p>
        </p:txBody>
      </p:sp>
    </p:spTree>
    <p:extLst>
      <p:ext uri="{BB962C8B-B14F-4D97-AF65-F5344CB8AC3E}">
        <p14:creationId xmlns:p14="http://schemas.microsoft.com/office/powerpoint/2010/main" val="26233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6038D2-E63A-4E43-A02F-513EDC1DFB6D}"/>
              </a:ext>
            </a:extLst>
          </p:cNvPr>
          <p:cNvSpPr>
            <a:spLocks noGrp="1"/>
          </p:cNvSpPr>
          <p:nvPr>
            <p:ph type="title"/>
          </p:nvPr>
        </p:nvSpPr>
        <p:spPr/>
        <p:txBody>
          <a:bodyPr/>
          <a:lstStyle/>
          <a:p>
            <a:r>
              <a:rPr lang="de-DE" dirty="0"/>
              <a:t>MQTT – Last Will und </a:t>
            </a:r>
            <a:r>
              <a:rPr lang="de-DE" dirty="0" err="1"/>
              <a:t>Retained</a:t>
            </a:r>
            <a:r>
              <a:rPr lang="de-DE" dirty="0"/>
              <a:t> Messages</a:t>
            </a:r>
          </a:p>
        </p:txBody>
      </p:sp>
      <p:sp>
        <p:nvSpPr>
          <p:cNvPr id="3" name="Inhaltsplatzhalter 2">
            <a:extLst>
              <a:ext uri="{FF2B5EF4-FFF2-40B4-BE49-F238E27FC236}">
                <a16:creationId xmlns:a16="http://schemas.microsoft.com/office/drawing/2014/main" id="{9D22D6EE-71E8-432C-A696-24D79EDD6033}"/>
              </a:ext>
            </a:extLst>
          </p:cNvPr>
          <p:cNvSpPr>
            <a:spLocks noGrp="1"/>
          </p:cNvSpPr>
          <p:nvPr>
            <p:ph idx="1"/>
          </p:nvPr>
        </p:nvSpPr>
        <p:spPr>
          <a:xfrm>
            <a:off x="395536" y="1196752"/>
            <a:ext cx="8229600" cy="4525963"/>
          </a:xfrm>
        </p:spPr>
        <p:txBody>
          <a:bodyPr/>
          <a:lstStyle/>
          <a:p>
            <a:r>
              <a:rPr lang="de-DE" sz="2400" dirty="0"/>
              <a:t>Last Will</a:t>
            </a:r>
          </a:p>
          <a:p>
            <a:pPr lvl="1"/>
            <a:r>
              <a:rPr lang="de-DE" sz="2100" dirty="0"/>
              <a:t>Client definiert, welche Nachricht gesendet wird, wenn er nicht verbunden ist</a:t>
            </a:r>
          </a:p>
          <a:p>
            <a:pPr lvl="2"/>
            <a:r>
              <a:rPr lang="de-DE" sz="1800" dirty="0"/>
              <a:t>Beispiel: „OFFLINE“</a:t>
            </a:r>
          </a:p>
          <a:p>
            <a:pPr lvl="2"/>
            <a:endParaRPr lang="de-DE" sz="1800" dirty="0"/>
          </a:p>
          <a:p>
            <a:r>
              <a:rPr lang="de-DE" sz="2400" dirty="0" err="1"/>
              <a:t>Retained</a:t>
            </a:r>
            <a:r>
              <a:rPr lang="de-DE" sz="2400" dirty="0"/>
              <a:t> Messages</a:t>
            </a:r>
          </a:p>
          <a:p>
            <a:pPr lvl="1"/>
            <a:r>
              <a:rPr lang="de-DE" sz="2100" dirty="0"/>
              <a:t>Nachricht des Publishers wird gespeichert und neuen </a:t>
            </a:r>
            <a:r>
              <a:rPr lang="de-DE" sz="2100" dirty="0" err="1"/>
              <a:t>Subscribern</a:t>
            </a:r>
            <a:r>
              <a:rPr lang="de-DE" sz="2100" dirty="0"/>
              <a:t> als Nachricht bei Anmeldung zugestellt</a:t>
            </a:r>
          </a:p>
          <a:p>
            <a:pPr lvl="2"/>
            <a:r>
              <a:rPr lang="de-DE" sz="1800" dirty="0"/>
              <a:t>Z.B. Subscriber erhält letzten Sensorwert und muss nicht warten, bis Publisher neuen Wert meldet</a:t>
            </a:r>
          </a:p>
          <a:p>
            <a:pPr lvl="2"/>
            <a:r>
              <a:rPr lang="de-DE" sz="1800" dirty="0"/>
              <a:t>Zeit ist Teil der Nachricht </a:t>
            </a:r>
            <a:r>
              <a:rPr lang="de-DE" sz="1800" dirty="0">
                <a:sym typeface="Wingdings" panose="05000000000000000000" pitchFamily="2" charset="2"/>
              </a:rPr>
              <a:t> veraltete Messwerte sind erkennbar</a:t>
            </a:r>
            <a:endParaRPr lang="de-DE" sz="1800" dirty="0"/>
          </a:p>
          <a:p>
            <a:pPr lvl="1"/>
            <a:endParaRPr lang="de-DE" sz="2100" dirty="0"/>
          </a:p>
        </p:txBody>
      </p:sp>
    </p:spTree>
    <p:extLst>
      <p:ext uri="{BB962C8B-B14F-4D97-AF65-F5344CB8AC3E}">
        <p14:creationId xmlns:p14="http://schemas.microsoft.com/office/powerpoint/2010/main" val="2233248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2B65FE82-C177-41D6-AF22-D746A53DADE8}"/>
              </a:ext>
            </a:extLst>
          </p:cNvPr>
          <p:cNvSpPr>
            <a:spLocks noGrp="1"/>
          </p:cNvSpPr>
          <p:nvPr>
            <p:ph idx="1"/>
          </p:nvPr>
        </p:nvSpPr>
        <p:spPr>
          <a:xfrm>
            <a:off x="395536" y="1124744"/>
            <a:ext cx="8229600" cy="4525963"/>
          </a:xfrm>
        </p:spPr>
        <p:txBody>
          <a:bodyPr/>
          <a:lstStyle/>
          <a:p>
            <a:r>
              <a:rPr lang="de-DE" dirty="0">
                <a:hlinkClick r:id="rId2"/>
              </a:rPr>
              <a:t>http://mosquitto.org/download/</a:t>
            </a:r>
            <a:r>
              <a:rPr lang="de-DE" dirty="0"/>
              <a:t> </a:t>
            </a:r>
          </a:p>
          <a:p>
            <a:r>
              <a:rPr lang="de-DE" dirty="0"/>
              <a:t>Bei uns als Docker-Image </a:t>
            </a:r>
          </a:p>
        </p:txBody>
      </p:sp>
      <p:pic>
        <p:nvPicPr>
          <p:cNvPr id="6" name="Grafik 5">
            <a:extLst>
              <a:ext uri="{FF2B5EF4-FFF2-40B4-BE49-F238E27FC236}">
                <a16:creationId xmlns:a16="http://schemas.microsoft.com/office/drawing/2014/main" id="{3FC18C68-121F-4F3D-8757-43C37306326C}"/>
              </a:ext>
            </a:extLst>
          </p:cNvPr>
          <p:cNvPicPr>
            <a:picLocks noChangeAspect="1"/>
          </p:cNvPicPr>
          <p:nvPr/>
        </p:nvPicPr>
        <p:blipFill>
          <a:blip r:embed="rId3"/>
          <a:stretch>
            <a:fillRect/>
          </a:stretch>
        </p:blipFill>
        <p:spPr>
          <a:xfrm>
            <a:off x="6971758" y="1268413"/>
            <a:ext cx="1683445" cy="1660463"/>
          </a:xfrm>
          <a:prstGeom prst="rect">
            <a:avLst/>
          </a:prstGeom>
        </p:spPr>
      </p:pic>
      <p:sp>
        <p:nvSpPr>
          <p:cNvPr id="5" name="Titel 4">
            <a:extLst>
              <a:ext uri="{FF2B5EF4-FFF2-40B4-BE49-F238E27FC236}">
                <a16:creationId xmlns:a16="http://schemas.microsoft.com/office/drawing/2014/main" id="{8BB96D60-D79F-47FD-9BE0-DD0769D6A754}"/>
              </a:ext>
            </a:extLst>
          </p:cNvPr>
          <p:cNvSpPr>
            <a:spLocks noGrp="1"/>
          </p:cNvSpPr>
          <p:nvPr>
            <p:ph type="title"/>
          </p:nvPr>
        </p:nvSpPr>
        <p:spPr/>
        <p:txBody>
          <a:bodyPr/>
          <a:lstStyle/>
          <a:p>
            <a:r>
              <a:rPr lang="de-DE" dirty="0"/>
              <a:t>Docker: </a:t>
            </a:r>
            <a:r>
              <a:rPr lang="de-DE" dirty="0" err="1"/>
              <a:t>Mqtt</a:t>
            </a:r>
            <a:r>
              <a:rPr lang="de-DE" dirty="0"/>
              <a:t>-Broker </a:t>
            </a:r>
            <a:r>
              <a:rPr lang="de-DE" dirty="0" err="1"/>
              <a:t>Mosquitto</a:t>
            </a:r>
            <a:endParaRPr lang="de-DE" dirty="0"/>
          </a:p>
        </p:txBody>
      </p:sp>
      <p:pic>
        <p:nvPicPr>
          <p:cNvPr id="7" name="Grafik 6">
            <a:extLst>
              <a:ext uri="{FF2B5EF4-FFF2-40B4-BE49-F238E27FC236}">
                <a16:creationId xmlns:a16="http://schemas.microsoft.com/office/drawing/2014/main" id="{D6872F73-A201-E4B7-8462-05572D2E6F6C}"/>
              </a:ext>
            </a:extLst>
          </p:cNvPr>
          <p:cNvPicPr>
            <a:picLocks noChangeAspect="1"/>
          </p:cNvPicPr>
          <p:nvPr/>
        </p:nvPicPr>
        <p:blipFill>
          <a:blip r:embed="rId4"/>
          <a:stretch>
            <a:fillRect/>
          </a:stretch>
        </p:blipFill>
        <p:spPr>
          <a:xfrm>
            <a:off x="1835696" y="2541587"/>
            <a:ext cx="4210050" cy="4191000"/>
          </a:xfrm>
          <a:prstGeom prst="rect">
            <a:avLst/>
          </a:prstGeom>
        </p:spPr>
      </p:pic>
    </p:spTree>
    <p:extLst>
      <p:ext uri="{BB962C8B-B14F-4D97-AF65-F5344CB8AC3E}">
        <p14:creationId xmlns:p14="http://schemas.microsoft.com/office/powerpoint/2010/main" val="2964021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F748C0-162B-4FAC-9065-81693E6D31A2}"/>
              </a:ext>
            </a:extLst>
          </p:cNvPr>
          <p:cNvSpPr>
            <a:spLocks noGrp="1"/>
          </p:cNvSpPr>
          <p:nvPr>
            <p:ph type="title"/>
          </p:nvPr>
        </p:nvSpPr>
        <p:spPr/>
        <p:txBody>
          <a:bodyPr/>
          <a:lstStyle/>
          <a:p>
            <a:r>
              <a:rPr lang="de-AT" dirty="0" err="1"/>
              <a:t>Mosquitto-Config</a:t>
            </a:r>
            <a:endParaRPr lang="de-AT" dirty="0"/>
          </a:p>
        </p:txBody>
      </p:sp>
      <p:sp>
        <p:nvSpPr>
          <p:cNvPr id="3" name="Textplatzhalter 2">
            <a:extLst>
              <a:ext uri="{FF2B5EF4-FFF2-40B4-BE49-F238E27FC236}">
                <a16:creationId xmlns:a16="http://schemas.microsoft.com/office/drawing/2014/main" id="{C984A136-1A34-CF70-77D5-53C2EE526871}"/>
              </a:ext>
            </a:extLst>
          </p:cNvPr>
          <p:cNvSpPr>
            <a:spLocks noGrp="1"/>
          </p:cNvSpPr>
          <p:nvPr>
            <p:ph type="body" sz="quarter" idx="10"/>
          </p:nvPr>
        </p:nvSpPr>
        <p:spPr/>
        <p:txBody>
          <a:bodyPr/>
          <a:lstStyle/>
          <a:p>
            <a:endParaRPr lang="de-AT"/>
          </a:p>
        </p:txBody>
      </p:sp>
      <p:pic>
        <p:nvPicPr>
          <p:cNvPr id="5" name="Grafik 4">
            <a:extLst>
              <a:ext uri="{FF2B5EF4-FFF2-40B4-BE49-F238E27FC236}">
                <a16:creationId xmlns:a16="http://schemas.microsoft.com/office/drawing/2014/main" id="{A87E7B61-86C6-7E3A-6185-8C76F508000B}"/>
              </a:ext>
            </a:extLst>
          </p:cNvPr>
          <p:cNvPicPr>
            <a:picLocks noChangeAspect="1"/>
          </p:cNvPicPr>
          <p:nvPr/>
        </p:nvPicPr>
        <p:blipFill>
          <a:blip r:embed="rId2"/>
          <a:stretch>
            <a:fillRect/>
          </a:stretch>
        </p:blipFill>
        <p:spPr>
          <a:xfrm>
            <a:off x="191505" y="1009923"/>
            <a:ext cx="2419923" cy="1771005"/>
          </a:xfrm>
          <a:prstGeom prst="rect">
            <a:avLst/>
          </a:prstGeom>
        </p:spPr>
      </p:pic>
      <p:pic>
        <p:nvPicPr>
          <p:cNvPr id="7" name="Grafik 6">
            <a:extLst>
              <a:ext uri="{FF2B5EF4-FFF2-40B4-BE49-F238E27FC236}">
                <a16:creationId xmlns:a16="http://schemas.microsoft.com/office/drawing/2014/main" id="{C6DEC2E2-FF24-C9C3-79E1-D93C112B82F6}"/>
              </a:ext>
            </a:extLst>
          </p:cNvPr>
          <p:cNvPicPr>
            <a:picLocks noChangeAspect="1"/>
          </p:cNvPicPr>
          <p:nvPr/>
        </p:nvPicPr>
        <p:blipFill>
          <a:blip r:embed="rId3"/>
          <a:stretch>
            <a:fillRect/>
          </a:stretch>
        </p:blipFill>
        <p:spPr>
          <a:xfrm>
            <a:off x="1619672" y="2226429"/>
            <a:ext cx="6919912" cy="4487229"/>
          </a:xfrm>
          <a:prstGeom prst="rect">
            <a:avLst/>
          </a:prstGeom>
        </p:spPr>
      </p:pic>
    </p:spTree>
    <p:extLst>
      <p:ext uri="{BB962C8B-B14F-4D97-AF65-F5344CB8AC3E}">
        <p14:creationId xmlns:p14="http://schemas.microsoft.com/office/powerpoint/2010/main" val="2126069262"/>
      </p:ext>
    </p:extLst>
  </p:cSld>
  <p:clrMapOvr>
    <a:masterClrMapping/>
  </p:clrMapOvr>
</p:sld>
</file>

<file path=ppt/theme/theme1.xml><?xml version="1.0" encoding="utf-8"?>
<a:theme xmlns:a="http://schemas.openxmlformats.org/drawingml/2006/main" name="2_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945</Words>
  <Application>Microsoft Office PowerPoint</Application>
  <PresentationFormat>Bildschirmpräsentation (4:3)</PresentationFormat>
  <Paragraphs>140</Paragraphs>
  <Slides>29</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29</vt:i4>
      </vt:variant>
    </vt:vector>
  </HeadingPairs>
  <TitlesOfParts>
    <vt:vector size="34" baseType="lpstr">
      <vt:lpstr>Arial</vt:lpstr>
      <vt:lpstr>Calibri</vt:lpstr>
      <vt:lpstr>Symbol</vt:lpstr>
      <vt:lpstr>Wingdings</vt:lpstr>
      <vt:lpstr>2_Larissa</vt:lpstr>
      <vt:lpstr>Mqtt – Message Queuing Telemtry Transport</vt:lpstr>
      <vt:lpstr>MQTT Eigenschaften</vt:lpstr>
      <vt:lpstr>Mqtt - Broker</vt:lpstr>
      <vt:lpstr>Topic (Thema)</vt:lpstr>
      <vt:lpstr>MQTT – Wildcard-Subscriptions</vt:lpstr>
      <vt:lpstr>MQTT – Quality of Service (QoS)</vt:lpstr>
      <vt:lpstr>MQTT – Last Will und Retained Messages</vt:lpstr>
      <vt:lpstr>Docker: Mqtt-Broker Mosquitto</vt:lpstr>
      <vt:lpstr>Mosquitto-Config</vt:lpstr>
      <vt:lpstr>Mosquitto als AddOn</vt:lpstr>
      <vt:lpstr>Starten  Protokoll</vt:lpstr>
      <vt:lpstr>Testen mit MqttExplorer</vt:lpstr>
      <vt:lpstr>Übung</vt:lpstr>
      <vt:lpstr>HA-optimierte Sensorbox betreiben</vt:lpstr>
      <vt:lpstr>Autodiscovery  Topic-Struktur</vt:lpstr>
      <vt:lpstr>Wie durch Geisterhand</vt:lpstr>
      <vt:lpstr>Config von MQTT</vt:lpstr>
      <vt:lpstr>Im Geräte-Explorer …</vt:lpstr>
      <vt:lpstr>Entwicklerwerkzeuge</vt:lpstr>
      <vt:lpstr>Entwicklerwerkzeuge . Status setzen</vt:lpstr>
      <vt:lpstr>MQTT-Devices allgemein</vt:lpstr>
      <vt:lpstr>Mqtt-Sensor anlegen</vt:lpstr>
      <vt:lpstr>In configuration.yaml „includen“</vt:lpstr>
      <vt:lpstr>Developer-Tools</vt:lpstr>
      <vt:lpstr>In eigenem Dashboard anzeigen</vt:lpstr>
      <vt:lpstr>Ergebnis</vt:lpstr>
      <vt:lpstr>ESPxx-Device in Betrieb nehmen</vt:lpstr>
      <vt:lpstr>Kontrolle über MqtExplorer</vt:lpstr>
      <vt:lpstr>In wenigen Sekunden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Köck</dc:creator>
  <cp:lastModifiedBy>Gerald Köck</cp:lastModifiedBy>
  <cp:revision>870</cp:revision>
  <dcterms:created xsi:type="dcterms:W3CDTF">2011-08-18T07:37:01Z</dcterms:created>
  <dcterms:modified xsi:type="dcterms:W3CDTF">2024-10-16T09:30:03Z</dcterms:modified>
</cp:coreProperties>
</file>