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3"/>
  </p:notesMasterIdLst>
  <p:handoutMasterIdLst>
    <p:handoutMasterId r:id="rId24"/>
  </p:handoutMasterIdLst>
  <p:sldIdLst>
    <p:sldId id="1218" r:id="rId2"/>
    <p:sldId id="1233" r:id="rId3"/>
    <p:sldId id="1234" r:id="rId4"/>
    <p:sldId id="1226" r:id="rId5"/>
    <p:sldId id="1241" r:id="rId6"/>
    <p:sldId id="1242" r:id="rId7"/>
    <p:sldId id="1235" r:id="rId8"/>
    <p:sldId id="1240" r:id="rId9"/>
    <p:sldId id="1243" r:id="rId10"/>
    <p:sldId id="1236" r:id="rId11"/>
    <p:sldId id="1237" r:id="rId12"/>
    <p:sldId id="1238" r:id="rId13"/>
    <p:sldId id="1219" r:id="rId14"/>
    <p:sldId id="1225" r:id="rId15"/>
    <p:sldId id="1228" r:id="rId16"/>
    <p:sldId id="1229" r:id="rId17"/>
    <p:sldId id="1230" r:id="rId18"/>
    <p:sldId id="1231" r:id="rId19"/>
    <p:sldId id="1224" r:id="rId20"/>
    <p:sldId id="1227" r:id="rId21"/>
    <p:sldId id="1232" r:id="rId22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https://emojipedia.org/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80978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</a:t>
            </a:r>
            <a:r>
              <a:rPr lang="de-AT" dirty="0" err="1"/>
              <a:t>notify_text</a:t>
            </a:r>
            <a:endParaRPr lang="de-AT" dirty="0"/>
          </a:p>
          <a:p>
            <a:r>
              <a:rPr lang="de-AT" dirty="0" err="1"/>
              <a:t>description</a:t>
            </a:r>
            <a:r>
              <a:rPr lang="de-AT" dirty="0"/>
              <a:t>: Benachrichtigung mit Titel und Message auf Handy schicken</a:t>
            </a:r>
          </a:p>
          <a:p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action</a:t>
            </a:r>
            <a:r>
              <a:rPr lang="de-AT" dirty="0"/>
              <a:t>: </a:t>
            </a:r>
            <a:r>
              <a:rPr lang="de-AT" dirty="0" err="1"/>
              <a:t>notify.mobile_app_geralds_handy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metadata</a:t>
            </a:r>
            <a:r>
              <a:rPr lang="de-AT" dirty="0"/>
              <a:t>: {}</a:t>
            </a:r>
          </a:p>
          <a:p>
            <a:r>
              <a:rPr lang="de-AT" dirty="0"/>
              <a:t>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title: "{{ title }}"</a:t>
            </a:r>
          </a:p>
          <a:p>
            <a:r>
              <a:rPr lang="de-AT" dirty="0"/>
              <a:t>      </a:t>
            </a:r>
            <a:r>
              <a:rPr lang="de-AT" dirty="0" err="1"/>
              <a:t>message</a:t>
            </a:r>
            <a:r>
              <a:rPr lang="de-AT" dirty="0"/>
              <a:t>: "{{ </a:t>
            </a:r>
            <a:r>
              <a:rPr lang="de-AT" dirty="0" err="1"/>
              <a:t>message</a:t>
            </a:r>
            <a:r>
              <a:rPr lang="de-AT" dirty="0"/>
              <a:t> }}"</a:t>
            </a:r>
          </a:p>
          <a:p>
            <a:r>
              <a:rPr lang="de-AT" dirty="0" err="1"/>
              <a:t>fields</a:t>
            </a:r>
            <a:r>
              <a:rPr lang="de-AT" dirty="0"/>
              <a:t>:</a:t>
            </a:r>
          </a:p>
          <a:p>
            <a:r>
              <a:rPr lang="de-AT" dirty="0"/>
              <a:t>  title:</a:t>
            </a:r>
          </a:p>
          <a:p>
            <a:r>
              <a:rPr lang="de-AT" dirty="0"/>
              <a:t>    </a:t>
            </a:r>
            <a:r>
              <a:rPr lang="de-AT" dirty="0" err="1"/>
              <a:t>selector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text</a:t>
            </a:r>
            <a:r>
              <a:rPr lang="de-AT" dirty="0"/>
              <a:t>: null</a:t>
            </a:r>
          </a:p>
          <a:p>
            <a:r>
              <a:rPr lang="de-AT" dirty="0"/>
              <a:t>    </a:t>
            </a:r>
            <a:r>
              <a:rPr lang="de-AT" dirty="0" err="1"/>
              <a:t>name</a:t>
            </a:r>
            <a:r>
              <a:rPr lang="de-AT" dirty="0"/>
              <a:t>: Title</a:t>
            </a:r>
          </a:p>
          <a:p>
            <a:r>
              <a:rPr lang="de-AT" dirty="0"/>
              <a:t>    </a:t>
            </a:r>
            <a:r>
              <a:rPr lang="de-AT" dirty="0" err="1"/>
              <a:t>default</a:t>
            </a:r>
            <a:r>
              <a:rPr lang="de-AT" dirty="0"/>
              <a:t>: Kein Titel angegeben</a:t>
            </a:r>
          </a:p>
          <a:p>
            <a:r>
              <a:rPr lang="de-AT" dirty="0"/>
              <a:t>  </a:t>
            </a:r>
            <a:r>
              <a:rPr lang="de-AT" dirty="0" err="1"/>
              <a:t>message</a:t>
            </a:r>
            <a:r>
              <a:rPr lang="de-AT" dirty="0"/>
              <a:t>:</a:t>
            </a:r>
          </a:p>
          <a:p>
            <a:r>
              <a:rPr lang="de-AT" dirty="0"/>
              <a:t>    </a:t>
            </a:r>
            <a:r>
              <a:rPr lang="de-AT" dirty="0" err="1"/>
              <a:t>selector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text</a:t>
            </a:r>
            <a:r>
              <a:rPr lang="de-AT" dirty="0"/>
              <a:t>: null</a:t>
            </a:r>
          </a:p>
          <a:p>
            <a:r>
              <a:rPr lang="de-AT" dirty="0"/>
              <a:t>    </a:t>
            </a:r>
            <a:r>
              <a:rPr lang="de-AT" dirty="0" err="1"/>
              <a:t>name</a:t>
            </a:r>
            <a:r>
              <a:rPr lang="de-AT" dirty="0"/>
              <a:t>: Message</a:t>
            </a:r>
          </a:p>
          <a:p>
            <a:r>
              <a:rPr lang="de-AT" dirty="0"/>
              <a:t>    </a:t>
            </a:r>
            <a:r>
              <a:rPr lang="de-AT" dirty="0" err="1"/>
              <a:t>default</a:t>
            </a:r>
            <a:r>
              <a:rPr lang="de-AT" dirty="0"/>
              <a:t>: Keine Nachricht angegeben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0213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alias: Aufforderung Tablette zu nehmen</a:t>
            </a:r>
          </a:p>
          <a:p>
            <a:r>
              <a:rPr lang="de-AT" dirty="0" err="1"/>
              <a:t>description</a:t>
            </a:r>
            <a:r>
              <a:rPr lang="de-AT" dirty="0"/>
              <a:t>: &gt;-</a:t>
            </a:r>
          </a:p>
          <a:p>
            <a:r>
              <a:rPr lang="de-AT" dirty="0"/>
              <a:t>  Der Benutzer wird täglich am Abend erinnert, eine Tablette zu nehmen.</a:t>
            </a:r>
          </a:p>
          <a:p>
            <a:endParaRPr lang="de-AT" dirty="0"/>
          </a:p>
          <a:p>
            <a:r>
              <a:rPr lang="de-AT" dirty="0"/>
              <a:t>  Er muss diese Erinnerung bestätigen, sonst wird die Verständigung alle 10</a:t>
            </a:r>
          </a:p>
          <a:p>
            <a:r>
              <a:rPr lang="de-AT" dirty="0"/>
              <a:t>  Minuten wiederholt.</a:t>
            </a:r>
          </a:p>
          <a:p>
            <a:r>
              <a:rPr lang="de-AT" dirty="0" err="1"/>
              <a:t>trigger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time</a:t>
            </a:r>
          </a:p>
          <a:p>
            <a:r>
              <a:rPr lang="de-AT" dirty="0"/>
              <a:t>    at: "20:00:00"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event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event_type</a:t>
            </a:r>
            <a:r>
              <a:rPr lang="de-AT" dirty="0"/>
              <a:t>: </a:t>
            </a:r>
            <a:r>
              <a:rPr lang="de-AT" dirty="0" err="1"/>
              <a:t>mobile_app_notification_action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event_data</a:t>
            </a:r>
            <a:r>
              <a:rPr lang="de-AT" dirty="0"/>
              <a:t>:</a:t>
            </a:r>
          </a:p>
          <a:p>
            <a:r>
              <a:rPr lang="de-AT" dirty="0"/>
              <a:t>     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 err="1"/>
              <a:t>condition</a:t>
            </a:r>
            <a:r>
              <a:rPr lang="de-AT" dirty="0"/>
              <a:t>: []</a:t>
            </a:r>
          </a:p>
          <a:p>
            <a:r>
              <a:rPr lang="de-AT" dirty="0" err="1"/>
              <a:t>action</a:t>
            </a:r>
            <a:r>
              <a:rPr lang="de-AT" dirty="0"/>
              <a:t>:</a:t>
            </a:r>
          </a:p>
          <a:p>
            <a:r>
              <a:rPr lang="de-AT" dirty="0"/>
              <a:t>  - </a:t>
            </a:r>
            <a:r>
              <a:rPr lang="de-AT" dirty="0" err="1"/>
              <a:t>choose</a:t>
            </a:r>
            <a:r>
              <a:rPr lang="de-AT" dirty="0"/>
              <a:t>: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zeit_tablette_zu_nehmen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input_boolean.turn_off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metadata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- </a:t>
            </a:r>
            <a:r>
              <a:rPr lang="de-AT" dirty="0" err="1"/>
              <a:t>repeat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notify.mobile_app_leos_handy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message</a:t>
            </a:r>
            <a:r>
              <a:rPr lang="de-AT" dirty="0"/>
              <a:t>: Tablette nehmen</a:t>
            </a:r>
          </a:p>
          <a:p>
            <a:r>
              <a:rPr lang="de-AT" dirty="0"/>
              <a:t>                    title: Tablette</a:t>
            </a:r>
          </a:p>
          <a:p>
            <a:r>
              <a:rPr lang="de-AT" dirty="0"/>
              <a:t>                    </a:t>
            </a:r>
            <a:r>
              <a:rPr lang="de-AT" dirty="0" err="1"/>
              <a:t>data</a:t>
            </a:r>
            <a:r>
              <a:rPr lang="de-AT" dirty="0"/>
              <a:t>:</a:t>
            </a:r>
          </a:p>
          <a:p>
            <a:r>
              <a:rPr lang="de-AT" dirty="0"/>
              <a:t>                      </a:t>
            </a:r>
            <a:r>
              <a:rPr lang="de-AT" dirty="0" err="1"/>
              <a:t>actions</a:t>
            </a:r>
            <a:r>
              <a:rPr lang="de-AT" dirty="0"/>
              <a:t>:</a:t>
            </a:r>
          </a:p>
          <a:p>
            <a:r>
              <a:rPr lang="de-AT" dirty="0"/>
              <a:t>                        - </a:t>
            </a:r>
            <a:r>
              <a:rPr lang="de-AT" dirty="0" err="1"/>
              <a:t>action</a:t>
            </a:r>
            <a:r>
              <a:rPr lang="de-AT" dirty="0"/>
              <a:t>: TABLETTE_GENOMMEN</a:t>
            </a:r>
          </a:p>
          <a:p>
            <a:r>
              <a:rPr lang="de-AT" dirty="0"/>
              <a:t>                          title: Tablette genommen</a:t>
            </a:r>
          </a:p>
          <a:p>
            <a:r>
              <a:rPr lang="de-AT" dirty="0"/>
              <a:t>                - </a:t>
            </a:r>
            <a:r>
              <a:rPr lang="de-AT" dirty="0" err="1"/>
              <a:t>delay</a:t>
            </a:r>
            <a:r>
              <a:rPr lang="de-AT" dirty="0"/>
              <a:t>:</a:t>
            </a:r>
          </a:p>
          <a:p>
            <a:r>
              <a:rPr lang="de-AT" dirty="0"/>
              <a:t>                    </a:t>
            </a:r>
            <a:r>
              <a:rPr lang="de-AT" dirty="0" err="1"/>
              <a:t>hours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minutes</a:t>
            </a:r>
            <a:r>
              <a:rPr lang="de-AT" dirty="0"/>
              <a:t>: 10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seconds</a:t>
            </a:r>
            <a:r>
              <a:rPr lang="de-AT" dirty="0"/>
              <a:t>: 0</a:t>
            </a:r>
          </a:p>
          <a:p>
            <a:r>
              <a:rPr lang="de-AT" dirty="0"/>
              <a:t>                    </a:t>
            </a:r>
            <a:r>
              <a:rPr lang="de-AT" dirty="0" err="1"/>
              <a:t>milliseconds</a:t>
            </a:r>
            <a:r>
              <a:rPr lang="de-AT" dirty="0"/>
              <a:t>: 0</a:t>
            </a:r>
          </a:p>
          <a:p>
            <a:r>
              <a:rPr lang="de-AT" dirty="0"/>
              <a:t>              </a:t>
            </a:r>
            <a:r>
              <a:rPr lang="de-AT" dirty="0" err="1"/>
              <a:t>until</a:t>
            </a:r>
            <a:r>
              <a:rPr lang="de-AT" dirty="0"/>
              <a:t>:</a:t>
            </a:r>
          </a:p>
          <a:p>
            <a:r>
              <a:rPr lang="de-AT" dirty="0"/>
              <a:t>      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state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      </a:t>
            </a:r>
            <a:r>
              <a:rPr lang="de-AT" dirty="0" err="1"/>
              <a:t>state</a:t>
            </a:r>
            <a:r>
              <a:rPr lang="de-AT" dirty="0"/>
              <a:t>: "on"</a:t>
            </a:r>
          </a:p>
          <a:p>
            <a:r>
              <a:rPr lang="de-AT" dirty="0"/>
              <a:t>      - </a:t>
            </a:r>
            <a:r>
              <a:rPr lang="de-AT" dirty="0" err="1"/>
              <a:t>conditions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condition</a:t>
            </a:r>
            <a:r>
              <a:rPr lang="de-AT" dirty="0"/>
              <a:t>: </a:t>
            </a:r>
            <a:r>
              <a:rPr lang="de-AT" dirty="0" err="1"/>
              <a:t>trigger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id</a:t>
            </a:r>
            <a:r>
              <a:rPr lang="de-AT" dirty="0"/>
              <a:t>:</a:t>
            </a:r>
          </a:p>
          <a:p>
            <a:r>
              <a:rPr lang="de-AT" dirty="0"/>
              <a:t>              - </a:t>
            </a:r>
            <a:r>
              <a:rPr lang="de-AT" dirty="0" err="1"/>
              <a:t>tablette_wurde_genommen</a:t>
            </a:r>
            <a:endParaRPr lang="de-AT" dirty="0"/>
          </a:p>
          <a:p>
            <a:r>
              <a:rPr lang="de-AT" dirty="0"/>
              <a:t>        </a:t>
            </a:r>
            <a:r>
              <a:rPr lang="de-AT" dirty="0" err="1"/>
              <a:t>sequence</a:t>
            </a:r>
            <a:r>
              <a:rPr lang="de-AT" dirty="0"/>
              <a:t>:</a:t>
            </a:r>
          </a:p>
          <a:p>
            <a:r>
              <a:rPr lang="de-AT" dirty="0"/>
              <a:t>          - </a:t>
            </a:r>
            <a:r>
              <a:rPr lang="de-AT" dirty="0" err="1"/>
              <a:t>service</a:t>
            </a:r>
            <a:r>
              <a:rPr lang="de-AT" dirty="0"/>
              <a:t>: </a:t>
            </a:r>
            <a:r>
              <a:rPr lang="de-AT" dirty="0" err="1"/>
              <a:t>input_boolean.turn_on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target</a:t>
            </a:r>
            <a:r>
              <a:rPr lang="de-AT" dirty="0"/>
              <a:t>:</a:t>
            </a:r>
          </a:p>
          <a:p>
            <a:r>
              <a:rPr lang="de-AT" dirty="0"/>
              <a:t>              </a:t>
            </a:r>
            <a:r>
              <a:rPr lang="de-AT" dirty="0" err="1"/>
              <a:t>entity_id</a:t>
            </a:r>
            <a:r>
              <a:rPr lang="de-AT" dirty="0"/>
              <a:t>: </a:t>
            </a:r>
            <a:r>
              <a:rPr lang="de-AT" dirty="0" err="1"/>
              <a:t>input_boolean.tablette_genommen</a:t>
            </a:r>
            <a:endParaRPr lang="de-AT" dirty="0"/>
          </a:p>
          <a:p>
            <a:r>
              <a:rPr lang="de-AT" dirty="0"/>
              <a:t>            </a:t>
            </a:r>
            <a:r>
              <a:rPr lang="de-AT" dirty="0" err="1"/>
              <a:t>data</a:t>
            </a:r>
            <a:r>
              <a:rPr lang="de-AT" dirty="0"/>
              <a:t>: {}</a:t>
            </a:r>
          </a:p>
          <a:p>
            <a:r>
              <a:rPr lang="de-AT" dirty="0" err="1"/>
              <a:t>mode</a:t>
            </a:r>
            <a:r>
              <a:rPr lang="de-AT" dirty="0"/>
              <a:t>: parallel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0792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054EF-A149-75CE-505E-AE312E81C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Benachrichtigungen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860DA1-6CCC-5F2F-C846-D260F1C995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Verständigungen, dass reagiert werden soll/muss</a:t>
            </a:r>
          </a:p>
          <a:p>
            <a:pPr lvl="1"/>
            <a:r>
              <a:rPr lang="de-AT" dirty="0"/>
              <a:t>Boiler leckt, Gewitter naht, Fenster öffnen, …</a:t>
            </a:r>
          </a:p>
          <a:p>
            <a:pPr lvl="1"/>
            <a:r>
              <a:rPr lang="de-AT" dirty="0"/>
              <a:t>Interessante Informationen</a:t>
            </a:r>
          </a:p>
          <a:p>
            <a:r>
              <a:rPr lang="de-AT" dirty="0"/>
              <a:t>Arten</a:t>
            </a:r>
          </a:p>
          <a:p>
            <a:pPr lvl="1"/>
            <a:r>
              <a:rPr lang="de-AT" dirty="0"/>
              <a:t>Dauerhafte Benachrichtigungen in HA</a:t>
            </a:r>
          </a:p>
          <a:p>
            <a:pPr lvl="1"/>
            <a:r>
              <a:rPr lang="de-AT" dirty="0"/>
              <a:t>Benachrichtigung per Handy</a:t>
            </a:r>
          </a:p>
          <a:p>
            <a:pPr lvl="1"/>
            <a:r>
              <a:rPr lang="de-AT" dirty="0" err="1"/>
              <a:t>notify.notify</a:t>
            </a:r>
            <a:r>
              <a:rPr lang="de-AT" dirty="0"/>
              <a:t> verständigt Alle</a:t>
            </a:r>
          </a:p>
        </p:txBody>
      </p:sp>
    </p:spTree>
    <p:extLst>
      <p:ext uri="{BB962C8B-B14F-4D97-AF65-F5344CB8AC3E}">
        <p14:creationId xmlns:p14="http://schemas.microsoft.com/office/powerpoint/2010/main" val="24611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AD6533-1404-45C0-647F-E7DE478D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 </a:t>
            </a:r>
            <a:r>
              <a:rPr lang="de-AT" dirty="0" err="1"/>
              <a:t>notify_tts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763B20-4915-FA8E-DC49-403A250987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47B2B3-3D4B-9F26-636A-CF2A66DE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987" y="1237348"/>
            <a:ext cx="5719341" cy="541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02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2DC7C-11DA-A211-9453-571646F78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Gängige Werte für die Lautstärke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976DE1-C45C-CD8E-0C5E-942A43AC1A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F5A874-6B0D-92A2-7798-B0BC00A2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176622"/>
            <a:ext cx="8180738" cy="484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9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C32E1F-2032-20E5-0678-11FF48C9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Werte für </a:t>
            </a:r>
            <a:r>
              <a:rPr lang="de-AT" dirty="0" err="1"/>
              <a:t>Priority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42743C-0C9F-34A6-4CC3-396864D300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Max wirkt ähnlich einem Wecker</a:t>
            </a:r>
          </a:p>
          <a:p>
            <a:pPr lvl="1"/>
            <a:r>
              <a:rPr lang="de-AT" dirty="0"/>
              <a:t>Abhängig von den Berechtigungen am Handy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DD2767-F0B5-5EA2-AB6E-D90C72BC1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6" y="2348880"/>
            <a:ext cx="9030728" cy="31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530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061FD-B1F4-485A-A287-A820751F9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„Hartnäckige“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140E1A-AA66-1FBA-1C94-9757E91B6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Solange benachrichtigen, bis Bestätigung eintrifft</a:t>
            </a:r>
          </a:p>
          <a:p>
            <a:endParaRPr lang="de-AT" dirty="0"/>
          </a:p>
          <a:p>
            <a:r>
              <a:rPr lang="de-AT" dirty="0"/>
              <a:t>Beispiel: Erinnerung, Tablette zu nehmen</a:t>
            </a:r>
          </a:p>
          <a:p>
            <a:pPr lvl="1"/>
            <a:r>
              <a:rPr lang="de-AT" dirty="0" err="1"/>
              <a:t>Boolscher</a:t>
            </a:r>
            <a:r>
              <a:rPr lang="de-AT" dirty="0"/>
              <a:t> Helper merkt sich, ob die Tablette bereits genommen wurde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C547C50-50F0-4506-1003-6EC9A616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717032"/>
            <a:ext cx="5580112" cy="2926042"/>
          </a:xfrm>
          <a:prstGeom prst="rect">
            <a:avLst/>
          </a:prstGeom>
        </p:spPr>
      </p:pic>
      <p:sp>
        <p:nvSpPr>
          <p:cNvPr id="7" name="Textfeld 4">
            <a:extLst>
              <a:ext uri="{FF2B5EF4-FFF2-40B4-BE49-F238E27FC236}">
                <a16:creationId xmlns:a16="http://schemas.microsoft.com/office/drawing/2014/main" id="{A34D5340-874C-C9DF-31AF-01D1D1175F0C}"/>
              </a:ext>
            </a:extLst>
          </p:cNvPr>
          <p:cNvSpPr txBox="1"/>
          <p:nvPr/>
        </p:nvSpPr>
        <p:spPr>
          <a:xfrm rot="20109396">
            <a:off x="7896544" y="61433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507514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DD50F0-3F31-D0F3-D272-6D1EEBC3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 Auslöser </a:t>
            </a:r>
            <a:r>
              <a:rPr lang="de-AT" dirty="0">
                <a:sym typeface="Wingdings" panose="05000000000000000000" pitchFamily="2" charset="2"/>
              </a:rPr>
              <a:t> Auslöser-</a:t>
            </a:r>
            <a:r>
              <a:rPr lang="de-AT" dirty="0" err="1">
                <a:sym typeface="Wingdings" panose="05000000000000000000" pitchFamily="2" charset="2"/>
              </a:rPr>
              <a:t>Ids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18898-B084-72A1-9376-E91598FE86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Ermöglicht, alle Abläufe in einer Automation zu verwalten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C601B-E57C-AFD4-B28E-8E238C40F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492896"/>
            <a:ext cx="6768108" cy="323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9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30CD9C-29A9-20FA-9989-552E2BDE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Dann mache …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AA361D-19BE-2829-D020-7173F2C5F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 Option ein Ablauf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209DC56-F945-2872-0CB4-5BD2E417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56" y="2060848"/>
            <a:ext cx="7668344" cy="45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3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135D0B-C116-B749-A3CE-99C183706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Schleife, bis Einnahme bestätigt ist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A586AE-05EB-76CA-8A58-4E754008DE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302A91-550F-E693-5AAC-164548039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03" y="1484784"/>
            <a:ext cx="7884368" cy="45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59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11CF2-887C-B3DC-9369-99D66365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Option 2: Event </a:t>
            </a:r>
            <a:r>
              <a:rPr lang="de-AT" dirty="0" err="1"/>
              <a:t>from</a:t>
            </a:r>
            <a:r>
              <a:rPr lang="de-AT" dirty="0"/>
              <a:t> 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338671-55B4-5767-5140-908DAA0D7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dirty="0" err="1"/>
              <a:t>Boolschen</a:t>
            </a:r>
            <a:r>
              <a:rPr lang="de-AT" dirty="0"/>
              <a:t> Helper setzen  </a:t>
            </a:r>
            <a:r>
              <a:rPr lang="de-AT" dirty="0">
                <a:sym typeface="Wingdings" panose="05000000000000000000" pitchFamily="2" charset="2"/>
              </a:rPr>
              <a:t> Schleife wird abgebrochen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CB5A31-2458-E124-2FD8-A9B6A1C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204864"/>
            <a:ext cx="9144000" cy="439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5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E4159-D98D-0D06-D3D4-A4B1A4726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Automation muss mehrfach startbar sein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C25699-E81B-A9A8-47FC-77A15A88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Modus auf parallel ändern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9EFFA7C-20C7-1A51-C5FA-00274B97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8480"/>
            <a:ext cx="9144000" cy="164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334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8E9D6-232A-933C-22DC-BE51140ED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Trace mit Aufforderung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B4162-FBC3-B8FF-0330-884E0FC51D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C50A35-16FF-26A4-6339-BB37F0B30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155063"/>
            <a:ext cx="5981801" cy="557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7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430DC3-E7D5-9EF7-A4D0-C937287A5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Test – Handy-</a:t>
            </a:r>
            <a:r>
              <a:rPr lang="de-AT" dirty="0" err="1"/>
              <a:t>Notification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8B958F-ADAF-CBC8-AEB3-86B9EDF27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AAFDD0-CD89-9911-AAF9-2DDC34268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" y="1857375"/>
            <a:ext cx="87820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0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9EEA7D-2B4D-A651-6CB9-DFF66C625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Bestätigung durch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245907-2E0B-9053-D5F9-0DB24AD9C8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55869-60B1-264F-A3AA-59292BDE5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210" y="995564"/>
            <a:ext cx="6039580" cy="554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18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A64F8B-58AF-4B3E-3CD6-FACB4A7C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59B9E7-CC9D-F765-F4D9-BA2A475B3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ED1FE-D63A-63B6-8591-920580CC9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64" y="908720"/>
            <a:ext cx="5554671" cy="573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48C1CE-A164-80A5-2002-84FEDDBF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Text verschicken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813C55-BB68-42DB-9436-58FE19EFE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050AF9-666F-807F-2A40-4FD19C78F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1075"/>
            <a:ext cx="7727776" cy="434687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8D919BF-181D-E0F6-2222-023B80EE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238" y="4438650"/>
            <a:ext cx="31432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13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6F92C-1C28-D456-8765-5C2355949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Actionable</a:t>
            </a:r>
            <a:r>
              <a:rPr lang="de-AT" dirty="0"/>
              <a:t> </a:t>
            </a:r>
            <a:r>
              <a:rPr lang="de-AT" dirty="0" err="1"/>
              <a:t>Notifications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AD6D78-600C-F92B-94CB-08E170F2C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enthält Button</a:t>
            </a:r>
          </a:p>
          <a:p>
            <a:pPr lvl="1"/>
            <a:r>
              <a:rPr lang="de-AT" dirty="0"/>
              <a:t>Press kann Action auf HA ausführen</a:t>
            </a:r>
          </a:p>
          <a:p>
            <a:pPr lvl="1"/>
            <a:r>
              <a:rPr lang="de-AT" dirty="0"/>
              <a:t>URI:  navigiert direkt zu einem Dashboard</a:t>
            </a:r>
          </a:p>
          <a:p>
            <a:pPr lvl="2"/>
            <a:r>
              <a:rPr lang="de-AT" dirty="0"/>
              <a:t>Beispiel: Zone Shop </a:t>
            </a:r>
            <a:r>
              <a:rPr lang="de-AT" dirty="0" err="1"/>
              <a:t>entered</a:t>
            </a:r>
            <a:r>
              <a:rPr lang="de-AT" dirty="0"/>
              <a:t> </a:t>
            </a:r>
            <a:r>
              <a:rPr lang="de-AT" dirty="0">
                <a:sym typeface="Wingdings" panose="05000000000000000000" pitchFamily="2" charset="2"/>
              </a:rPr>
              <a:t> open shopping-list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Ausführung einer Automation</a:t>
            </a:r>
          </a:p>
          <a:p>
            <a:pPr lvl="2"/>
            <a:r>
              <a:rPr lang="de-AT" dirty="0">
                <a:sym typeface="Wingdings" panose="05000000000000000000" pitchFamily="2" charset="2"/>
              </a:rPr>
              <a:t>Beispiel: Zone Home  open </a:t>
            </a:r>
            <a:r>
              <a:rPr lang="de-AT" dirty="0" err="1">
                <a:sym typeface="Wingdings" panose="05000000000000000000" pitchFamily="2" charset="2"/>
              </a:rPr>
              <a:t>garage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0B37AD-EFA0-3142-7885-BD6D86DA1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28" y="4149080"/>
            <a:ext cx="8022143" cy="206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99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4C1F7-2AD4-247C-3E9A-2F17A4246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DDBAB0-1027-A08C-6866-1CF6DEBEF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Wird der Türkontakt (</a:t>
            </a:r>
            <a:r>
              <a:rPr lang="en-US" sz="2400" dirty="0"/>
              <a:t>binary_sensor.zb_door_4_contact</a:t>
            </a:r>
            <a:r>
              <a:rPr lang="de-AT" sz="2400" dirty="0"/>
              <a:t>) geöffnet, soll der </a:t>
            </a:r>
            <a:r>
              <a:rPr lang="de-AT" sz="2400" dirty="0" err="1"/>
              <a:t>Zigbee</a:t>
            </a:r>
            <a:r>
              <a:rPr lang="de-AT" sz="2400" dirty="0"/>
              <a:t>-Plug (switch.zb_plug_temu1) geschlossen werden</a:t>
            </a:r>
          </a:p>
          <a:p>
            <a:r>
              <a:rPr lang="de-AT" sz="2400" dirty="0"/>
              <a:t>Ignorieren wird über Home Assistant protokolliert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745D1B-8D0D-E1C3-3E31-6BC8ED919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587" y="3356992"/>
            <a:ext cx="5192826" cy="2579142"/>
          </a:xfrm>
          <a:prstGeom prst="rect">
            <a:avLst/>
          </a:prstGeom>
        </p:spPr>
      </p:pic>
      <p:sp>
        <p:nvSpPr>
          <p:cNvPr id="6" name="Textfeld 4">
            <a:extLst>
              <a:ext uri="{FF2B5EF4-FFF2-40B4-BE49-F238E27FC236}">
                <a16:creationId xmlns:a16="http://schemas.microsoft.com/office/drawing/2014/main" id="{F66EC9E0-E9A4-B3D1-B1F8-B8EE0EC6D9B0}"/>
              </a:ext>
            </a:extLst>
          </p:cNvPr>
          <p:cNvSpPr txBox="1"/>
          <p:nvPr/>
        </p:nvSpPr>
        <p:spPr>
          <a:xfrm rot="20109396">
            <a:off x="7896544" y="61433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4067071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464F8-6F24-FC58-7771-75A01B777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im Protokoll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C30443-64F3-98B9-470E-CC9A59C1C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Einstellung </a:t>
            </a:r>
            <a:r>
              <a:rPr lang="de-AT" dirty="0">
                <a:sym typeface="Wingdings" panose="05000000000000000000" pitchFamily="2" charset="2"/>
              </a:rPr>
              <a:t> System  Protokolle</a:t>
            </a:r>
          </a:p>
          <a:p>
            <a:r>
              <a:rPr lang="de-AT" dirty="0" err="1">
                <a:sym typeface="Wingdings" panose="05000000000000000000" pitchFamily="2" charset="2"/>
              </a:rPr>
              <a:t>Loglevel</a:t>
            </a:r>
            <a:r>
              <a:rPr lang="de-AT">
                <a:sym typeface="Wingdings" panose="05000000000000000000" pitchFamily="2" charset="2"/>
              </a:rPr>
              <a:t> beachten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B60639B-0B3A-1E7D-BA2B-0BF0D91ED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284984"/>
            <a:ext cx="47244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95393-F6E3-1BFB-13CF-8388C740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Notification</a:t>
            </a:r>
            <a:r>
              <a:rPr lang="de-AT" dirty="0"/>
              <a:t> mit Text und TTS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230A9A-D5F7-23BB-41F2-A58C4E3D2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Testautomation holt sich den </a:t>
            </a:r>
            <a:r>
              <a:rPr lang="de-AT" dirty="0" err="1"/>
              <a:t>Epex</a:t>
            </a:r>
            <a:r>
              <a:rPr lang="de-AT" dirty="0"/>
              <a:t>-Preis per </a:t>
            </a:r>
            <a:r>
              <a:rPr lang="de-AT" dirty="0" err="1"/>
              <a:t>Script</a:t>
            </a:r>
            <a:r>
              <a:rPr lang="de-AT" dirty="0"/>
              <a:t> und gibt ihn per TTS und per Text-</a:t>
            </a:r>
            <a:r>
              <a:rPr lang="de-AT" dirty="0" err="1"/>
              <a:t>Notification</a:t>
            </a:r>
            <a:r>
              <a:rPr lang="de-AT" dirty="0"/>
              <a:t> auf das Handy aus</a:t>
            </a:r>
          </a:p>
          <a:p>
            <a:r>
              <a:rPr lang="de-AT" dirty="0"/>
              <a:t>Für </a:t>
            </a:r>
            <a:r>
              <a:rPr lang="de-AT" dirty="0" err="1"/>
              <a:t>Notifications</a:t>
            </a:r>
            <a:r>
              <a:rPr lang="de-AT" dirty="0"/>
              <a:t> </a:t>
            </a:r>
            <a:r>
              <a:rPr lang="de-AT" dirty="0" err="1"/>
              <a:t>Script</a:t>
            </a:r>
            <a:r>
              <a:rPr lang="de-AT" dirty="0"/>
              <a:t> anlegen</a:t>
            </a:r>
          </a:p>
          <a:p>
            <a:pPr lvl="1"/>
            <a:r>
              <a:rPr lang="de-AT" dirty="0"/>
              <a:t>Text für TTS sinnvoll anpassen</a:t>
            </a:r>
          </a:p>
          <a:p>
            <a:pPr lvl="1"/>
            <a:r>
              <a:rPr lang="de-AT" dirty="0"/>
              <a:t>Text-</a:t>
            </a:r>
            <a:r>
              <a:rPr lang="de-AT" dirty="0" err="1"/>
              <a:t>Notification</a:t>
            </a:r>
            <a:r>
              <a:rPr lang="de-AT" dirty="0"/>
              <a:t> in der Form </a:t>
            </a:r>
            <a:br>
              <a:rPr lang="de-AT" dirty="0"/>
            </a:br>
            <a:r>
              <a:rPr lang="de-AT" dirty="0"/>
              <a:t>		„🪙 Strompreis aktuell: 22 ct/kWh“</a:t>
            </a:r>
          </a:p>
          <a:p>
            <a:pPr lvl="2"/>
            <a:r>
              <a:rPr lang="de-AT" dirty="0"/>
              <a:t>https://emojipedia.org/</a:t>
            </a:r>
          </a:p>
          <a:p>
            <a:pPr lvl="2"/>
            <a:endParaRPr lang="de-AT" dirty="0"/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C26EE775-A78E-82E0-58A2-CF8E94118CF7}"/>
              </a:ext>
            </a:extLst>
          </p:cNvPr>
          <p:cNvSpPr txBox="1"/>
          <p:nvPr/>
        </p:nvSpPr>
        <p:spPr>
          <a:xfrm rot="20109396">
            <a:off x="7896544" y="6143346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8AC5000-39F1-3FAC-C715-99494C5EF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725144"/>
            <a:ext cx="5277985" cy="142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49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60781-9A52-B5B4-C821-A1973375E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EpexSpot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8B0558-AAD4-4C33-21F6-67F93642FB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D60CF6-E327-B300-5505-1A0CDE952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7" y="1539004"/>
            <a:ext cx="8460432" cy="4067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FC8179-2A4D-98C8-3687-D5828AC9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Script</a:t>
            </a:r>
            <a:r>
              <a:rPr lang="de-AT" dirty="0"/>
              <a:t> </a:t>
            </a:r>
            <a:r>
              <a:rPr lang="de-AT" dirty="0" err="1"/>
              <a:t>notify_text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81D3AE-C8C4-72AC-AA79-50271CAE1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D3BA96E-8706-F1D8-1934-577BC73DA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653"/>
            <a:ext cx="9144000" cy="371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96353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713</Words>
  <Application>Microsoft Office PowerPoint</Application>
  <PresentationFormat>Bildschirmpräsentation (4:3)</PresentationFormat>
  <Paragraphs>136</Paragraphs>
  <Slides>21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6" baseType="lpstr">
      <vt:lpstr>Arial</vt:lpstr>
      <vt:lpstr>Calibri</vt:lpstr>
      <vt:lpstr>Symbol</vt:lpstr>
      <vt:lpstr>Wingdings</vt:lpstr>
      <vt:lpstr>2_Larissa</vt:lpstr>
      <vt:lpstr>Benachrichtigungen</vt:lpstr>
      <vt:lpstr>Erster Test – Handy-Notification</vt:lpstr>
      <vt:lpstr>Text verschicken</vt:lpstr>
      <vt:lpstr>Actionable Notifications</vt:lpstr>
      <vt:lpstr>Beispiel</vt:lpstr>
      <vt:lpstr>Kontrolle im Protokoll</vt:lpstr>
      <vt:lpstr>Notification mit Text und TTS</vt:lpstr>
      <vt:lpstr>Integration EpexSpot</vt:lpstr>
      <vt:lpstr>Script notify_text</vt:lpstr>
      <vt:lpstr>Script  notify_tts</vt:lpstr>
      <vt:lpstr>Gängige Werte für die Lautstärke</vt:lpstr>
      <vt:lpstr>Werte für Priority</vt:lpstr>
      <vt:lpstr>„Hartnäckige“ Notification</vt:lpstr>
      <vt:lpstr>Zwei Auslöser  Auslöser-Ids</vt:lpstr>
      <vt:lpstr>Dann mache … </vt:lpstr>
      <vt:lpstr>Schleife, bis Einnahme bestätigt ist</vt:lpstr>
      <vt:lpstr>Option 2: Event from Notification</vt:lpstr>
      <vt:lpstr>Automation muss mehrfach startbar sein</vt:lpstr>
      <vt:lpstr>Trace mit Aufforderung</vt:lpstr>
      <vt:lpstr>Bestätigung durch Handy</vt:lpstr>
      <vt:lpstr>Yaml-Code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884</cp:revision>
  <dcterms:created xsi:type="dcterms:W3CDTF">2011-08-18T07:37:01Z</dcterms:created>
  <dcterms:modified xsi:type="dcterms:W3CDTF">2025-05-09T18:11:16Z</dcterms:modified>
</cp:coreProperties>
</file>