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</p:sldMasterIdLst>
  <p:notesMasterIdLst>
    <p:notesMasterId r:id="rId15"/>
  </p:notesMasterIdLst>
  <p:handoutMasterIdLst>
    <p:handoutMasterId r:id="rId16"/>
  </p:handoutMasterIdLst>
  <p:sldIdLst>
    <p:sldId id="1184" r:id="rId2"/>
    <p:sldId id="1185" r:id="rId3"/>
    <p:sldId id="1186" r:id="rId4"/>
    <p:sldId id="1187" r:id="rId5"/>
    <p:sldId id="1188" r:id="rId6"/>
    <p:sldId id="1190" r:id="rId7"/>
    <p:sldId id="1191" r:id="rId8"/>
    <p:sldId id="1195" r:id="rId9"/>
    <p:sldId id="1192" r:id="rId10"/>
    <p:sldId id="1193" r:id="rId11"/>
    <p:sldId id="1189" r:id="rId12"/>
    <p:sldId id="1194" r:id="rId13"/>
    <p:sldId id="1196" r:id="rId14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0000"/>
    <a:srgbClr val="FFAA01"/>
    <a:srgbClr val="F99707"/>
    <a:srgbClr val="FCB504"/>
    <a:srgbClr val="B52217"/>
    <a:srgbClr val="960000"/>
    <a:srgbClr val="A40000"/>
    <a:srgbClr val="D6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2353" autoAdjust="0"/>
  </p:normalViewPr>
  <p:slideViewPr>
    <p:cSldViewPr>
      <p:cViewPr varScale="1">
        <p:scale>
          <a:sx n="68" d="100"/>
          <a:sy n="68" d="100"/>
        </p:scale>
        <p:origin x="1867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322"/>
    </p:cViewPr>
  </p:sorterViewPr>
  <p:notesViewPr>
    <p:cSldViewPr>
      <p:cViewPr varScale="1">
        <p:scale>
          <a:sx n="81" d="100"/>
          <a:sy n="81" d="100"/>
        </p:scale>
        <p:origin x="-2844" y="-9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87F52D72-ED1D-48E3-B38D-D27DF71D5328}" type="datetimeFigureOut">
              <a:rPr lang="de-AT"/>
              <a:pPr>
                <a:defRPr/>
              </a:pPr>
              <a:t>19.10.2023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B8876E5-8CB2-488D-BB52-3FDCCA373F3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803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3163736-15EA-4775-815E-DDF88F21B7ED}" type="datetimeFigureOut">
              <a:rPr lang="de-AT"/>
              <a:pPr>
                <a:defRPr/>
              </a:pPr>
              <a:t>19.10.2023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AT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AT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6EAC6C9-0F3A-40E0-896B-88DE66496CB5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234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Fließ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541337" indent="0">
              <a:buNone/>
              <a:defRPr sz="2400"/>
            </a:lvl2pPr>
            <a:lvl3pPr marL="1073150" indent="0">
              <a:buNone/>
              <a:defRPr sz="2200"/>
            </a:lvl3pPr>
            <a:lvl4pPr marL="1436687" indent="0">
              <a:buNone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lie mit Aufzähl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76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>
          <a:xfrm>
            <a:off x="467544" y="1268761"/>
            <a:ext cx="8208912" cy="4680520"/>
          </a:xfrm>
          <a:prstGeom prst="rect">
            <a:avLst/>
          </a:prstGeom>
        </p:spPr>
        <p:txBody>
          <a:bodyPr/>
          <a:lstStyle>
            <a:lvl1pPr marL="514350" indent="-514350">
              <a:buClr>
                <a:schemeClr val="tx1">
                  <a:lumMod val="50000"/>
                  <a:lumOff val="50000"/>
                </a:schemeClr>
              </a:buClr>
              <a:buSzPct val="100000"/>
              <a:buFont typeface="+mj-lt"/>
              <a:buAutoNum type="arabicPeriod"/>
              <a:defRPr sz="2600" baseline="0"/>
            </a:lvl1pPr>
            <a:lvl2pPr marL="998537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lphaLcPeriod"/>
              <a:defRPr sz="2300"/>
            </a:lvl2pPr>
            <a:lvl3pPr marL="1530350" indent="-457200">
              <a:buSzPct val="100000"/>
              <a:buFont typeface="Wingdings" pitchFamily="2" charset="2"/>
              <a:buChar char="§"/>
              <a:defRPr sz="2000" baseline="0"/>
            </a:lvl3pPr>
            <a:lvl4pPr marL="1893887" indent="-457200">
              <a:buFont typeface="+mj-lt"/>
              <a:buAutoNum type="arabicPeriod"/>
              <a:defRPr/>
            </a:lvl4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  <a:p>
            <a:pPr lvl="4"/>
            <a:r>
              <a:rPr lang="en-US" dirty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lis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>
          <a:xfrm>
            <a:off x="468313" y="1268760"/>
            <a:ext cx="8207375" cy="4608165"/>
          </a:xfrm>
          <a:prstGeom prst="rect">
            <a:avLst/>
          </a:prstGeom>
        </p:spPr>
        <p:txBody>
          <a:bodyPr/>
          <a:lstStyle>
            <a:lvl1pPr>
              <a:defRPr sz="2600"/>
            </a:lvl1pPr>
            <a:lvl2pPr>
              <a:defRPr sz="2400"/>
            </a:lvl2pPr>
          </a:lstStyle>
          <a:p>
            <a:pPr lvl="0"/>
            <a:r>
              <a:rPr lang="en-US" dirty="0"/>
              <a:t>Textmasterformate durch Klicken bearbeiten</a:t>
            </a:r>
          </a:p>
          <a:p>
            <a:pPr lvl="1"/>
            <a:r>
              <a:rPr lang="en-US" dirty="0"/>
              <a:t>Zweite Ebene</a:t>
            </a:r>
          </a:p>
          <a:p>
            <a:pPr lvl="2"/>
            <a:r>
              <a:rPr lang="en-US" dirty="0"/>
              <a:t>Dritte Ebene</a:t>
            </a:r>
          </a:p>
          <a:p>
            <a:pPr lvl="3"/>
            <a:r>
              <a:rPr lang="en-US" dirty="0"/>
              <a:t>Vierte Ebene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Titelmasterformat durch Klicken bearbeiten</a:t>
            </a:r>
            <a:endParaRPr lang="de-AT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</p:spPr>
        <p:txBody>
          <a:bodyPr/>
          <a:lstStyle/>
          <a:p>
            <a:r>
              <a:rPr lang="en-US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Textmasterformate durch Klicken bearbeiten</a:t>
            </a:r>
          </a:p>
          <a:p>
            <a:pPr lvl="1"/>
            <a:r>
              <a:rPr lang="en-US"/>
              <a:t>Zweite Ebene</a:t>
            </a:r>
          </a:p>
          <a:p>
            <a:pPr lvl="2"/>
            <a:r>
              <a:rPr lang="en-US"/>
              <a:t>Dritte Ebene</a:t>
            </a:r>
          </a:p>
          <a:p>
            <a:pPr lvl="3"/>
            <a:r>
              <a:rPr lang="en-US"/>
              <a:t>Vierte Ebene</a:t>
            </a:r>
          </a:p>
          <a:p>
            <a:pPr lvl="4"/>
            <a:r>
              <a:rPr lang="en-US"/>
              <a:t>Fünfte Ebene</a:t>
            </a:r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0000">
              <a:schemeClr val="bg1">
                <a:tint val="80000"/>
                <a:satMod val="300000"/>
                <a:lumMod val="85000"/>
                <a:lumOff val="15000"/>
              </a:schemeClr>
            </a:gs>
            <a:gs pos="100000">
              <a:schemeClr val="bg1">
                <a:lumMod val="85000"/>
              </a:schemeClr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-7455" y="-12449"/>
            <a:ext cx="9252520" cy="849161"/>
          </a:xfrm>
          <a:prstGeom prst="rect">
            <a:avLst/>
          </a:prstGeom>
          <a:gradFill flip="none" rotWithShape="1">
            <a:gsLst>
              <a:gs pos="27000">
                <a:srgbClr val="4879B4"/>
              </a:gs>
              <a:gs pos="0">
                <a:schemeClr val="tx2"/>
              </a:gs>
              <a:gs pos="50000">
                <a:schemeClr val="accent1"/>
              </a:gs>
              <a:gs pos="100000">
                <a:schemeClr val="tx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12" name="Rechteck 11"/>
          <p:cNvSpPr/>
          <p:nvPr userDrawn="1"/>
        </p:nvSpPr>
        <p:spPr>
          <a:xfrm>
            <a:off x="-7938" y="-26988"/>
            <a:ext cx="9253538" cy="809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5" name="Titelplatzhalter 4"/>
          <p:cNvSpPr>
            <a:spLocks noGrp="1"/>
          </p:cNvSpPr>
          <p:nvPr>
            <p:ph type="title"/>
          </p:nvPr>
        </p:nvSpPr>
        <p:spPr>
          <a:xfrm>
            <a:off x="457200" y="12541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Masterfolie</a:t>
            </a:r>
            <a:endParaRPr lang="de-AT" dirty="0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gray">
          <a:xfrm>
            <a:off x="349250" y="6361113"/>
            <a:ext cx="13430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Seite 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  <a:sym typeface="Wingdings" pitchFamily="2" charset="2"/>
              </a:rPr>
              <a:t></a:t>
            </a:r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t> </a:t>
            </a:r>
            <a:fld id="{C5A4FFB9-E613-43CD-964A-AE1E9E6225EE}" type="slidenum">
              <a:rPr lang="de-DE" sz="1000">
                <a:solidFill>
                  <a:schemeClr val="bg1">
                    <a:lumMod val="50000"/>
                  </a:schemeClr>
                </a:solidFill>
                <a:latin typeface="+mn-lt"/>
                <a:cs typeface="Arial" charset="0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‹Nr.›</a:t>
            </a:fld>
            <a:endParaRPr lang="de-DE" sz="1000" dirty="0">
              <a:solidFill>
                <a:schemeClr val="bg1">
                  <a:lumMod val="50000"/>
                </a:schemeClr>
              </a:solidFill>
              <a:latin typeface="+mn-lt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bg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26987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8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1pPr>
      <a:lvl2pPr marL="89535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5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2pPr>
      <a:lvl3pPr marL="1343025" indent="-269875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SzPct val="80000"/>
        <a:buFont typeface="Wingdings" pitchFamily="2" charset="2"/>
        <a:buChar char="§"/>
        <a:defRPr sz="22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3pPr>
      <a:lvl4pPr marL="1790700" indent="-354013" algn="l" rtl="0" eaLnBrk="0" fontAlgn="base" hangingPunct="0">
        <a:spcBef>
          <a:spcPct val="20000"/>
        </a:spcBef>
        <a:spcAft>
          <a:spcPct val="0"/>
        </a:spcAft>
        <a:buClr>
          <a:srgbClr val="595959"/>
        </a:buClr>
        <a:buFont typeface="Symbol" pitchFamily="18" charset="2"/>
        <a:buChar char="-"/>
        <a:defRPr sz="2000" kern="1200">
          <a:solidFill>
            <a:srgbClr val="404040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://www.linzag.at/linz/XSLT_TRIP_REQUEST2?language=de&amp;name_origin=leonding%20poststra%C3%9Fe&amp;type_origin=stop&amp;name_destination=hauptbahnhof&amp;type_destination=stop&amp;sessionID=0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68E428-C3F0-ACF0-BABC-293BB3A63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Presence-</a:t>
            </a:r>
            <a:r>
              <a:rPr lang="de-AT" dirty="0" err="1"/>
              <a:t>Detection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24F120-B072-CCB3-9E5A-528698E6EB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sz="2400" dirty="0"/>
              <a:t>Gratwanderung</a:t>
            </a:r>
          </a:p>
          <a:p>
            <a:r>
              <a:rPr lang="de-AT" sz="2400" dirty="0"/>
              <a:t>Basis für Automatisierungen</a:t>
            </a:r>
          </a:p>
          <a:p>
            <a:pPr lvl="1"/>
            <a:r>
              <a:rPr lang="de-AT" sz="2000" dirty="0"/>
              <a:t>Automatisches Öffnen des Garagentors bei Annäherung</a:t>
            </a:r>
          </a:p>
          <a:p>
            <a:r>
              <a:rPr lang="de-AT" sz="2400" dirty="0"/>
              <a:t>Outdoor </a:t>
            </a:r>
            <a:r>
              <a:rPr lang="de-AT" sz="2400" dirty="0">
                <a:sym typeface="Wingdings" panose="05000000000000000000" pitchFamily="2" charset="2"/>
              </a:rPr>
              <a:t> Companion-App – GPS</a:t>
            </a:r>
          </a:p>
          <a:p>
            <a:r>
              <a:rPr lang="de-AT" sz="2400" dirty="0">
                <a:sym typeface="Wingdings" panose="05000000000000000000" pitchFamily="2" charset="2"/>
              </a:rPr>
              <a:t>Indoor</a:t>
            </a:r>
          </a:p>
          <a:p>
            <a:pPr lvl="1"/>
            <a:r>
              <a:rPr lang="de-AT" sz="2000" dirty="0">
                <a:sym typeface="Wingdings" panose="05000000000000000000" pitchFamily="2" charset="2"/>
              </a:rPr>
              <a:t>PIR, </a:t>
            </a:r>
            <a:r>
              <a:rPr lang="de-AT" sz="2000" dirty="0" err="1">
                <a:sym typeface="Wingdings" panose="05000000000000000000" pitchFamily="2" charset="2"/>
              </a:rPr>
              <a:t>mmWave</a:t>
            </a:r>
            <a:endParaRPr lang="de-AT" sz="2000" dirty="0">
              <a:sym typeface="Wingdings" panose="05000000000000000000" pitchFamily="2" charset="2"/>
            </a:endParaRPr>
          </a:p>
          <a:p>
            <a:pPr lvl="1"/>
            <a:r>
              <a:rPr lang="de-AT" sz="2000" dirty="0">
                <a:sym typeface="Wingdings" panose="05000000000000000000" pitchFamily="2" charset="2"/>
              </a:rPr>
              <a:t>Analyse, ob Geräte laufen (Herd, TV, …)</a:t>
            </a:r>
          </a:p>
          <a:p>
            <a:pPr lvl="1"/>
            <a:endParaRPr lang="de-AT" sz="2000" dirty="0">
              <a:sym typeface="Wingdings" panose="05000000000000000000" pitchFamily="2" charset="2"/>
            </a:endParaRPr>
          </a:p>
          <a:p>
            <a:r>
              <a:rPr lang="de-AT" sz="2200" dirty="0">
                <a:sym typeface="Wingdings" panose="05000000000000000000" pitchFamily="2" charset="2"/>
              </a:rPr>
              <a:t>Beispiel: Personen und Zonen</a:t>
            </a:r>
            <a:endParaRPr lang="de-AT" sz="2200" dirty="0"/>
          </a:p>
        </p:txBody>
      </p:sp>
    </p:spTree>
    <p:extLst>
      <p:ext uri="{BB962C8B-B14F-4D97-AF65-F5344CB8AC3E}">
        <p14:creationId xmlns:p14="http://schemas.microsoft.com/office/powerpoint/2010/main" val="2946117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D75D34-908A-22B0-041F-202F8A40D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Werte aus </a:t>
            </a:r>
            <a:r>
              <a:rPr lang="de-AT" dirty="0" err="1"/>
              <a:t>Html</a:t>
            </a:r>
            <a:r>
              <a:rPr lang="de-AT" dirty="0"/>
              <a:t> „kratzen“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01AB4D0-2E5C-1232-D53C-F158D4C97D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sz="1800" dirty="0">
                <a:hlinkClick r:id="rId2"/>
              </a:rPr>
              <a:t>http://www.linzag.at/linz/XSLT_TRIP_REQUEST2?language=de&amp;name_origin=leonding%20poststra%C3%9Fe&amp;type_origin=stop&amp;name_destination=hauptbahnhof&amp;type_destination=stop&amp;sessionID=0</a:t>
            </a:r>
            <a:r>
              <a:rPr lang="de-AT" sz="1800" dirty="0"/>
              <a:t> 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5F7840A-3B10-EE05-7F61-EF17B6FE0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0796" y="2348880"/>
            <a:ext cx="9144000" cy="314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25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6BB6D-3183-48E7-332E-136B1DD33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Grüner Daumen - Details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B2C826D-F1F0-9DF1-9388-D7DFB94EC9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B0D0FD4-912B-F454-C7EE-5B8EF5141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280613"/>
            <a:ext cx="8352928" cy="429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342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7994C-0DD2-C9E7-3AE4-83D13DBD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Verwendet MQTT und ESP-IDF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CD9EA1-3826-84BB-4712-6F94E71DC2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9B582C4-EC9D-3907-EA07-7C34A116C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04" y="1520788"/>
            <a:ext cx="8968596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71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DD75FF-32B5-D603-1EFE-6B87F94E4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ZigBee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BF10DF7-2B40-D93D-BCFB-88683CF37E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EE728B4-4CB1-7422-85D8-E885682CF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981075"/>
            <a:ext cx="5748359" cy="560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936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5235A-C284-45F9-F7D1-5C376E7EC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Energieüberblick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AAB59A-4610-FC9C-61E2-0012523658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81E67DB-7BEB-AEA8-3244-D4E5B3C27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8806"/>
            <a:ext cx="9144000" cy="3820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363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C247B9-2C4E-E67C-CCC6-FEE359CDF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Grüner Daumen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AFD76E-DF82-6577-443E-E10561FC9F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23D7FEE-D2FB-EA7D-44F0-84AB74867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17200"/>
            <a:ext cx="8532440" cy="4437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89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C04F0F-938D-F973-3540-06B7A90B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Automatisierung mit Node-RED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1FCD442-F62C-6AAE-C11E-BA4400F6E1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5313840-A383-4865-C579-0EF69E4EE1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70724"/>
            <a:ext cx="8229600" cy="291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81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337CE4-E816-94E2-BE26-03359DF2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Aktueller Energiepreis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44F341A-9844-2037-61FE-2C7D6BFFF6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Nutzt Integration </a:t>
            </a:r>
            <a:r>
              <a:rPr lang="de-AT" dirty="0" err="1"/>
              <a:t>EpexSPOT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99E4307-91E6-94E1-1A31-73DA4A4B9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988840"/>
            <a:ext cx="8319401" cy="415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774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D0A81-3D24-CC95-B116-D83099D57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Kameras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1581C7-41A5-4DDD-1745-5F5A92EE29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1520" y="1196752"/>
            <a:ext cx="8207375" cy="4608165"/>
          </a:xfrm>
        </p:spPr>
        <p:txBody>
          <a:bodyPr/>
          <a:lstStyle/>
          <a:p>
            <a:r>
              <a:rPr lang="de-AT" dirty="0" err="1"/>
              <a:t>Swipe</a:t>
            </a:r>
            <a:r>
              <a:rPr lang="de-AT" dirty="0"/>
              <a:t>-Card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9CEC4AE-5B50-2308-658E-5A0A8E710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05" y="2072573"/>
            <a:ext cx="8460432" cy="300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487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E5A47F-B199-142F-346D-705809CD5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Buttons mit </a:t>
            </a:r>
            <a:r>
              <a:rPr lang="de-AT" dirty="0" err="1"/>
              <a:t>Locking</a:t>
            </a:r>
            <a:r>
              <a:rPr lang="de-AT" dirty="0"/>
              <a:t> …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D6C5D06-8BA8-C6E3-CA0C-B0B974F79D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7504" y="1052736"/>
            <a:ext cx="8207375" cy="4608165"/>
          </a:xfrm>
        </p:spPr>
        <p:txBody>
          <a:bodyPr/>
          <a:lstStyle/>
          <a:p>
            <a:r>
              <a:rPr lang="de-AT" dirty="0"/>
              <a:t>Beschriftung mit YAML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A0BB6A-07CE-CF99-F417-522DB63B9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2816"/>
            <a:ext cx="9144000" cy="396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562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76AF85-C4BD-D7D8-6E05-4BD511582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… verwendet </a:t>
            </a:r>
            <a:r>
              <a:rPr lang="de-AT" dirty="0" err="1"/>
              <a:t>ESPHome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F4A0DB-565A-DB9B-15B0-72F8B182BBE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AT" dirty="0"/>
              <a:t>ESP mit </a:t>
            </a:r>
            <a:r>
              <a:rPr lang="de-AT" dirty="0" err="1"/>
              <a:t>OneWire</a:t>
            </a:r>
            <a:r>
              <a:rPr lang="de-AT" dirty="0"/>
              <a:t>-Temperatursensor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F293461-62CA-22DE-7ECC-DA3D1AEA3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067" y="2319979"/>
            <a:ext cx="7055866" cy="328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676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5579E-F740-59D6-EC2F-85DDC7B80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Etwas </a:t>
            </a:r>
            <a:r>
              <a:rPr lang="de-AT" dirty="0" err="1"/>
              <a:t>tricky</a:t>
            </a: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9B70DD-0595-11EE-F153-C3512E485E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de-AT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360B85E-D422-78AF-4459-B0D7831FC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340768"/>
            <a:ext cx="8207375" cy="356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30602"/>
      </p:ext>
    </p:extLst>
  </p:cSld>
  <p:clrMapOvr>
    <a:masterClrMapping/>
  </p:clrMapOvr>
</p:sld>
</file>

<file path=ppt/theme/theme1.xml><?xml version="1.0" encoding="utf-8"?>
<a:theme xmlns:a="http://schemas.openxmlformats.org/drawingml/2006/main" name="2_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 Klassisch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130</Words>
  <Application>Microsoft Office PowerPoint</Application>
  <PresentationFormat>Bildschirmpräsentation (4:3)</PresentationFormat>
  <Paragraphs>27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8" baseType="lpstr">
      <vt:lpstr>Arial</vt:lpstr>
      <vt:lpstr>Calibri</vt:lpstr>
      <vt:lpstr>Symbol</vt:lpstr>
      <vt:lpstr>Wingdings</vt:lpstr>
      <vt:lpstr>2_Larissa</vt:lpstr>
      <vt:lpstr>Presence-Detection</vt:lpstr>
      <vt:lpstr>Energieüberblick</vt:lpstr>
      <vt:lpstr>Grüner Daumen</vt:lpstr>
      <vt:lpstr>Automatisierung mit Node-RED</vt:lpstr>
      <vt:lpstr>Aktueller Energiepreis</vt:lpstr>
      <vt:lpstr>Kameras</vt:lpstr>
      <vt:lpstr>Buttons mit Locking …</vt:lpstr>
      <vt:lpstr>… verwendet ESPHome</vt:lpstr>
      <vt:lpstr>Etwas tricky</vt:lpstr>
      <vt:lpstr>Werte aus Html „kratzen“</vt:lpstr>
      <vt:lpstr>Grüner Daumen - Details</vt:lpstr>
      <vt:lpstr>Verwendet MQTT und ESP-IDF</vt:lpstr>
      <vt:lpstr>ZigBee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Köck</dc:creator>
  <cp:lastModifiedBy>Gerald Köck</cp:lastModifiedBy>
  <cp:revision>865</cp:revision>
  <dcterms:created xsi:type="dcterms:W3CDTF">2011-08-18T07:37:01Z</dcterms:created>
  <dcterms:modified xsi:type="dcterms:W3CDTF">2023-10-20T17:22:58Z</dcterms:modified>
</cp:coreProperties>
</file>