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0"/>
  </p:notesMasterIdLst>
  <p:handoutMasterIdLst>
    <p:handoutMasterId r:id="rId41"/>
  </p:handoutMasterIdLst>
  <p:sldIdLst>
    <p:sldId id="1373" r:id="rId2"/>
    <p:sldId id="1380" r:id="rId3"/>
    <p:sldId id="1381" r:id="rId4"/>
    <p:sldId id="1382" r:id="rId5"/>
    <p:sldId id="747" r:id="rId6"/>
    <p:sldId id="1340" r:id="rId7"/>
    <p:sldId id="1341" r:id="rId8"/>
    <p:sldId id="774" r:id="rId9"/>
    <p:sldId id="842" r:id="rId10"/>
    <p:sldId id="1363" r:id="rId11"/>
    <p:sldId id="1364" r:id="rId12"/>
    <p:sldId id="1326" r:id="rId13"/>
    <p:sldId id="1409" r:id="rId14"/>
    <p:sldId id="1410" r:id="rId15"/>
    <p:sldId id="1412" r:id="rId16"/>
    <p:sldId id="1413" r:id="rId17"/>
    <p:sldId id="1405" r:id="rId18"/>
    <p:sldId id="1414" r:id="rId19"/>
    <p:sldId id="1415" r:id="rId20"/>
    <p:sldId id="1416" r:id="rId21"/>
    <p:sldId id="1417" r:id="rId22"/>
    <p:sldId id="1418" r:id="rId23"/>
    <p:sldId id="1408" r:id="rId24"/>
    <p:sldId id="1419" r:id="rId25"/>
    <p:sldId id="1420" r:id="rId26"/>
    <p:sldId id="1423" r:id="rId27"/>
    <p:sldId id="1424" r:id="rId28"/>
    <p:sldId id="1425" r:id="rId29"/>
    <p:sldId id="1426" r:id="rId30"/>
    <p:sldId id="1427" r:id="rId31"/>
    <p:sldId id="1428" r:id="rId32"/>
    <p:sldId id="1421" r:id="rId33"/>
    <p:sldId id="1429" r:id="rId34"/>
    <p:sldId id="1411" r:id="rId35"/>
    <p:sldId id="1422" r:id="rId36"/>
    <p:sldId id="1430" r:id="rId37"/>
    <p:sldId id="1431" r:id="rId38"/>
    <p:sldId id="1432" r:id="rId3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39" autoAdjust="0"/>
  </p:normalViewPr>
  <p:slideViewPr>
    <p:cSldViewPr>
      <p:cViewPr varScale="1">
        <p:scale>
          <a:sx n="66" d="100"/>
          <a:sy n="66" d="100"/>
        </p:scale>
        <p:origin x="191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28.11.2023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28.11.2023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binary_sensor</a:t>
            </a:r>
            <a:r>
              <a:rPr lang="en-US" dirty="0"/>
              <a:t>:</a:t>
            </a:r>
          </a:p>
          <a:p>
            <a:r>
              <a:rPr lang="en-US" dirty="0"/>
              <a:t>  - platform: </a:t>
            </a:r>
            <a:r>
              <a:rPr lang="en-US" dirty="0" err="1"/>
              <a:t>gpio</a:t>
            </a:r>
            <a:endParaRPr lang="en-US" dirty="0"/>
          </a:p>
          <a:p>
            <a:r>
              <a:rPr lang="en-US" dirty="0"/>
              <a:t>    pin: 25</a:t>
            </a:r>
          </a:p>
          <a:p>
            <a:r>
              <a:rPr lang="en-US" dirty="0"/>
              <a:t>    name: "PIR Sensor"</a:t>
            </a:r>
          </a:p>
          <a:p>
            <a:r>
              <a:rPr lang="en-US" dirty="0"/>
              <a:t>    </a:t>
            </a:r>
            <a:r>
              <a:rPr lang="en-US" dirty="0" err="1"/>
              <a:t>device_class</a:t>
            </a:r>
            <a:r>
              <a:rPr lang="en-US" dirty="0"/>
              <a:t>: motion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97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binary_sensor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-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gpio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pin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ui-monospace"/>
              </a:rPr>
              <a:t>25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motion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device_class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motion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ui-monospace"/>
              </a:rPr>
            </a:br>
            <a:br>
              <a:rPr lang="de-AT" b="0" dirty="0">
                <a:solidFill>
                  <a:srgbClr val="000000"/>
                </a:solidFill>
                <a:effectLst/>
                <a:latin typeface="ui-monospace"/>
              </a:rPr>
            </a:b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sensor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-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dht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pin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ui-monospace"/>
              </a:rPr>
              <a:t>27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temperature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temperature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humidity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humidity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update_interval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10s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161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093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" TargetMode="External"/><Relationship Id="rId2" Type="http://schemas.openxmlformats.org/officeDocument/2006/relationships/hyperlink" Target="https://www.tasmota.info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guides/getting_started_command_lin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labs.com/developers/usb-to-uart-bridge-vcp-drivers?tab=download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407A4-09EB-B957-0EE8-B28CAD56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ESP-basierter Geräte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14B53-B8DC-A2B1-D3A2-FE6FE3F19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Shellies </a:t>
            </a:r>
            <a:r>
              <a:rPr lang="de-AT" dirty="0">
                <a:sym typeface="Wingdings" panose="05000000000000000000" pitchFamily="2" charset="2"/>
              </a:rPr>
              <a:t> direkte Integration</a:t>
            </a:r>
          </a:p>
          <a:p>
            <a:r>
              <a:rPr lang="de-AT" dirty="0">
                <a:sym typeface="Wingdings" panose="05000000000000000000" pitchFamily="2" charset="2"/>
              </a:rPr>
              <a:t>Viele Marken und Eigenbau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Programmieren mit ESP-IDF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Lernkurve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Alle Möglichkeiten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Tasmota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>
                <a:sym typeface="Wingdings" panose="05000000000000000000" pitchFamily="2" charset="2"/>
                <a:hlinkClick r:id="rId2"/>
              </a:rPr>
              <a:t>https://www.tasmota.info/</a:t>
            </a:r>
            <a:r>
              <a:rPr lang="de-AT" dirty="0">
                <a:sym typeface="Wingdings" panose="05000000000000000000" pitchFamily="2" charset="2"/>
              </a:rPr>
              <a:t> )</a:t>
            </a:r>
          </a:p>
          <a:p>
            <a:pPr lvl="2"/>
            <a:r>
              <a:rPr lang="de-AT" dirty="0"/>
              <a:t>Theo-Arends-</a:t>
            </a:r>
            <a:r>
              <a:rPr lang="de-AT" dirty="0" err="1"/>
              <a:t>Sonoff</a:t>
            </a:r>
            <a:r>
              <a:rPr lang="de-AT" dirty="0"/>
              <a:t>-MQTT-OTA</a:t>
            </a:r>
          </a:p>
          <a:p>
            <a:pPr lvl="2"/>
            <a:r>
              <a:rPr lang="de-AT" dirty="0" err="1"/>
              <a:t>Flashen</a:t>
            </a:r>
            <a:r>
              <a:rPr lang="de-AT" dirty="0"/>
              <a:t> vieler ESP-Geräte möglich</a:t>
            </a:r>
          </a:p>
          <a:p>
            <a:pPr lvl="1"/>
            <a:r>
              <a:rPr lang="de-AT" dirty="0" err="1"/>
              <a:t>ESPHome</a:t>
            </a:r>
            <a:r>
              <a:rPr lang="de-AT" dirty="0"/>
              <a:t> (</a:t>
            </a:r>
            <a:r>
              <a:rPr lang="de-AT" dirty="0">
                <a:hlinkClick r:id="rId3"/>
              </a:rPr>
              <a:t>https://esphome.io/</a:t>
            </a:r>
            <a:r>
              <a:rPr lang="de-AT" dirty="0"/>
              <a:t> )</a:t>
            </a:r>
          </a:p>
          <a:p>
            <a:pPr lvl="2"/>
            <a:r>
              <a:rPr lang="de-AT" dirty="0"/>
              <a:t>Einfacher „Baukasten“ für eigene ESP-Geräte</a:t>
            </a:r>
          </a:p>
          <a:p>
            <a:pPr lvl="2"/>
            <a:r>
              <a:rPr lang="de-AT" dirty="0"/>
              <a:t>Konfigurieren statt programmieren</a:t>
            </a:r>
          </a:p>
          <a:p>
            <a:pPr lvl="2"/>
            <a:r>
              <a:rPr lang="de-AT" dirty="0"/>
              <a:t>Sehr gute HA-Integration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53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6B194-8853-2596-4D0C-39880F4E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erweitern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82731-855F-3756-5BA5-7FBA2C978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2BBB7B-7FF3-04E8-D834-D1695F40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15763"/>
            <a:ext cx="7596336" cy="51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8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1E6B6-340A-AB74-1E30-0D22F033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Anpassen, Save und </a:t>
            </a:r>
            <a:r>
              <a:rPr lang="de-AT" dirty="0" err="1"/>
              <a:t>Install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F316F-61E5-0FB3-72D9-ABF6DF43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7E6DD2-827C-C68D-2ADF-96390740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64" y="972280"/>
            <a:ext cx="5233984" cy="57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33EB0-6770-6455-24BE-61DE187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FD776-BA06-6B4B-136B-357C2A453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Wenn Installation über Web-Serial Probleme macht</a:t>
            </a:r>
          </a:p>
          <a:p>
            <a:pPr lvl="1"/>
            <a:r>
              <a:rPr lang="de-AT" dirty="0"/>
              <a:t>Schlechte Beobachtbarkeit des Ablaufs</a:t>
            </a:r>
          </a:p>
          <a:p>
            <a:r>
              <a:rPr lang="de-AT" dirty="0"/>
              <a:t>Installation</a:t>
            </a:r>
          </a:p>
          <a:p>
            <a:pPr lvl="1"/>
            <a:r>
              <a:rPr lang="de-AT" dirty="0">
                <a:hlinkClick r:id="rId3"/>
              </a:rPr>
              <a:t>https://esphome.io/guides/getting_started_command_line.html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/>
              <a:t>Update: 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pip3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esphome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-U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Ergebnis</a:t>
            </a:r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9DB5F0-79C2-9DBA-A48D-B1CB8A61A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5" y="5419724"/>
            <a:ext cx="6165969" cy="8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17722-3FA9-E655-5211-1433ADBC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-Datei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F21584-5CA7-7C24-554E-17133A61B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dirty="0" err="1"/>
              <a:t>Secrets.yaml</a:t>
            </a:r>
            <a:r>
              <a:rPr lang="de-AT" dirty="0"/>
              <a:t> enthält die sensiblen Daten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EB8235-107D-4FB6-8115-52CD34DE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606168"/>
            <a:ext cx="6469394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8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397AE-8AE0-094B-0107-9E5F360B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Secrets.yaml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660713-0934-0D9F-918E-39487895A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B67527-0D41-8282-790E-A0F18079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53565"/>
            <a:ext cx="6192686" cy="34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FBC37-B5C3-7179-599E-250A406F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Definition der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C4A10C-5157-1AAE-4E03-9D6834C02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679751" cy="4608165"/>
          </a:xfrm>
        </p:spPr>
        <p:txBody>
          <a:bodyPr/>
          <a:lstStyle/>
          <a:p>
            <a:r>
              <a:rPr lang="de-AT" sz="2400" dirty="0"/>
              <a:t>Keine Konfiguration der Topics und Messages erforderlich</a:t>
            </a:r>
          </a:p>
          <a:p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A2D23A-0DD8-8721-7674-0143AC78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72" y="1007259"/>
            <a:ext cx="37528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2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010D-ABB5-B327-205E-B2AD132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</a:t>
            </a:r>
            <a:r>
              <a:rPr lang="de-AT" dirty="0" err="1"/>
              <a:t>builden</a:t>
            </a:r>
            <a:r>
              <a:rPr lang="de-AT" dirty="0"/>
              <a:t> und </a:t>
            </a:r>
            <a:r>
              <a:rPr lang="de-AT" dirty="0" err="1"/>
              <a:t>flashen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C45B6-423F-6874-DA03-89C9DF5D8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A9E22F-19E1-B185-F2C8-847624EE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96752"/>
            <a:ext cx="8543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F6B7C-5DB4-872D-0325-E06464E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lädt einiges herunter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C096F-A2D0-7C3F-AEFD-8AD5F0AA9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031138-53E8-D239-EA46-9822FF42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33512"/>
            <a:ext cx="6391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8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00220-3F22-DFE1-6BAF-CA6ED564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Upload über USB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758CF5-1936-7497-C38E-883E11F77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FE969-A3A3-6E5F-5335-2A7B7D49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00225"/>
            <a:ext cx="8420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02418-81B9-563D-8F89-5017B706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Wifi verbunden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CFEEB7-16A6-D65F-7479-A28638166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6B3855-EA8A-C048-AEAD-733C512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85937"/>
            <a:ext cx="8858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08ED-D970-F57E-9D85-6D7245DA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Vorbedingung: USB-UART Treiber ist installiert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950C-DCC4-BF05-90AF-DF100BF24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Windows: Gerätemanager</a:t>
            </a:r>
          </a:p>
          <a:p>
            <a:r>
              <a:rPr lang="de-AT" dirty="0"/>
              <a:t>COM-Port ermitteln</a:t>
            </a:r>
          </a:p>
          <a:p>
            <a:r>
              <a:rPr lang="de-AT" dirty="0"/>
              <a:t>Wenn kein </a:t>
            </a:r>
            <a:r>
              <a:rPr lang="de-AT" dirty="0" err="1"/>
              <a:t>Com</a:t>
            </a:r>
            <a:r>
              <a:rPr lang="de-AT" dirty="0"/>
              <a:t>-Port ersichtlich </a:t>
            </a:r>
            <a:r>
              <a:rPr lang="de-AT" dirty="0">
                <a:sym typeface="Wingdings" panose="05000000000000000000" pitchFamily="2" charset="2"/>
              </a:rPr>
              <a:t> Treiber installieren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DF4CC5-FD6A-8E3B-8604-6BE4DE8C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72842"/>
            <a:ext cx="5760640" cy="26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81845-F9C8-D925-ECCB-3BC58A7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Sendet auch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E4BF7-3E66-EC4C-3774-60953A261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94E5DF-D68C-0CC2-8FD7-FA3C0EB9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11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7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9D0DD-AE3C-1877-4F21-8FB7A6B8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 in </a:t>
            </a:r>
            <a:r>
              <a:rPr lang="de-AT" dirty="0" err="1"/>
              <a:t>Mqtt</a:t>
            </a:r>
            <a:r>
              <a:rPr lang="de-AT" dirty="0"/>
              <a:t>-Explorer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F135D-A064-912C-07B6-4F2814E56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83FB42-3672-A805-E2D0-C3036D66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124744"/>
            <a:ext cx="90868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2DA-ABC2-EDBD-FD3D-C7C09624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Kommt auch in HA 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8E290-200F-7907-5956-C36AF4756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1F347B-C968-5688-E04F-825ECF4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12776"/>
            <a:ext cx="713222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90412-5E4A-6FF8-8835-5A6F3EA2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OTA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338EA5-0FF3-3C2E-CC4E-21ABC9C05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Ist um einiges flotter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CD7E0-A002-E2E9-3872-55517733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0888"/>
            <a:ext cx="7772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7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53C13-D58F-74CF-C1DF-4F22C430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Zugriffsmöglichkeit: http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1C6FD-B7BB-C1A3-2DC8-6FD88CA7C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60BB38-C567-B221-177A-488F87E5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5518"/>
            <a:ext cx="7344816" cy="46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EFC73-4AA4-8351-BB2C-A5995733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über http://esp09.local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51787-8EDC-FCED-5B5C-EEE0F8D08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3511DD-4EE4-6A64-402E-125285A2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3" y="1268413"/>
            <a:ext cx="8746673" cy="25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AA355-872D-89A2-1C9D-CC470BDD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MQTT verwenden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33EECE-F979-5DE8-26ED-DE77C3D81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Add-on in HA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BD756F-D73B-D5FF-E761-36C2C6C5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19300"/>
            <a:ext cx="6838365" cy="356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6BD5F-16C5-C0CC-4348-19BC1AFB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Mosquitto</a:t>
            </a:r>
            <a:r>
              <a:rPr lang="de-AT" dirty="0"/>
              <a:t>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63E9AA-3D79-BE6B-03BC-9F4B89931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Defaulteinstellungen</a:t>
            </a:r>
            <a:r>
              <a:rPr lang="de-AT" dirty="0"/>
              <a:t> belassen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3C9A4B-BE1E-9D24-5B9E-C605F5C8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" y="2081947"/>
            <a:ext cx="8229599" cy="462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9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1D46E-6C39-FBB7-BBD7-D6035195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MqttExplorer</a:t>
            </a:r>
            <a:r>
              <a:rPr lang="de-AT" dirty="0"/>
              <a:t> testen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CE040D-65E9-25DF-11CC-C440A9062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D263C3-BE06-3EE2-9B83-BE2B79F0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1073621"/>
            <a:ext cx="77057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9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9F92E-E6F1-3063-0A7A-2B14F1F0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Von HA aus zugreifen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EDC3D2-0AEF-8690-A5B2-C7D06B78A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- Alles automatisch erledigt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BE47DD-1C62-148A-19B0-47FA439ED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52700"/>
            <a:ext cx="4600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29C8B-E585-3986-709E-8AD2331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USB-UART – Treiber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05C6C-87BA-11A3-CEE3-EED801569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https://www.silabs.com/developers/usb-to-uart-bridge-vcp-drivers?tab=downloads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C692B-87A7-11A4-BB38-081A126A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92" y="2254031"/>
            <a:ext cx="7740352" cy="44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73434-E5FB-1797-2366-2D441646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CC794D-B13F-5427-7AF5-91C08BD19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390C0B-6D70-EBDE-FBCB-A7A8B17D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4" y="1268413"/>
            <a:ext cx="8470032" cy="32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8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08F92-B20F-5169-4139-5C706D79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bei Bedarf umstellen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07AE38-DE2E-DEDC-88ED-050166B43C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F9D4643-1C16-F606-4E2D-F3D1E420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41" y="1030250"/>
            <a:ext cx="442220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2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583B6-D4A0-EFB8-691A-5D5E511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über zentralen MQTT-Broker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EDBFD-C486-EB3A-EB5D-A76C05E31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Integration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4B1C3D-9B33-EF24-849B-89AD539C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90" y="2132856"/>
            <a:ext cx="6379219" cy="288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96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4B0D9-5891-2C1A-5724-662FAB85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YAML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EA15FA-B99F-28B6-1740-BA132B9DC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secrets.yaml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B0E9C7-A43A-9FAB-DFAF-1F9DB9096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2132856"/>
            <a:ext cx="65254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62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900B0-B7D7-6589-BFB8-7D733E94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 Gerätedefinition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80B7E-651B-038E-9B60-4EE4BC405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000" dirty="0"/>
              <a:t>Erzeugt automatisch passende Topic-Struktur</a:t>
            </a:r>
          </a:p>
          <a:p>
            <a:r>
              <a:rPr lang="de-AT" sz="2000" dirty="0"/>
              <a:t>Wird von HA Auto-Discovery automatisch erkannt</a:t>
            </a:r>
          </a:p>
          <a:p>
            <a:r>
              <a:rPr lang="de-AT" sz="2000" dirty="0"/>
              <a:t>Verwendet </a:t>
            </a:r>
            <a:r>
              <a:rPr lang="de-AT" sz="2000" dirty="0" err="1"/>
              <a:t>Builtin</a:t>
            </a:r>
            <a:r>
              <a:rPr lang="de-AT" sz="2000" dirty="0"/>
              <a:t>-LED als Status </a:t>
            </a:r>
            <a:r>
              <a:rPr lang="de-AT" sz="2000" dirty="0">
                <a:sym typeface="Wingdings" panose="05000000000000000000" pitchFamily="2" charset="2"/>
              </a:rPr>
              <a:t> nicht für eigene Zwecke nutzbar</a:t>
            </a:r>
          </a:p>
          <a:p>
            <a:pPr lvl="1"/>
            <a:r>
              <a:rPr lang="de-AT" sz="1800" dirty="0">
                <a:sym typeface="Wingdings" panose="05000000000000000000" pitchFamily="2" charset="2"/>
              </a:rPr>
              <a:t>Bei direkter </a:t>
            </a:r>
            <a:r>
              <a:rPr lang="de-AT" sz="1800" dirty="0" err="1">
                <a:sym typeface="Wingdings" panose="05000000000000000000" pitchFamily="2" charset="2"/>
              </a:rPr>
              <a:t>EspHome</a:t>
            </a:r>
            <a:r>
              <a:rPr lang="de-AT" sz="1800" dirty="0">
                <a:sym typeface="Wingdings" panose="05000000000000000000" pitchFamily="2" charset="2"/>
              </a:rPr>
              <a:t>-Einbindung (ohne MQTT) kein Problem</a:t>
            </a:r>
            <a:endParaRPr lang="de-AT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F2B4C3-104D-192E-BD09-FC50F160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5" y="2708920"/>
            <a:ext cx="871366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86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007D13-1EFC-3D26-7EE4-B7FF523B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– Flash - Run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29A787-DBA2-CC51-252F-4A5451608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MQTT-Connection im Log prüfen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69A180-0EB3-9A06-0FC1-9D299D03B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" y="1916832"/>
            <a:ext cx="9144000" cy="126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88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7CB55-0DC6-6F8F-3D99-DBE2F40B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MqttExplorer</a:t>
            </a:r>
            <a:r>
              <a:rPr lang="de-AT" dirty="0"/>
              <a:t> 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39F244-0C13-67B1-FF96-3F549ED53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1DD8B084-A22F-9DA9-B631-36761E7DD3B7}"/>
              </a:ext>
            </a:extLst>
          </p:cNvPr>
          <p:cNvSpPr txBox="1">
            <a:spLocks/>
          </p:cNvSpPr>
          <p:nvPr/>
        </p:nvSpPr>
        <p:spPr>
          <a:xfrm>
            <a:off x="464748" y="1268760"/>
            <a:ext cx="8207375" cy="4608165"/>
          </a:xfrm>
          <a:prstGeom prst="rect">
            <a:avLst/>
          </a:prstGeom>
        </p:spPr>
        <p:txBody>
          <a:bodyPr/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6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4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0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26ADD070-A773-C76C-A179-C19C7FAABFD0}"/>
              </a:ext>
            </a:extLst>
          </p:cNvPr>
          <p:cNvSpPr txBox="1">
            <a:spLocks/>
          </p:cNvSpPr>
          <p:nvPr/>
        </p:nvSpPr>
        <p:spPr>
          <a:xfrm>
            <a:off x="110472" y="836712"/>
            <a:ext cx="8207375" cy="4608165"/>
          </a:xfrm>
          <a:prstGeom prst="rect">
            <a:avLst/>
          </a:prstGeom>
        </p:spPr>
        <p:txBody>
          <a:bodyPr/>
          <a:lstStyle>
            <a:lvl1pPr marL="2698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6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9535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4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34302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SzPct val="80000"/>
              <a:buFont typeface="Wingdings" pitchFamily="2" charset="2"/>
              <a:buChar char="§"/>
              <a:defRPr sz="22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790700" indent="-3540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  <a:buFont typeface="Symbol" pitchFamily="18" charset="2"/>
              <a:buChar char="-"/>
              <a:defRPr sz="2000" kern="1200">
                <a:solidFill>
                  <a:srgbClr val="40404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F034236-4444-1D07-E69D-F3C61712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" y="1268413"/>
            <a:ext cx="856932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88401-9A56-226A-AE2E-90175099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Sensoren und Aktoren per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A5647-B417-7C1F-3AB0-69ED49ACC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2D893D-AC8B-3D8D-2540-3A9F4F29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079"/>
            <a:ext cx="9144000" cy="380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58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39B9D-0D63-7077-902A-929E080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Entitäten sind zwei mal vorhanden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032B5-DA19-4A24-D7D7-8A0F283D6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API </a:t>
            </a:r>
            <a:r>
              <a:rPr lang="de-AT" sz="2400" dirty="0">
                <a:sym typeface="Wingdings" panose="05000000000000000000" pitchFamily="2" charset="2"/>
              </a:rPr>
              <a:t> direkte Einbindung in HA</a:t>
            </a:r>
          </a:p>
          <a:p>
            <a:r>
              <a:rPr lang="de-AT" sz="2400" dirty="0">
                <a:sym typeface="Wingdings" panose="05000000000000000000" pitchFamily="2" charset="2"/>
              </a:rPr>
              <a:t>MQTT  über Broker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431F27-CDE4-3DC5-C8E7-75F89A4C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2856"/>
            <a:ext cx="7515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0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BA0A3-C631-6702-3AFB-5B0724A8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Treiber installieren/aktualisieren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C9E44-F632-A3BA-CFD9-ED10E838F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Entpacken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D89CC-8FC2-7AD1-FF17-87BDA6A5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3574"/>
            <a:ext cx="5724028" cy="27195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48DB61-47D3-AFD1-ED9A-55001702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40" y="3598514"/>
            <a:ext cx="6237718" cy="31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PIR</a:t>
            </a:r>
            <a:br>
              <a:rPr lang="en-US" dirty="0"/>
            </a:b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9A7C106-AA47-4FCD-8727-16825A59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28801"/>
            <a:ext cx="3024336" cy="245354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16C54F-18CD-45F1-86C7-46DE1730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6" y="3631357"/>
            <a:ext cx="3277057" cy="2000529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FF6C46-8BAD-4D56-AFEC-F3DDC5AD4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352159" cy="720080"/>
          </a:xfrm>
        </p:spPr>
        <p:txBody>
          <a:bodyPr/>
          <a:lstStyle/>
          <a:p>
            <a:r>
              <a:rPr lang="de-DE" dirty="0"/>
              <a:t>AM312</a:t>
            </a:r>
          </a:p>
          <a:p>
            <a:pPr lvl="1"/>
            <a:r>
              <a:rPr lang="de-DE" dirty="0"/>
              <a:t>3,3V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Vcc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Gnd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VOUT  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71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5B318-4062-C8A5-286C-929834AE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Config</a:t>
            </a:r>
            <a:r>
              <a:rPr lang="de-AT" dirty="0">
                <a:sym typeface="Wingdings" panose="05000000000000000000" pitchFamily="2" charset="2"/>
              </a:rPr>
              <a:t> suchen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86097-648C-4358-F231-96354F44E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A1744F-38F4-FDB3-F904-371C1AFD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80030"/>
            <a:ext cx="8316416" cy="49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3886-890C-36F8-2C8D-2814BE9F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in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00B485-8DC3-B474-9624-EAF69B2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6ACF04-2DB7-9AAC-5841-D9D4CE3C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6629"/>
            <a:ext cx="9144000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2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A59EB-E214-4019-A83D-3F887E0B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 um DHT22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B82E4-E910-4D6A-87D3-BB5856C0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+ </a:t>
            </a:r>
            <a:r>
              <a:rPr lang="de-DE" dirty="0">
                <a:sym typeface="Wingdings" panose="05000000000000000000" pitchFamily="2" charset="2"/>
              </a:rPr>
              <a:t> 3.3V</a:t>
            </a:r>
          </a:p>
          <a:p>
            <a:r>
              <a:rPr lang="de-DE" dirty="0">
                <a:sym typeface="Wingdings" panose="05000000000000000000" pitchFamily="2" charset="2"/>
              </a:rPr>
              <a:t>-  GND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Out  27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C71F9A-8BEA-4146-B6E6-6FAF2C70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412776"/>
            <a:ext cx="263879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14AEB-F861-D544-D9E9-AD98AB9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„Nackte“ Variante</a:t>
            </a:r>
          </a:p>
        </p:txBody>
      </p:sp>
      <p:pic>
        <p:nvPicPr>
          <p:cNvPr id="1026" name="Picture 2" descr="AM2302 / DHT22 Datasheet">
            <a:extLst>
              <a:ext uri="{FF2B5EF4-FFF2-40B4-BE49-F238E27FC236}">
                <a16:creationId xmlns:a16="http://schemas.microsoft.com/office/drawing/2014/main" id="{03711EB4-31B0-4E33-3DC3-F8798941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7791"/>
            <a:ext cx="5760640" cy="47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7501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444</Words>
  <Application>Microsoft Office PowerPoint</Application>
  <PresentationFormat>Bildschirmpräsentation (4:3)</PresentationFormat>
  <Paragraphs>108</Paragraphs>
  <Slides>38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Arial</vt:lpstr>
      <vt:lpstr>Calibri</vt:lpstr>
      <vt:lpstr>Symbol</vt:lpstr>
      <vt:lpstr>ui-monospace</vt:lpstr>
      <vt:lpstr>Wingdings</vt:lpstr>
      <vt:lpstr>2_Larissa</vt:lpstr>
      <vt:lpstr>Integration ESP-basierter Geräte</vt:lpstr>
      <vt:lpstr>Vorbedingung: USB-UART Treiber ist installiert</vt:lpstr>
      <vt:lpstr>USB-UART – Treiber herunterladen</vt:lpstr>
      <vt:lpstr>Treiber installieren/aktualisieren</vt:lpstr>
      <vt:lpstr>Sensor PIR </vt:lpstr>
      <vt:lpstr>EspHome  Config suchen</vt:lpstr>
      <vt:lpstr>Config in Yaml</vt:lpstr>
      <vt:lpstr>Erweiterung um DHT22</vt:lpstr>
      <vt:lpstr>„Nackte“ Variante</vt:lpstr>
      <vt:lpstr>Config erweitern</vt:lpstr>
      <vt:lpstr>Anpassen, Save und Install</vt:lpstr>
      <vt:lpstr>EspHome CLI</vt:lpstr>
      <vt:lpstr>Yaml-Datei anlegen</vt:lpstr>
      <vt:lpstr>Secrets.yaml</vt:lpstr>
      <vt:lpstr>Definition der Sensoren und Aktoren</vt:lpstr>
      <vt:lpstr>Firmware builden und flashen</vt:lpstr>
      <vt:lpstr>Build lädt einiges herunter</vt:lpstr>
      <vt:lpstr>Erster Upload über USB</vt:lpstr>
      <vt:lpstr>Mit Wifi verbunden</vt:lpstr>
      <vt:lpstr>Sendet auch Werte</vt:lpstr>
      <vt:lpstr>Check in Mqtt-Explorer</vt:lpstr>
      <vt:lpstr>Kommt auch in HA an</vt:lpstr>
      <vt:lpstr>Über OTA installieren</vt:lpstr>
      <vt:lpstr>Weitere Zugriffsmöglichkeit: http</vt:lpstr>
      <vt:lpstr>Zugriff über http://esp09.local</vt:lpstr>
      <vt:lpstr>MQTT verwenden</vt:lpstr>
      <vt:lpstr>Mosquitto konfigurieren</vt:lpstr>
      <vt:lpstr>Mit MqttExplorer testen</vt:lpstr>
      <vt:lpstr>Von HA aus zugreifen</vt:lpstr>
      <vt:lpstr>Integration Mqtt</vt:lpstr>
      <vt:lpstr>Einstellungen bei Bedarf umstellen</vt:lpstr>
      <vt:lpstr>Zugriff über zentralen MQTT-Broker</vt:lpstr>
      <vt:lpstr>In YAML konfigurieren</vt:lpstr>
      <vt:lpstr>Bei Gerätedefinition</vt:lpstr>
      <vt:lpstr>Build – Flash - Run</vt:lpstr>
      <vt:lpstr>In MqttExplorer prüfen</vt:lpstr>
      <vt:lpstr>Sensoren und Aktoren per Mqtt</vt:lpstr>
      <vt:lpstr>Entitäten sind zwei mal vorhanden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920</cp:revision>
  <dcterms:created xsi:type="dcterms:W3CDTF">2011-08-18T07:37:01Z</dcterms:created>
  <dcterms:modified xsi:type="dcterms:W3CDTF">2023-11-28T10:36:15Z</dcterms:modified>
</cp:coreProperties>
</file>