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62" r:id="rId7"/>
    <p:sldId id="264" r:id="rId8"/>
    <p:sldId id="266" r:id="rId9"/>
    <p:sldId id="267" r:id="rId10"/>
    <p:sldId id="265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3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8" r:id="rId29"/>
    <p:sldId id="287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8" Type="http://schemas.openxmlformats.org/officeDocument/2006/relationships/slide" Target="slides/slide16.xml"/><Relationship Id="rId13" Type="http://schemas.openxmlformats.org/officeDocument/2006/relationships/slide" Target="slides/slide11.xml"/><Relationship Id="rId39" Type="http://schemas.openxmlformats.org/officeDocument/2006/relationships/customXml" Target="../customXml/item2.xml"/><Relationship Id="rId34" Type="http://schemas.openxmlformats.org/officeDocument/2006/relationships/slide" Target="slides/slide32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33" Type="http://schemas.openxmlformats.org/officeDocument/2006/relationships/slide" Target="slides/slide31.xml"/><Relationship Id="rId25" Type="http://schemas.openxmlformats.org/officeDocument/2006/relationships/slide" Target="slides/slide23.xml"/><Relationship Id="rId17" Type="http://schemas.openxmlformats.org/officeDocument/2006/relationships/slide" Target="slides/slide15.xml"/><Relationship Id="rId12" Type="http://schemas.openxmlformats.org/officeDocument/2006/relationships/slide" Target="slides/slide10.xml"/><Relationship Id="rId38" Type="http://schemas.openxmlformats.org/officeDocument/2006/relationships/customXml" Target="../customXml/item1.xml"/><Relationship Id="rId29" Type="http://schemas.openxmlformats.org/officeDocument/2006/relationships/slide" Target="slides/slide27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6" Type="http://schemas.openxmlformats.org/officeDocument/2006/relationships/slide" Target="slides/slide14.xml"/><Relationship Id="rId6" Type="http://schemas.openxmlformats.org/officeDocument/2006/relationships/slide" Target="slides/slide4.xml"/><Relationship Id="rId37" Type="http://schemas.openxmlformats.org/officeDocument/2006/relationships/tableStyles" Target="tableStyles.xml"/><Relationship Id="rId32" Type="http://schemas.openxmlformats.org/officeDocument/2006/relationships/slide" Target="slides/slide30.xml"/><Relationship Id="rId24" Type="http://schemas.openxmlformats.org/officeDocument/2006/relationships/slide" Target="slides/slide22.xml"/><Relationship Id="rId11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40" Type="http://schemas.openxmlformats.org/officeDocument/2006/relationships/customXml" Target="../customXml/item3.xml"/><Relationship Id="rId5" Type="http://schemas.openxmlformats.org/officeDocument/2006/relationships/slide" Target="slides/slide3.xml"/><Relationship Id="rId36" Type="http://schemas.openxmlformats.org/officeDocument/2006/relationships/viewProps" Target="viewProps.xml"/><Relationship Id="rId28" Type="http://schemas.openxmlformats.org/officeDocument/2006/relationships/slide" Target="slides/slide26.xml"/><Relationship Id="rId23" Type="http://schemas.openxmlformats.org/officeDocument/2006/relationships/slide" Target="slides/slide21.xml"/><Relationship Id="rId15" Type="http://schemas.openxmlformats.org/officeDocument/2006/relationships/slide" Target="slides/slide13.xml"/><Relationship Id="rId31" Type="http://schemas.openxmlformats.org/officeDocument/2006/relationships/slide" Target="slides/slide29.xml"/><Relationship Id="rId19" Type="http://schemas.openxmlformats.org/officeDocument/2006/relationships/slide" Target="slides/slide17.xml"/><Relationship Id="rId10" Type="http://schemas.openxmlformats.org/officeDocument/2006/relationships/slide" Target="slides/slide8.xml"/><Relationship Id="rId9" Type="http://schemas.openxmlformats.org/officeDocument/2006/relationships/slide" Target="slides/slide7.xml"/><Relationship Id="rId4" Type="http://schemas.openxmlformats.org/officeDocument/2006/relationships/slide" Target="slides/slide2.xml"/><Relationship Id="rId35" Type="http://schemas.openxmlformats.org/officeDocument/2006/relationships/presProps" Target="presProps.xml"/><Relationship Id="rId30" Type="http://schemas.openxmlformats.org/officeDocument/2006/relationships/slide" Target="slides/slide28.xml"/><Relationship Id="rId27" Type="http://schemas.openxmlformats.org/officeDocument/2006/relationships/slide" Target="slides/slide25.xml"/><Relationship Id="rId22" Type="http://schemas.openxmlformats.org/officeDocument/2006/relationships/slide" Target="slides/slide20.xml"/><Relationship Id="rId14" Type="http://schemas.openxmlformats.org/officeDocument/2006/relationships/slide" Target="slides/slide12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615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69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189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8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colorful dotted wave of dots&#10;&#10;Description automatically generated with medium confidence"/>
          <p:cNvPicPr>
            <a:picLocks noChangeAspect="1"/>
          </p:cNvPicPr>
          <p:nvPr/>
        </p:nvPicPr>
        <p:blipFill rotWithShape="1">
          <a:blip r:embed="rId1"/>
          <a:srcRect t="6358" b="3642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726" y="4075672"/>
            <a:ext cx="8952781" cy="1829830"/>
          </a:xfrm>
        </p:spPr>
        <p:txBody>
          <a:bodyPr>
            <a:normAutofit/>
          </a:bodyPr>
          <a:lstStyle/>
          <a:p>
            <a:r>
              <a:rPr lang="en-US" b="1" dirty="0"/>
              <a:t>Retrieval Augmented Generation (RAG)</a:t>
            </a:r>
            <a:endParaRPr lang="en-IN" b="1" dirty="0"/>
          </a:p>
        </p:txBody>
      </p:sp>
      <p:sp>
        <p:nvSpPr>
          <p:cNvPr id="41" name="Date Placeholder 2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85E2B397-02A9-4ACC-BECE-63C233241598}" type="datetime1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Sample Footer Text</a:t>
            </a:r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149D8DE-093B-4F40-AB80-F25E3BEC9453}" type="slidenum">
              <a:rPr lang="en-US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fld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5898" y="426460"/>
            <a:ext cx="9960203" cy="60050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Advantages of using Rag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81369" y="766916"/>
            <a:ext cx="5771534" cy="5432271"/>
          </a:xfrm>
        </p:spPr>
        <p:txBody>
          <a:bodyPr>
            <a:normAutofit/>
          </a:bodyPr>
          <a:lstStyle/>
          <a:p>
            <a:r>
              <a:rPr lang="en-US" dirty="0"/>
              <a:t>Reduces hallucination issues in language models.</a:t>
            </a:r>
            <a:endParaRPr lang="en-US" dirty="0"/>
          </a:p>
          <a:p>
            <a:r>
              <a:rPr lang="en-US" dirty="0"/>
              <a:t>Retrieval techniques allows the identification of the latest information.</a:t>
            </a:r>
            <a:endParaRPr lang="en-US" dirty="0"/>
          </a:p>
          <a:p>
            <a:r>
              <a:rPr lang="en-US" dirty="0"/>
              <a:t>Transparency is an advantage of RAG. By citing sources, users can verify the accuracy of the answers.</a:t>
            </a:r>
            <a:endParaRPr lang="en-US" dirty="0"/>
          </a:p>
          <a:p>
            <a:r>
              <a:rPr lang="en-US" dirty="0"/>
              <a:t>RAG has customization capabilities. Models can be tailored to different domains by indexing relevant  corpora.</a:t>
            </a:r>
            <a:endParaRPr lang="en-US" dirty="0"/>
          </a:p>
          <a:p>
            <a:r>
              <a:rPr lang="en-US" dirty="0"/>
              <a:t>RAG is more scalable. It can handle large-scale datasets without the need to update all parameters.</a:t>
            </a:r>
            <a:endParaRPr lang="en-US" dirty="0"/>
          </a:p>
          <a:p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5" y="1295401"/>
            <a:ext cx="7210273" cy="933450"/>
          </a:xfrm>
        </p:spPr>
        <p:txBody>
          <a:bodyPr anchor="t">
            <a:normAutofit/>
          </a:bodyPr>
          <a:lstStyle/>
          <a:p>
            <a:r>
              <a:rPr lang="en-US" dirty="0"/>
              <a:t>Types of RAG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824163" y="2571751"/>
            <a:ext cx="7058025" cy="2833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We categorize RAG into three types: 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Naive RAG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Advanced RAG</a:t>
            </a:r>
            <a:endParaRPr lang="en-US" sz="2400" b="1" dirty="0"/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Modular RAG</a:t>
            </a:r>
            <a:endParaRPr lang="en-US" sz="2400" b="1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IN" dirty="0"/>
              <a:t>Naive RAG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601184" y="1040860"/>
            <a:ext cx="6293796" cy="4727642"/>
          </a:xfrm>
        </p:spPr>
        <p:txBody>
          <a:bodyPr>
            <a:normAutofit/>
          </a:bodyPr>
          <a:lstStyle/>
          <a:p>
            <a:r>
              <a:rPr lang="en-US" sz="2400" dirty="0"/>
              <a:t>Naive RAG was the earliest methodology</a:t>
            </a:r>
            <a:endParaRPr lang="en-US" sz="2400" dirty="0"/>
          </a:p>
          <a:p>
            <a:r>
              <a:rPr lang="en-US" sz="2400" dirty="0"/>
              <a:t>Gained popularity after Chat GPT was introduced</a:t>
            </a:r>
            <a:endParaRPr lang="en-US" sz="2400" dirty="0"/>
          </a:p>
          <a:p>
            <a:r>
              <a:rPr lang="en-US" sz="2400" dirty="0"/>
              <a:t>The naive RAG involves traditional process: </a:t>
            </a:r>
            <a:endParaRPr lang="en-US" sz="2400" dirty="0"/>
          </a:p>
          <a:p>
            <a:pPr marL="589915" lvl="1" indent="-342900">
              <a:buFont typeface="+mj-lt"/>
              <a:buAutoNum type="arabicPeriod"/>
            </a:pPr>
            <a:r>
              <a:rPr lang="en-US" sz="2400" dirty="0"/>
              <a:t>Indexing </a:t>
            </a:r>
            <a:endParaRPr lang="en-US" sz="2400" dirty="0"/>
          </a:p>
          <a:p>
            <a:pPr marL="589915" lvl="1" indent="-342900">
              <a:buFont typeface="+mj-lt"/>
              <a:buAutoNum type="arabicPeriod"/>
            </a:pPr>
            <a:r>
              <a:rPr lang="en-US" sz="2400" dirty="0"/>
              <a:t>Retrieval </a:t>
            </a:r>
            <a:endParaRPr lang="en-US" sz="2400" dirty="0"/>
          </a:p>
          <a:p>
            <a:pPr marL="589915" lvl="1" indent="-342900">
              <a:buFont typeface="+mj-lt"/>
              <a:buAutoNum type="arabicPeriod"/>
            </a:pPr>
            <a:r>
              <a:rPr lang="en-US" sz="2400" dirty="0"/>
              <a:t>Generation</a:t>
            </a:r>
            <a:endParaRPr lang="en-US" sz="2400" dirty="0"/>
          </a:p>
          <a:p>
            <a:r>
              <a:rPr lang="en-US" sz="2400" dirty="0"/>
              <a:t>Naive RAG is also summarized as a “Retrieve”-“Read” framework</a:t>
            </a:r>
            <a:endParaRPr lang="en-US" sz="2400" dirty="0"/>
          </a:p>
          <a:p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Indexing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87174" y="408563"/>
            <a:ext cx="6957100" cy="5790626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Obtaining data from the source and building an index.</a:t>
            </a:r>
            <a:endParaRPr lang="en-US" sz="1700" dirty="0"/>
          </a:p>
          <a:p>
            <a:r>
              <a:rPr lang="en-US" sz="1700" dirty="0"/>
              <a:t>Occurs offline.</a:t>
            </a:r>
            <a:endParaRPr lang="en-US" sz="1700" dirty="0"/>
          </a:p>
          <a:p>
            <a:r>
              <a:rPr lang="en-US" sz="1700" dirty="0"/>
              <a:t>Construction of a data index involves the following steps:</a:t>
            </a:r>
            <a:endParaRPr lang="en-US" sz="1700" dirty="0"/>
          </a:p>
          <a:p>
            <a:pPr marL="589915" lvl="1" indent="-342900">
              <a:buFont typeface="+mj-lt"/>
              <a:buAutoNum type="arabicPeriod"/>
            </a:pPr>
            <a:r>
              <a:rPr lang="en-IN" sz="1700" b="1" dirty="0"/>
              <a:t>Data Indexing: </a:t>
            </a:r>
            <a:endParaRPr lang="en-IN" sz="1700" b="1" dirty="0"/>
          </a:p>
          <a:p>
            <a:pPr lvl="2"/>
            <a:r>
              <a:rPr lang="en-US" sz="1700" dirty="0"/>
              <a:t>Cleaning and extracting the original data, converting different file formats such as PDF, HTML, Word, Markdown, etc., into plain text.</a:t>
            </a:r>
            <a:r>
              <a:rPr lang="en-IN" sz="1700" dirty="0"/>
              <a:t>       </a:t>
            </a:r>
            <a:endParaRPr lang="en-IN" sz="1700" dirty="0"/>
          </a:p>
          <a:p>
            <a:pPr marL="589915" lvl="1" indent="-342900">
              <a:buFont typeface="+mj-lt"/>
              <a:buAutoNum type="arabicPeriod"/>
            </a:pPr>
            <a:r>
              <a:rPr lang="en-IN" sz="1700" b="1" dirty="0"/>
              <a:t>Chunking: </a:t>
            </a:r>
            <a:endParaRPr lang="en-IN" sz="1700" b="1" dirty="0"/>
          </a:p>
          <a:p>
            <a:pPr lvl="2"/>
            <a:r>
              <a:rPr lang="en-US" sz="1700" dirty="0"/>
              <a:t>Dividing the loaded text into smaller chunks. </a:t>
            </a:r>
            <a:endParaRPr lang="en-US" sz="1700" dirty="0"/>
          </a:p>
          <a:p>
            <a:pPr lvl="2"/>
            <a:r>
              <a:rPr lang="en-US" sz="1700" dirty="0"/>
              <a:t>Chunk size impacts the context being fed to the model.</a:t>
            </a:r>
            <a:endParaRPr lang="en-IN" sz="1700" b="1" dirty="0"/>
          </a:p>
          <a:p>
            <a:pPr marL="589915" lvl="1" indent="-342900">
              <a:buFont typeface="+mj-lt"/>
              <a:buAutoNum type="arabicPeriod"/>
            </a:pPr>
            <a:r>
              <a:rPr lang="en-IN" sz="1700" b="1" dirty="0"/>
              <a:t>Embedding and Creating Index:</a:t>
            </a:r>
            <a:r>
              <a:rPr lang="en-US" sz="1700" b="1" dirty="0"/>
              <a:t> </a:t>
            </a:r>
            <a:endParaRPr lang="en-US" sz="1700" b="1" dirty="0"/>
          </a:p>
          <a:p>
            <a:pPr lvl="2"/>
            <a:r>
              <a:rPr lang="en-US" sz="1700" dirty="0"/>
              <a:t>Process of encoding text into vectors through a language model.</a:t>
            </a:r>
            <a:endParaRPr lang="en-US" sz="1700" dirty="0"/>
          </a:p>
          <a:p>
            <a:pPr lvl="2"/>
            <a:r>
              <a:rPr lang="en-US" sz="1700" dirty="0"/>
              <a:t>The embedding models require a high inference speed.</a:t>
            </a:r>
            <a:endParaRPr lang="en-US" sz="1700" dirty="0"/>
          </a:p>
          <a:p>
            <a:pPr lvl="2"/>
            <a:r>
              <a:rPr lang="en-US" sz="1700" dirty="0"/>
              <a:t>Next step is to create an index, storing the original corpus chunks and embedding in the form of key-value pairs.</a:t>
            </a:r>
            <a:endParaRPr lang="en-IN" sz="1700" b="1" dirty="0"/>
          </a:p>
          <a:p>
            <a:pPr marL="589915" lvl="1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Retrieval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06630" y="1031131"/>
            <a:ext cx="6517532" cy="4863831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Given a user’s input, the same encoding model as in the first stage is used to convert the query into a vector.</a:t>
            </a:r>
            <a:endParaRPr lang="en-US" sz="2000" dirty="0"/>
          </a:p>
          <a:p>
            <a:pPr lvl="1"/>
            <a:r>
              <a:rPr lang="en-US" sz="2000" dirty="0"/>
              <a:t>The similarity between the question embedding and the embedding of the document blocks in the corpus is calculated.</a:t>
            </a:r>
            <a:endParaRPr lang="en-US" sz="2000" dirty="0"/>
          </a:p>
          <a:p>
            <a:pPr lvl="1"/>
            <a:r>
              <a:rPr lang="en-US" sz="2000" dirty="0"/>
              <a:t>The top K document blocks are chosen as the augmented context information for the current question based on the level of similarity.</a:t>
            </a:r>
            <a:endParaRPr lang="en-US" sz="2000" b="1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Generation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06630" y="1031131"/>
            <a:ext cx="6517532" cy="4863831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sz="2400" dirty="0"/>
              <a:t>The given question and related documents are combined into a new prompt.</a:t>
            </a:r>
            <a:endParaRPr lang="en-US" sz="2400" dirty="0"/>
          </a:p>
          <a:p>
            <a:pPr lvl="1"/>
            <a:r>
              <a:rPr lang="en-US" sz="2400" dirty="0"/>
              <a:t>The large language model is then tasked with answering the question based on the provided information.</a:t>
            </a:r>
            <a:endParaRPr lang="en-US" sz="2400" dirty="0"/>
          </a:p>
          <a:p>
            <a:pPr lvl="1"/>
            <a:r>
              <a:rPr lang="en-US" sz="2400" dirty="0"/>
              <a:t>Control what is generated by the LLM via Prompt templates.</a:t>
            </a:r>
            <a:endParaRPr lang="en-US" sz="2400" dirty="0"/>
          </a:p>
          <a:p>
            <a:pPr lvl="1"/>
            <a:r>
              <a:rPr lang="en-US" sz="2400" dirty="0"/>
              <a:t>We can deem the LLM to generate responses in a particular style too.</a:t>
            </a:r>
            <a:endParaRPr lang="en-US" sz="2400" dirty="0"/>
          </a:p>
          <a:p>
            <a:pPr lvl="1"/>
            <a:r>
              <a:rPr lang="en-US" sz="2400" dirty="0"/>
              <a:t>If there is historical dialogue information, it can also be merged into the prompt for multi-round dialogues.</a:t>
            </a:r>
            <a:endParaRPr lang="en-US" sz="20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27252" y="0"/>
            <a:ext cx="3229582" cy="690006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Drawbacks of Naive RAG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9081" y="1031131"/>
            <a:ext cx="6605081" cy="5291848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US" sz="2400" dirty="0"/>
              <a:t>Not all blocks within the retrieval set correlate with the query.</a:t>
            </a:r>
            <a:endParaRPr lang="en-US" sz="2400" dirty="0"/>
          </a:p>
          <a:p>
            <a:pPr lvl="1"/>
            <a:r>
              <a:rPr lang="en-US" sz="2400" dirty="0"/>
              <a:t>A secondary issue is low recall, which arises when not all relevant blocks are retrieved.</a:t>
            </a:r>
            <a:endParaRPr lang="en-US" sz="2400" dirty="0"/>
          </a:p>
          <a:p>
            <a:pPr lvl="1"/>
            <a:r>
              <a:rPr lang="en-US" sz="2400" dirty="0"/>
              <a:t>Model can still fabricate an answer that doesn’t exist in the context.</a:t>
            </a:r>
            <a:endParaRPr lang="en-US" sz="2400" dirty="0"/>
          </a:p>
          <a:p>
            <a:pPr lvl="1"/>
            <a:r>
              <a:rPr lang="en-US" sz="2400" dirty="0"/>
              <a:t>Model can generate an answer that fails to address the query.</a:t>
            </a:r>
            <a:endParaRPr lang="en-US" sz="2400" dirty="0"/>
          </a:p>
          <a:p>
            <a:pPr lvl="1"/>
            <a:r>
              <a:rPr lang="en-US" sz="2400" dirty="0"/>
              <a:t>Toxicity or bias in the retrieved context, prompts the model to generate a harmful or offensive response.</a:t>
            </a:r>
            <a:endParaRPr lang="en-US" sz="2400" dirty="0"/>
          </a:p>
          <a:p>
            <a:pPr lvl="1"/>
            <a:r>
              <a:rPr lang="en-US" sz="2400" dirty="0"/>
              <a:t>Generation models may overly rely on augmented information, resulting in output that merely repeats the retrieved content.</a:t>
            </a:r>
            <a:endParaRPr lang="en-US" sz="24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3629986" cy="1905000"/>
          </a:xfrm>
        </p:spPr>
        <p:txBody>
          <a:bodyPr anchor="t">
            <a:normAutofit/>
          </a:bodyPr>
          <a:lstStyle/>
          <a:p>
            <a:r>
              <a:rPr lang="en-US" dirty="0"/>
              <a:t>Advanced RAG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9081" y="1031131"/>
            <a:ext cx="6605081" cy="5291848"/>
          </a:xfrm>
        </p:spPr>
        <p:txBody>
          <a:bodyPr>
            <a:normAutofit/>
          </a:bodyPr>
          <a:lstStyle/>
          <a:p>
            <a:pPr lvl="1"/>
            <a:r>
              <a:rPr lang="en-US" sz="2100" dirty="0"/>
              <a:t>Advanced RAG has made targeted improvements to overcome the deficiencies of Naive RAG</a:t>
            </a:r>
            <a:endParaRPr lang="en-US" sz="2100" dirty="0"/>
          </a:p>
          <a:p>
            <a:pPr lvl="1"/>
            <a:r>
              <a:rPr lang="en-US" sz="2100" dirty="0"/>
              <a:t>Advanced RAG incorporates preretrieval and post-retrieval methods.</a:t>
            </a:r>
            <a:endParaRPr lang="en-US" sz="2100" dirty="0"/>
          </a:p>
          <a:p>
            <a:pPr lvl="1"/>
            <a:r>
              <a:rPr lang="en-US" sz="2100" dirty="0"/>
              <a:t>Optimized indexing through methods such as sliding window, fine-grained segmentation, and metadata.</a:t>
            </a:r>
            <a:endParaRPr lang="en-US" sz="2100" dirty="0"/>
          </a:p>
          <a:p>
            <a:pPr lvl="1"/>
            <a:r>
              <a:rPr lang="en-US" sz="2100" dirty="0"/>
              <a:t>Various methods to optimize the retrieval and generation process.</a:t>
            </a:r>
            <a:endParaRPr lang="en-US" sz="2100" dirty="0"/>
          </a:p>
          <a:p>
            <a:pPr lvl="1"/>
            <a:r>
              <a:rPr lang="en-US" sz="2100" dirty="0"/>
              <a:t>Advanced RAG can be adjusted either through a pipeline or in an end-to-end manner</a:t>
            </a:r>
            <a:endParaRPr lang="en-US" sz="21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Why is domain knowledge needed?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81369" y="766916"/>
            <a:ext cx="5771534" cy="5432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Conversational agents needs to have a wide knowledge.</a:t>
            </a:r>
            <a:endParaRPr lang="en-US" dirty="0"/>
          </a:p>
          <a:p>
            <a:r>
              <a:rPr lang="en-US" dirty="0"/>
              <a:t>Sometimes generic knowledge alone is not enough to have a conversation.</a:t>
            </a:r>
            <a:endParaRPr lang="en-US" dirty="0"/>
          </a:p>
          <a:p>
            <a:r>
              <a:rPr lang="en-US" dirty="0"/>
              <a:t>For example, imagine we are having a conversation about rules and Regulations of a particular university.</a:t>
            </a:r>
            <a:endParaRPr lang="en-US" dirty="0"/>
          </a:p>
          <a:p>
            <a:r>
              <a:rPr lang="en-US" dirty="0"/>
              <a:t>Generic Information and guidelines given by government might not be useful here.</a:t>
            </a:r>
            <a:endParaRPr lang="en-US" dirty="0"/>
          </a:p>
          <a:p>
            <a:r>
              <a:rPr lang="en-US" dirty="0"/>
              <a:t>Each university would have extended upon the guidelines and would have their own guidelines.</a:t>
            </a:r>
            <a:endParaRPr lang="en-US" dirty="0"/>
          </a:p>
          <a:p>
            <a:r>
              <a:rPr lang="en-US" dirty="0"/>
              <a:t>It becomes essential to have the domain knowledge to answer these questions naturally.</a:t>
            </a:r>
            <a:endParaRPr lang="en-US" dirty="0"/>
          </a:p>
          <a:p>
            <a:r>
              <a:rPr lang="en-US" dirty="0"/>
              <a:t>Thus, we need the domain knowledge for many scenarios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3629986" cy="1905000"/>
          </a:xfrm>
        </p:spPr>
        <p:txBody>
          <a:bodyPr anchor="t">
            <a:normAutofit/>
          </a:bodyPr>
          <a:lstStyle/>
          <a:p>
            <a:r>
              <a:rPr lang="en-IN" dirty="0"/>
              <a:t>Pre-Retrieval Process 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19081" y="1031131"/>
            <a:ext cx="6605081" cy="5291848"/>
          </a:xfrm>
        </p:spPr>
        <p:txBody>
          <a:bodyPr>
            <a:normAutofit/>
          </a:bodyPr>
          <a:lstStyle/>
          <a:p>
            <a:pPr marL="247015" lvl="1" indent="0">
              <a:buNone/>
            </a:pPr>
            <a:r>
              <a:rPr lang="en-IN" sz="2000" b="1" u="sng" dirty="0"/>
              <a:t>Optimizing Data Indexing : </a:t>
            </a:r>
            <a:endParaRPr lang="en-IN" sz="2000" b="1" u="sng" dirty="0"/>
          </a:p>
          <a:p>
            <a:pPr lvl="2"/>
            <a:r>
              <a:rPr lang="en-US" sz="2000" dirty="0"/>
              <a:t>The purpose of optimizing data indexing is to enhance the quality of indexed content</a:t>
            </a:r>
            <a:endParaRPr lang="en-US" sz="2000" dirty="0"/>
          </a:p>
          <a:p>
            <a:pPr lvl="2"/>
            <a:r>
              <a:rPr lang="en-US" sz="2000" dirty="0"/>
              <a:t>there are five main strategies employed:</a:t>
            </a:r>
            <a:endParaRPr lang="en-US" sz="2000" dirty="0"/>
          </a:p>
          <a:p>
            <a:pPr marL="923290" lvl="2" indent="-457200">
              <a:buFont typeface="+mj-lt"/>
              <a:buAutoNum type="arabicPeriod"/>
            </a:pPr>
            <a:r>
              <a:rPr lang="en-IN" sz="2000" b="1" dirty="0"/>
              <a:t>Enhancing Data Granularity: </a:t>
            </a:r>
            <a:endParaRPr lang="en-IN" sz="2000" b="1" dirty="0"/>
          </a:p>
          <a:p>
            <a:pPr lvl="3"/>
            <a:r>
              <a:rPr lang="en-US" sz="2000" dirty="0"/>
              <a:t>Removing irrelevant information and special characters.</a:t>
            </a:r>
            <a:endParaRPr lang="en-US" sz="2000" dirty="0"/>
          </a:p>
          <a:p>
            <a:pPr lvl="3"/>
            <a:r>
              <a:rPr lang="en-US" sz="2000" dirty="0"/>
              <a:t>Eliminating duplicate or redundant information.</a:t>
            </a:r>
            <a:endParaRPr lang="en-US" sz="2000" dirty="0"/>
          </a:p>
          <a:p>
            <a:pPr lvl="3"/>
            <a:r>
              <a:rPr lang="en-US" sz="2000" dirty="0"/>
              <a:t>Adding another layer of context with domain-specific annotations.(Like current domain of conversation).</a:t>
            </a:r>
            <a:endParaRPr lang="en-US" sz="2000" dirty="0"/>
          </a:p>
          <a:p>
            <a:pPr lvl="3"/>
            <a:r>
              <a:rPr lang="en-US" sz="2000" dirty="0"/>
              <a:t>Update the same continuously.</a:t>
            </a:r>
            <a:endParaRPr lang="en-US" sz="2000" dirty="0"/>
          </a:p>
          <a:p>
            <a:pPr lvl="3"/>
            <a:endParaRPr lang="en-US" sz="2000" dirty="0"/>
          </a:p>
          <a:p>
            <a:pPr lvl="3"/>
            <a:endParaRPr lang="en-IN" sz="2000" dirty="0"/>
          </a:p>
          <a:p>
            <a:pPr marL="466090" lvl="2" indent="0">
              <a:buNone/>
            </a:pPr>
            <a:endParaRPr lang="en-IN" sz="2000" b="1" dirty="0"/>
          </a:p>
          <a:p>
            <a:pPr marL="923290" lvl="2" indent="-457200">
              <a:buFont typeface="+mj-lt"/>
              <a:buAutoNum type="arabicPeriod"/>
            </a:pPr>
            <a:endParaRPr lang="en-US" sz="2000" b="1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6111" y="293687"/>
            <a:ext cx="10428051" cy="6029292"/>
          </a:xfrm>
        </p:spPr>
        <p:txBody>
          <a:bodyPr>
            <a:normAutofit/>
          </a:bodyPr>
          <a:lstStyle/>
          <a:p>
            <a:pPr marL="466090" lvl="2" indent="0">
              <a:buNone/>
            </a:pPr>
            <a:r>
              <a:rPr lang="en-US" sz="2000" b="1" dirty="0"/>
              <a:t>2.</a:t>
            </a:r>
            <a:r>
              <a:rPr lang="en-IN" sz="2000" b="1" dirty="0"/>
              <a:t> Optimizing Index Structures:</a:t>
            </a:r>
            <a:endParaRPr lang="en-IN" sz="2000" b="1" dirty="0"/>
          </a:p>
          <a:p>
            <a:pPr lvl="3"/>
            <a:r>
              <a:rPr lang="en-US" sz="2000" dirty="0"/>
              <a:t>When constructing a RAG system, the chunk size is a key parameter.</a:t>
            </a:r>
            <a:endParaRPr lang="en-US" sz="2000" dirty="0"/>
          </a:p>
          <a:p>
            <a:pPr lvl="3"/>
            <a:r>
              <a:rPr lang="en-IN" sz="2000" dirty="0"/>
              <a:t>Chunk size affects data fidelity. Llama index uses GPT-4 to evaluate the fidelity of various chunking methods.</a:t>
            </a:r>
            <a:endParaRPr lang="en-IN" sz="2000" dirty="0"/>
          </a:p>
          <a:p>
            <a:pPr lvl="3"/>
            <a:r>
              <a:rPr lang="en-US" sz="2000" dirty="0"/>
              <a:t>a standalone index can be used to search, or filter based on metadata keywords, such as a specific “date” index</a:t>
            </a:r>
            <a:endParaRPr lang="en-US" sz="2000" dirty="0"/>
          </a:p>
          <a:p>
            <a:pPr lvl="3"/>
            <a:r>
              <a:rPr lang="en-IN" sz="2000" dirty="0"/>
              <a:t>Can use Graph based Indexing </a:t>
            </a:r>
            <a:r>
              <a:rPr lang="en-US" sz="2000" dirty="0"/>
              <a:t>. Using a graph data index can increase the relevance of the retrieval</a:t>
            </a:r>
            <a:r>
              <a:rPr lang="en-US" sz="2800" dirty="0"/>
              <a:t>.</a:t>
            </a:r>
            <a:endParaRPr lang="en-IN" sz="2000" b="1" dirty="0"/>
          </a:p>
          <a:p>
            <a:pPr marL="466090" lvl="2" indent="0">
              <a:buNone/>
            </a:pPr>
            <a:r>
              <a:rPr lang="en-IN" sz="2000" b="1" dirty="0"/>
              <a:t>3.</a:t>
            </a:r>
            <a:r>
              <a:rPr lang="en-IN" sz="2000" dirty="0"/>
              <a:t> </a:t>
            </a:r>
            <a:r>
              <a:rPr lang="en-IN" sz="2000" b="1" dirty="0"/>
              <a:t>Adding Metadata Information:</a:t>
            </a:r>
            <a:endParaRPr lang="en-IN" sz="2000" b="1" dirty="0"/>
          </a:p>
          <a:p>
            <a:pPr lvl="3"/>
            <a:r>
              <a:rPr lang="en-US" sz="2000" dirty="0"/>
              <a:t>Embed referenced metadata into chunks, such as dates and purposes used for filtering</a:t>
            </a:r>
            <a:r>
              <a:rPr lang="en-IN" sz="2000" dirty="0"/>
              <a:t>.</a:t>
            </a:r>
            <a:endParaRPr lang="en-IN" sz="2000" dirty="0"/>
          </a:p>
          <a:p>
            <a:pPr lvl="3"/>
            <a:r>
              <a:rPr lang="en-US" sz="2000" dirty="0"/>
              <a:t>Filtering through metadata first can enhance efficiency and relevance.</a:t>
            </a:r>
            <a:endParaRPr lang="en-IN" sz="2000" b="1" dirty="0"/>
          </a:p>
          <a:p>
            <a:pPr marL="685800" lvl="3" indent="0">
              <a:buNone/>
            </a:pPr>
            <a:endParaRPr lang="en-IN" sz="1800" b="1" dirty="0"/>
          </a:p>
          <a:p>
            <a:pPr marL="1143000" lvl="3" indent="-457200">
              <a:buFont typeface="+mj-lt"/>
              <a:buAutoNum type="arabicPeriod"/>
            </a:pPr>
            <a:endParaRPr lang="en-US" sz="2000" dirty="0"/>
          </a:p>
          <a:p>
            <a:pPr marL="1143000" lvl="3" indent="-457200">
              <a:buFont typeface="+mj-lt"/>
              <a:buAutoNum type="arabicPeriod"/>
            </a:pPr>
            <a:endParaRPr lang="en-IN" sz="2000" dirty="0"/>
          </a:p>
          <a:p>
            <a:pPr marL="466090" lvl="2" indent="0">
              <a:buNone/>
            </a:pPr>
            <a:endParaRPr lang="en-IN" sz="2000" b="1" dirty="0"/>
          </a:p>
          <a:p>
            <a:pPr marL="923290" lvl="2" indent="-457200">
              <a:buFont typeface="+mj-lt"/>
              <a:buAutoNum type="arabicPeriod"/>
            </a:pPr>
            <a:endParaRPr lang="en-US" sz="2000" b="1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96111" y="293687"/>
            <a:ext cx="10428051" cy="6029292"/>
          </a:xfrm>
        </p:spPr>
        <p:txBody>
          <a:bodyPr>
            <a:normAutofit/>
          </a:bodyPr>
          <a:lstStyle/>
          <a:p>
            <a:pPr marL="466090" lvl="2" indent="0">
              <a:buNone/>
            </a:pPr>
            <a:r>
              <a:rPr lang="en-US" sz="2000" b="1" dirty="0"/>
              <a:t>4.</a:t>
            </a:r>
            <a:r>
              <a:rPr lang="en-IN" sz="2000" b="1" dirty="0"/>
              <a:t> Alignment Optimization:</a:t>
            </a:r>
            <a:endParaRPr lang="en-IN" sz="2000" b="1" dirty="0"/>
          </a:p>
          <a:p>
            <a:pPr lvl="3"/>
            <a:r>
              <a:rPr lang="en-IN" sz="2000" dirty="0"/>
              <a:t>Alignment issue : We compare a question with a document </a:t>
            </a:r>
            <a:endParaRPr lang="en-IN" sz="2000" dirty="0"/>
          </a:p>
          <a:p>
            <a:pPr lvl="3"/>
            <a:r>
              <a:rPr lang="en-IN" sz="2000" dirty="0"/>
              <a:t>Comparing a question with a question is more beneficial.</a:t>
            </a:r>
            <a:endParaRPr lang="en-IN" sz="2000" dirty="0"/>
          </a:p>
          <a:p>
            <a:pPr lvl="3"/>
            <a:r>
              <a:rPr lang="en-US" sz="2000" dirty="0"/>
              <a:t>Alignment concept involves creating questions which are suitable to answer with each document.</a:t>
            </a:r>
            <a:endParaRPr lang="en-US" sz="2000" dirty="0"/>
          </a:p>
          <a:p>
            <a:pPr lvl="3"/>
            <a:r>
              <a:rPr lang="en-US" sz="2000" dirty="0"/>
              <a:t>Embedding (or replacing) these questions with the documents.</a:t>
            </a:r>
            <a:endParaRPr lang="en-IN" sz="2000" dirty="0"/>
          </a:p>
          <a:p>
            <a:pPr marL="466090" lvl="2" indent="0">
              <a:buNone/>
            </a:pPr>
            <a:r>
              <a:rPr lang="en-IN" sz="2000" b="1" dirty="0"/>
              <a:t>5. Mixed Retrieval:</a:t>
            </a:r>
            <a:endParaRPr lang="en-IN" sz="2000" b="1" dirty="0"/>
          </a:p>
          <a:p>
            <a:pPr lvl="3"/>
            <a:r>
              <a:rPr lang="en-US" sz="2000" dirty="0"/>
              <a:t>The advantage of this strategy lies in leveraging the strengths of different retrieval technologies.</a:t>
            </a:r>
            <a:endParaRPr lang="en-IN" sz="2000" b="1" dirty="0"/>
          </a:p>
          <a:p>
            <a:pPr lvl="3"/>
            <a:r>
              <a:rPr lang="en-US" sz="2000" dirty="0"/>
              <a:t>keyword-based search, semantic search, and vector search, adapts to different query types and information needs.</a:t>
            </a:r>
            <a:endParaRPr lang="en-IN" sz="2000" b="1" dirty="0"/>
          </a:p>
          <a:p>
            <a:pPr marL="1143000" lvl="3" indent="-457200">
              <a:buFont typeface="+mj-lt"/>
              <a:buAutoNum type="arabicPeriod"/>
            </a:pPr>
            <a:endParaRPr lang="en-US" sz="2000" dirty="0"/>
          </a:p>
          <a:p>
            <a:pPr marL="1143000" lvl="3" indent="-457200">
              <a:buFont typeface="+mj-lt"/>
              <a:buAutoNum type="arabicPeriod"/>
            </a:pPr>
            <a:endParaRPr lang="en-IN" sz="2000" dirty="0"/>
          </a:p>
          <a:p>
            <a:pPr marL="466090" lvl="2" indent="0">
              <a:buNone/>
            </a:pPr>
            <a:endParaRPr lang="en-IN" sz="2000" b="1" dirty="0"/>
          </a:p>
          <a:p>
            <a:pPr marL="923290" lvl="2" indent="-457200">
              <a:buFont typeface="+mj-lt"/>
              <a:buAutoNum type="arabicPeriod"/>
            </a:pPr>
            <a:endParaRPr lang="en-US" sz="2000" b="1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3629986" cy="1905000"/>
          </a:xfrm>
        </p:spPr>
        <p:txBody>
          <a:bodyPr anchor="t">
            <a:normAutofit/>
          </a:bodyPr>
          <a:lstStyle/>
          <a:p>
            <a:r>
              <a:rPr lang="en-IN" dirty="0"/>
              <a:t>Embedding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92622" y="293686"/>
            <a:ext cx="6712084" cy="5905501"/>
          </a:xfrm>
        </p:spPr>
        <p:txBody>
          <a:bodyPr>
            <a:normAutofit/>
          </a:bodyPr>
          <a:lstStyle/>
          <a:p>
            <a:pPr marL="685800" lvl="3" indent="0">
              <a:buNone/>
            </a:pPr>
            <a:endParaRPr lang="en-US" sz="2000" dirty="0"/>
          </a:p>
          <a:p>
            <a:pPr marL="685800" lvl="3" indent="0">
              <a:buNone/>
            </a:pPr>
            <a:r>
              <a:rPr lang="en-IN" sz="2000" b="1" u="sng" dirty="0"/>
              <a:t>Fine-tuning embedding:</a:t>
            </a:r>
            <a:endParaRPr lang="en-IN" sz="2000" b="1" u="sng" dirty="0"/>
          </a:p>
          <a:p>
            <a:pPr marL="1380490" lvl="4" indent="-457200">
              <a:buFont typeface="+mj-lt"/>
              <a:buAutoNum type="arabicPeriod"/>
            </a:pPr>
            <a:r>
              <a:rPr lang="en-US" sz="2000" dirty="0"/>
              <a:t>The purpose of fine-tuning is to enhance the relevance between retrieved content and query</a:t>
            </a:r>
            <a:endParaRPr lang="en-US" sz="2000" dirty="0"/>
          </a:p>
          <a:p>
            <a:pPr marL="1380490" lvl="4" indent="-457200">
              <a:buFont typeface="+mj-lt"/>
              <a:buAutoNum type="arabicPeriod"/>
            </a:pPr>
            <a:r>
              <a:rPr lang="en-US" sz="2000" dirty="0"/>
              <a:t>Adjusting embedding in domain-specific contexts and optimizing retrieval step.</a:t>
            </a:r>
            <a:endParaRPr lang="en-US" sz="2000" dirty="0"/>
          </a:p>
          <a:p>
            <a:pPr marL="1380490" lvl="4" indent="-457200">
              <a:buFont typeface="+mj-lt"/>
              <a:buAutoNum type="arabicPeriod"/>
            </a:pPr>
            <a:r>
              <a:rPr lang="en-US" sz="2000" dirty="0"/>
              <a:t>Where questions and answers (document chunks) form fine-tuning pairs for the fine-tuning process. (Siamese architecture)</a:t>
            </a:r>
            <a:endParaRPr lang="en-IN" sz="2000" b="1" u="sng" dirty="0"/>
          </a:p>
          <a:p>
            <a:pPr marL="685800" lvl="3" indent="0">
              <a:buNone/>
            </a:pPr>
            <a:r>
              <a:rPr lang="en-IN" sz="2000" b="1" u="sng" dirty="0"/>
              <a:t>Dynamic embeddings:</a:t>
            </a:r>
            <a:endParaRPr lang="en-IN" sz="2000" b="1" u="sng" dirty="0"/>
          </a:p>
          <a:p>
            <a:pPr marL="1380490" lvl="4" indent="-457200">
              <a:buFont typeface="+mj-lt"/>
              <a:buAutoNum type="arabicPeriod"/>
            </a:pPr>
            <a:r>
              <a:rPr lang="en-IN" sz="2000" dirty="0"/>
              <a:t>use of dynamic embedding models such as BERT.</a:t>
            </a:r>
            <a:endParaRPr lang="en-IN" sz="2000" dirty="0"/>
          </a:p>
          <a:p>
            <a:pPr marL="923290" lvl="4" indent="0">
              <a:buNone/>
            </a:pPr>
            <a:endParaRPr lang="en-US" sz="2000" dirty="0"/>
          </a:p>
          <a:p>
            <a:pPr marL="923290" lvl="4" indent="0">
              <a:buNone/>
            </a:pPr>
            <a:endParaRPr lang="en-US" sz="2000" dirty="0"/>
          </a:p>
          <a:p>
            <a:pPr marL="923290" lvl="4" indent="0">
              <a:buNone/>
            </a:pPr>
            <a:endParaRPr lang="en-IN" sz="2000" u="sng" dirty="0"/>
          </a:p>
          <a:p>
            <a:pPr lvl="3"/>
            <a:endParaRPr lang="en-IN" sz="2000" dirty="0"/>
          </a:p>
          <a:p>
            <a:pPr marL="466090" lvl="2" indent="0">
              <a:buNone/>
            </a:pPr>
            <a:endParaRPr lang="en-IN" sz="2000" b="1" dirty="0"/>
          </a:p>
          <a:p>
            <a:pPr marL="923290" lvl="2" indent="-457200">
              <a:buFont typeface="+mj-lt"/>
              <a:buAutoNum type="arabicPeriod"/>
            </a:pPr>
            <a:endParaRPr lang="en-US" sz="2000" b="1" dirty="0"/>
          </a:p>
          <a:p>
            <a:pPr lvl="2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IN" dirty="0"/>
              <a:t>Post-Retrieval Process</a:t>
            </a:r>
            <a:endParaRPr lang="en-IN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018926" y="50260"/>
            <a:ext cx="6328306" cy="5184843"/>
          </a:xfrm>
        </p:spPr>
        <p:txBody>
          <a:bodyPr>
            <a:noAutofit/>
          </a:bodyPr>
          <a:lstStyle/>
          <a:p>
            <a:r>
              <a:rPr lang="en-US" dirty="0"/>
              <a:t>After retrieving valuable context from the database, merging it with the query for input into LLM poses challenges.</a:t>
            </a:r>
            <a:endParaRPr lang="en-US" dirty="0"/>
          </a:p>
          <a:p>
            <a:r>
              <a:rPr lang="en-US" dirty="0"/>
              <a:t>may exceed the context window limit</a:t>
            </a:r>
            <a:endParaRPr lang="en-US" dirty="0"/>
          </a:p>
          <a:p>
            <a:r>
              <a:rPr lang="en-US" dirty="0"/>
              <a:t>lengthy retrieval prompt is ineffective, introducing noise and hindering the LLM’s focus on crucial information.</a:t>
            </a:r>
            <a:endParaRPr lang="en-US" dirty="0"/>
          </a:p>
          <a:p>
            <a:r>
              <a:rPr lang="en-US" dirty="0"/>
              <a:t>Additional processing of the retrieved content is necessary to address these issues.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b="1" u="sng" dirty="0" err="1"/>
              <a:t>ReRank</a:t>
            </a:r>
            <a:r>
              <a:rPr lang="en-IN" b="1" u="sng" dirty="0"/>
              <a:t>:</a:t>
            </a:r>
            <a:endParaRPr lang="en-IN" b="1" u="sng" dirty="0"/>
          </a:p>
          <a:p>
            <a:pPr lvl="1"/>
            <a:r>
              <a:rPr lang="en-US" sz="1800" dirty="0"/>
              <a:t>Concept has been implemented in frameworks such as </a:t>
            </a:r>
            <a:r>
              <a:rPr lang="en-US" sz="1800" dirty="0" err="1"/>
              <a:t>LlamaIndex</a:t>
            </a:r>
            <a:r>
              <a:rPr lang="en-US" sz="1800" dirty="0"/>
              <a:t>, </a:t>
            </a:r>
            <a:r>
              <a:rPr lang="en-US" sz="1800" dirty="0" err="1"/>
              <a:t>LangChain</a:t>
            </a:r>
            <a:r>
              <a:rPr lang="en-US" sz="1800" dirty="0"/>
              <a:t>, and </a:t>
            </a:r>
            <a:r>
              <a:rPr lang="en-US" sz="1800" dirty="0" err="1"/>
              <a:t>HayStack</a:t>
            </a:r>
            <a:r>
              <a:rPr lang="en-IN" sz="1800" b="1" u="sng" dirty="0"/>
              <a:t>.</a:t>
            </a:r>
            <a:endParaRPr lang="en-IN" sz="1800" b="1" u="sng" dirty="0"/>
          </a:p>
          <a:p>
            <a:pPr lvl="1"/>
            <a:r>
              <a:rPr lang="en-US" sz="1800" dirty="0"/>
              <a:t>Diversity Ranker prioritizes reordering based on document diversity.</a:t>
            </a:r>
            <a:endParaRPr lang="en-IN" sz="1800" b="1" u="sng" dirty="0"/>
          </a:p>
          <a:p>
            <a:pPr lvl="1"/>
            <a:r>
              <a:rPr lang="en-US" sz="1800" dirty="0" err="1"/>
              <a:t>LostInTheMiddleRanker</a:t>
            </a:r>
            <a:r>
              <a:rPr lang="en-US" sz="1800" dirty="0"/>
              <a:t> alternates placing the best document at the beginning and end.</a:t>
            </a:r>
            <a:endParaRPr lang="en-US" sz="1800" dirty="0"/>
          </a:p>
          <a:p>
            <a:pPr lvl="1"/>
            <a:r>
              <a:rPr lang="en-IN" sz="1800" dirty="0" err="1"/>
              <a:t>CohereAI</a:t>
            </a:r>
            <a:r>
              <a:rPr lang="en-IN" sz="1800" dirty="0"/>
              <a:t> </a:t>
            </a:r>
            <a:r>
              <a:rPr lang="en-IN" sz="1800" dirty="0" err="1"/>
              <a:t>rerank</a:t>
            </a:r>
            <a:r>
              <a:rPr lang="en-IN" sz="1800" dirty="0"/>
              <a:t> bgererank5 , or </a:t>
            </a:r>
            <a:r>
              <a:rPr lang="en-IN" sz="1800" dirty="0" err="1"/>
              <a:t>LongLLMLingua</a:t>
            </a:r>
            <a:r>
              <a:rPr lang="en-IN" sz="1800" dirty="0"/>
              <a:t> recalculate the semantic similarity.</a:t>
            </a:r>
            <a:endParaRPr lang="en-US" sz="1800" b="1" u="sng" dirty="0"/>
          </a:p>
          <a:p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IN" dirty="0"/>
              <a:t>Post-Retrieval Process</a:t>
            </a:r>
            <a:endParaRPr lang="en-IN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018926" y="836578"/>
            <a:ext cx="6012240" cy="3939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2. </a:t>
            </a:r>
            <a:r>
              <a:rPr lang="en-IN" b="1" u="sng" dirty="0"/>
              <a:t>Prompt Compression:</a:t>
            </a:r>
            <a:endParaRPr lang="en-IN" b="1" u="sng" dirty="0"/>
          </a:p>
          <a:p>
            <a:pPr lvl="1"/>
            <a:r>
              <a:rPr lang="en-US" dirty="0"/>
              <a:t>Noise in retrieved documents adversely affects RAG performance.</a:t>
            </a:r>
            <a:endParaRPr lang="en-US" dirty="0"/>
          </a:p>
          <a:p>
            <a:pPr lvl="1"/>
            <a:r>
              <a:rPr lang="en-US" dirty="0"/>
              <a:t>compressing irrelevant context, highlighting pivotal paragraphs, and reducing the overall context length.</a:t>
            </a:r>
            <a:endParaRPr lang="en-US" dirty="0"/>
          </a:p>
          <a:p>
            <a:pPr lvl="1"/>
            <a:r>
              <a:rPr lang="en-US" dirty="0"/>
              <a:t>Compress unwanted information (Summarization, Removing sentences with low perplexity etc.)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Sample Footer Text</a:t>
            </a:r>
            <a:endParaRPr lang="en-US" dirty="0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IN" dirty="0"/>
              <a:t>RAG Pipeline Optimization</a:t>
            </a:r>
            <a:endParaRPr lang="en-IN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018926" y="505838"/>
            <a:ext cx="5895508" cy="5622588"/>
          </a:xfrm>
        </p:spPr>
        <p:txBody>
          <a:bodyPr>
            <a:noAutofit/>
          </a:bodyPr>
          <a:lstStyle/>
          <a:p>
            <a:r>
              <a:rPr lang="en-US" dirty="0"/>
              <a:t>The optimization of the retrieval process aims to enhance the efficiency and information quality of RAG systems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b="1" u="sng" dirty="0"/>
              <a:t>Hybrid Search:</a:t>
            </a:r>
            <a:endParaRPr lang="en-IN" b="1" u="sng" dirty="0"/>
          </a:p>
          <a:p>
            <a:pPr lvl="1"/>
            <a:r>
              <a:rPr lang="en-US" dirty="0"/>
              <a:t>blending various techniques such as keyword-based search, semantic search, and vector search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u="sng" dirty="0"/>
              <a:t>Recursive Retrieval and Query Engine:</a:t>
            </a:r>
            <a:endParaRPr lang="en-US" b="1" u="sng" dirty="0"/>
          </a:p>
          <a:p>
            <a:pPr lvl="1"/>
            <a:r>
              <a:rPr lang="en-US" dirty="0"/>
              <a:t>Recursive retrieval entails acquiring smaller document blocks during the initial retrieval phase to capture key semantic meaning.</a:t>
            </a:r>
            <a:endParaRPr lang="en-US" dirty="0"/>
          </a:p>
          <a:p>
            <a:pPr lvl="1"/>
            <a:r>
              <a:rPr lang="en-US" dirty="0"/>
              <a:t>In the later stages of this process, larger blocks with more contextual information are provided to the language model (LM).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b="1" u="sng" dirty="0"/>
              <a:t>Step-Back-prompt:</a:t>
            </a:r>
            <a:endParaRPr lang="en-IN" b="1" u="sng" dirty="0"/>
          </a:p>
          <a:p>
            <a:pPr lvl="1"/>
            <a:r>
              <a:rPr lang="en-IN" dirty="0"/>
              <a:t>Create a step-back question and answer the original question by answering the step-back question.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50" y="514630"/>
            <a:ext cx="9938080" cy="61390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175098" y="293687"/>
            <a:ext cx="10739336" cy="58347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/>
              <a:t>4. </a:t>
            </a:r>
            <a:r>
              <a:rPr lang="en-IN" sz="2000" b="1" u="sng" dirty="0"/>
              <a:t>Subqueries:</a:t>
            </a:r>
            <a:endParaRPr lang="en-IN" sz="2000" b="1" u="sng" dirty="0"/>
          </a:p>
          <a:p>
            <a:pPr lvl="1"/>
            <a:r>
              <a:rPr lang="en-IN" sz="2000" dirty="0"/>
              <a:t>Divide a query into multiple sub-queries and answer them.</a:t>
            </a:r>
            <a:endParaRPr lang="en-IN" sz="2000" dirty="0"/>
          </a:p>
          <a:p>
            <a:pPr lvl="1"/>
            <a:r>
              <a:rPr lang="en-IN" sz="2000" dirty="0"/>
              <a:t>Llama Index and Lang chain has support </a:t>
            </a:r>
            <a:endParaRPr lang="en-IN" sz="2000" dirty="0"/>
          </a:p>
          <a:p>
            <a:pPr marL="0" indent="0">
              <a:buNone/>
            </a:pPr>
            <a:r>
              <a:rPr lang="en-IN" sz="2000" b="1" dirty="0"/>
              <a:t>5. </a:t>
            </a:r>
            <a:r>
              <a:rPr lang="en-IN" sz="2000" b="1" u="sng" dirty="0" err="1"/>
              <a:t>HyDE</a:t>
            </a:r>
            <a:r>
              <a:rPr lang="en-IN" sz="2000" b="1" u="sng" dirty="0"/>
              <a:t>:</a:t>
            </a:r>
            <a:endParaRPr lang="en-IN" sz="2000" b="1" u="sng" dirty="0"/>
          </a:p>
          <a:p>
            <a:pPr lvl="1"/>
            <a:r>
              <a:rPr lang="en-IN" sz="2000" dirty="0"/>
              <a:t>Hypothetical Document Embedding</a:t>
            </a:r>
            <a:endParaRPr lang="en-IN" sz="2000" dirty="0"/>
          </a:p>
          <a:p>
            <a:pPr lvl="1"/>
            <a:r>
              <a:rPr lang="en-US" sz="2000" dirty="0"/>
              <a:t>Generated answers may be closer to the context in the embedding space than a direct query.</a:t>
            </a:r>
            <a:endParaRPr lang="en-US" sz="2000" dirty="0"/>
          </a:p>
          <a:p>
            <a:pPr lvl="1"/>
            <a:r>
              <a:rPr lang="en-US" sz="2000" dirty="0"/>
              <a:t>Utilizing LLM, </a:t>
            </a:r>
            <a:r>
              <a:rPr lang="en-US" sz="2000" dirty="0" err="1"/>
              <a:t>HyDE</a:t>
            </a:r>
            <a:r>
              <a:rPr lang="en-US" sz="2000" dirty="0"/>
              <a:t> generates a hypothetical document (answer) in response to a query.</a:t>
            </a:r>
            <a:endParaRPr lang="en-US" sz="2000" dirty="0"/>
          </a:p>
          <a:p>
            <a:pPr lvl="1"/>
            <a:r>
              <a:rPr lang="en-US" sz="2000" dirty="0"/>
              <a:t>Embeds the document and employs this embedding to retrieve real documents similar to the hypothetical one.</a:t>
            </a:r>
            <a:endParaRPr lang="en-US" sz="2000" dirty="0"/>
          </a:p>
          <a:p>
            <a:endParaRPr lang="en-IN" sz="2000" dirty="0"/>
          </a:p>
          <a:p>
            <a:pPr lvl="1"/>
            <a:endParaRPr lang="en-US" sz="2000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2894" y="0"/>
            <a:ext cx="307948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Problems with LLM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81369" y="766916"/>
            <a:ext cx="5771534" cy="5432271"/>
          </a:xfrm>
        </p:spPr>
        <p:txBody>
          <a:bodyPr>
            <a:normAutofit/>
          </a:bodyPr>
          <a:lstStyle/>
          <a:p>
            <a:r>
              <a:rPr lang="en-US" dirty="0"/>
              <a:t>Large language models like GPT, Gemini and Llama demonstrate impressive performance in a variety of NLP tasks.</a:t>
            </a:r>
            <a:endParaRPr lang="en-US" dirty="0"/>
          </a:p>
          <a:p>
            <a:r>
              <a:rPr lang="en-US" dirty="0"/>
              <a:t>large language models also exhibit numerous shortcomings.</a:t>
            </a:r>
            <a:endParaRPr lang="en-US" dirty="0"/>
          </a:p>
          <a:p>
            <a:r>
              <a:rPr lang="en-US" dirty="0"/>
              <a:t>They fabricate facts.</a:t>
            </a:r>
            <a:endParaRPr lang="en-US" dirty="0"/>
          </a:p>
          <a:p>
            <a:r>
              <a:rPr lang="en-US" dirty="0"/>
              <a:t>They lack knowledge when dealing with specific domains and highly specialized queries.</a:t>
            </a:r>
            <a:endParaRPr lang="en-US" dirty="0"/>
          </a:p>
          <a:p>
            <a:r>
              <a:rPr lang="en-US" dirty="0"/>
              <a:t>Blindly using a black-box LLM may not suffice for production.</a:t>
            </a:r>
            <a:endParaRPr lang="en-US" dirty="0"/>
          </a:p>
          <a:p>
            <a:r>
              <a:rPr lang="en-US" dirty="0"/>
              <a:t>Traditionally, neural networks adapt to specific domains or proprietary information by fine-tuning models to parameterize knowledge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IN" dirty="0"/>
              <a:t>RAG Pipeline Optimization</a:t>
            </a:r>
            <a:endParaRPr lang="en-IN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018926" y="505838"/>
            <a:ext cx="5895508" cy="5622588"/>
          </a:xfrm>
        </p:spPr>
        <p:txBody>
          <a:bodyPr>
            <a:noAutofit/>
          </a:bodyPr>
          <a:lstStyle/>
          <a:p>
            <a:r>
              <a:rPr lang="en-US" dirty="0"/>
              <a:t>The optimization of the retrieval process aims to enhance the efficiency and information quality of RAG systems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b="1" u="sng" dirty="0"/>
              <a:t>Hybrid Search:</a:t>
            </a:r>
            <a:endParaRPr lang="en-IN" b="1" u="sng" dirty="0"/>
          </a:p>
          <a:p>
            <a:pPr lvl="1"/>
            <a:r>
              <a:rPr lang="en-US" dirty="0"/>
              <a:t>blending various techniques such as keyword-based search, semantic search, and vector search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u="sng" dirty="0"/>
              <a:t>Recursive Retrieval and Query Engine:</a:t>
            </a:r>
            <a:endParaRPr lang="en-US" b="1" u="sng" dirty="0"/>
          </a:p>
          <a:p>
            <a:pPr lvl="1"/>
            <a:r>
              <a:rPr lang="en-US" dirty="0"/>
              <a:t>Recursive retrieval entails acquiring smaller document blocks during the initial retrieval phase to capture key semantic meaning.</a:t>
            </a:r>
            <a:endParaRPr lang="en-US" dirty="0"/>
          </a:p>
          <a:p>
            <a:pPr lvl="1"/>
            <a:r>
              <a:rPr lang="en-US" dirty="0"/>
              <a:t>In the later stages of this process, larger blocks with more contextual information are provided to the language model (LM).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IN" b="1" u="sng" dirty="0"/>
              <a:t>Step-Back-prompt:</a:t>
            </a:r>
            <a:endParaRPr lang="en-IN" b="1" u="sng" dirty="0"/>
          </a:p>
          <a:p>
            <a:pPr lvl="1"/>
            <a:r>
              <a:rPr lang="en-IN" dirty="0"/>
              <a:t>Create a step-back question and answer the original question by answering the step-back question.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3029" y="0"/>
            <a:ext cx="60337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46" y="0"/>
            <a:ext cx="10921009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Parameterized knowledge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81369" y="766916"/>
            <a:ext cx="5771534" cy="5432271"/>
          </a:xfrm>
        </p:spPr>
        <p:txBody>
          <a:bodyPr>
            <a:normAutofit/>
          </a:bodyPr>
          <a:lstStyle/>
          <a:p>
            <a:r>
              <a:rPr lang="en-US" dirty="0"/>
              <a:t>Parametric knowledge – Knowledge stored in the parameters of models.</a:t>
            </a:r>
            <a:endParaRPr lang="en-US" dirty="0"/>
          </a:p>
          <a:p>
            <a:r>
              <a:rPr lang="en-US" dirty="0"/>
              <a:t>They are acquired through training.</a:t>
            </a:r>
            <a:endParaRPr lang="en-US" dirty="0"/>
          </a:p>
          <a:p>
            <a:r>
              <a:rPr lang="en-US" dirty="0"/>
              <a:t>They are stored in the form of weight matrices of the neural network.</a:t>
            </a:r>
            <a:endParaRPr lang="en-US" dirty="0"/>
          </a:p>
          <a:p>
            <a:r>
              <a:rPr lang="en-US" dirty="0"/>
              <a:t>These represent the model’s understanding and generalization of the training data forming foundations for the responses.</a:t>
            </a:r>
            <a:endParaRPr lang="en-US" dirty="0"/>
          </a:p>
          <a:p>
            <a:r>
              <a:rPr lang="en-US" dirty="0"/>
              <a:t>Non – Parametric knowledge – External stored knowledge in form of tables, collections, graphs and indices.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52546" y="437746"/>
            <a:ext cx="7000358" cy="6001966"/>
          </a:xfrm>
        </p:spPr>
        <p:txBody>
          <a:bodyPr>
            <a:normAutofit/>
          </a:bodyPr>
          <a:lstStyle/>
          <a:p>
            <a:r>
              <a:rPr lang="en-US" dirty="0"/>
              <a:t>Purely relying on the parameterized knowledge of LLMs is not beneficial for the following reasons: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The knowledge is not properly organized we don’t know where the information we need is stored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In fact, we don’t know if the information we are seeking is available in the parameters.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The knowledge stored in parameters will be generic due to the pre-training strategy we are using.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We want our LLM to  be generalized across tasks and domains.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Only by fine-tuning we can achieve the domain expertise we are looking for.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But fine-tuning  can only guarantee expertise in a handful of domains beyond that fine-tuning is not useful.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Hence, We go for Retrieval Augmented Generation 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Retrieval augmented Generation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81369" y="766916"/>
            <a:ext cx="5771534" cy="543227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us understand how humans solve problems.</a:t>
            </a:r>
            <a:endParaRPr lang="en-US" dirty="0"/>
          </a:p>
          <a:p>
            <a:r>
              <a:rPr lang="en-US" dirty="0"/>
              <a:t>Humans don’t memorize all the knowledge in the world.</a:t>
            </a:r>
            <a:endParaRPr lang="en-US" dirty="0"/>
          </a:p>
          <a:p>
            <a:r>
              <a:rPr lang="en-US" dirty="0"/>
              <a:t>We simply search for relevant knowledge required for solving a problems among books, Internet etc.</a:t>
            </a:r>
            <a:endParaRPr lang="en-US" dirty="0"/>
          </a:p>
          <a:p>
            <a:r>
              <a:rPr lang="en-US" dirty="0"/>
              <a:t>We use the knowledge to solve the problem.</a:t>
            </a:r>
            <a:endParaRPr lang="en-US" dirty="0"/>
          </a:p>
          <a:p>
            <a:r>
              <a:rPr lang="en-US" dirty="0"/>
              <a:t>Retrieval Augmented Generation is very similar to this.</a:t>
            </a:r>
            <a:endParaRPr lang="en-US" dirty="0"/>
          </a:p>
          <a:p>
            <a:r>
              <a:rPr lang="en-US" dirty="0"/>
              <a:t>We feed external knowledge to LLMs to answer questions in real time.</a:t>
            </a:r>
            <a:endParaRPr lang="en-US" dirty="0"/>
          </a:p>
          <a:p>
            <a:r>
              <a:rPr lang="en-US" dirty="0"/>
              <a:t>Retrieval-Augmented Generation (RAG) refers to the retrieval of relevant information from external knowledge bases before answering questions with LLMs</a:t>
            </a: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History of RAG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73370" y="325755"/>
            <a:ext cx="6588125" cy="5873750"/>
          </a:xfrm>
        </p:spPr>
        <p:txBody>
          <a:bodyPr>
            <a:noAutofit/>
          </a:bodyPr>
          <a:lstStyle/>
          <a:p>
            <a:r>
              <a:rPr lang="en-US" dirty="0"/>
              <a:t>To address the limitations of purely parameterized models, language models can adopt a semi-parameterized approach by integrating a non-parameterized corpus with parameterized models. </a:t>
            </a:r>
            <a:endParaRPr lang="en-US" dirty="0"/>
          </a:p>
          <a:p>
            <a:r>
              <a:rPr lang="en-US" dirty="0"/>
              <a:t>This approach is known as Retrieval Augmented Generation (RAG)</a:t>
            </a:r>
            <a:endParaRPr lang="en-US" dirty="0"/>
          </a:p>
          <a:p>
            <a:r>
              <a:rPr lang="en-US" dirty="0"/>
              <a:t>RAG existed before the advent of LLMs, but it became very popular only after the advent of LLMs</a:t>
            </a:r>
            <a:endParaRPr lang="en-US" dirty="0"/>
          </a:p>
          <a:p>
            <a:r>
              <a:rPr lang="en-US" dirty="0"/>
              <a:t>Initially it combined a pretrained retriever with a pre-trained seq2seq model (generator) and undergoes end-to-end fine-tuning to capture knowledge in a more interpretable and modular way</a:t>
            </a:r>
            <a:endParaRPr lang="en-US" dirty="0"/>
          </a:p>
          <a:p>
            <a:r>
              <a:rPr lang="en-US" dirty="0"/>
              <a:t>Dense retrievals on the retrieval side, such as the use of vector-based Dense Passage Retrieval (DPR)and training smaller models on the generation side are common practices.</a:t>
            </a:r>
            <a:endParaRPr lang="en-US" dirty="0"/>
          </a:p>
          <a:p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153712" y="573932"/>
            <a:ext cx="7399192" cy="5625256"/>
          </a:xfrm>
        </p:spPr>
        <p:txBody>
          <a:bodyPr>
            <a:normAutofit/>
          </a:bodyPr>
          <a:lstStyle/>
          <a:p>
            <a:r>
              <a:rPr lang="en-US" dirty="0"/>
              <a:t>Due to the overall smaller parameter size, both the retriever and generator often undergo synchronized end-to-end training or finetuning.</a:t>
            </a:r>
            <a:endParaRPr lang="en-US" dirty="0"/>
          </a:p>
          <a:p>
            <a:r>
              <a:rPr lang="en-US" dirty="0"/>
              <a:t>After the emergence of LLM like ChatGPT, generative language models became predominant, showcasing impressive performance.</a:t>
            </a:r>
            <a:endParaRPr lang="en-US" dirty="0"/>
          </a:p>
          <a:p>
            <a:r>
              <a:rPr lang="en-US" dirty="0"/>
              <a:t>Introducing RAG into large models’ In-Context Learning (ICL) can alleviate the aforementioned issues.</a:t>
            </a:r>
            <a:endParaRPr lang="en-US" dirty="0"/>
          </a:p>
          <a:p>
            <a:r>
              <a:rPr lang="en-US" dirty="0"/>
              <a:t>During the inference process, RAG dynamically retrieves information from external knowledge sources, using the retrieved data as references to organize answers.</a:t>
            </a:r>
            <a:endParaRPr lang="en-US" dirty="0"/>
          </a:p>
          <a:p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6916" y="1295400"/>
            <a:ext cx="4252010" cy="2133600"/>
          </a:xfrm>
        </p:spPr>
        <p:txBody>
          <a:bodyPr anchor="t">
            <a:normAutofit/>
          </a:bodyPr>
          <a:lstStyle/>
          <a:p>
            <a:r>
              <a:rPr lang="en-US" dirty="0"/>
              <a:t>Components of RAG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781369" y="766916"/>
            <a:ext cx="5771534" cy="5432271"/>
          </a:xfrm>
        </p:spPr>
        <p:txBody>
          <a:bodyPr>
            <a:normAutofit/>
          </a:bodyPr>
          <a:lstStyle/>
          <a:p>
            <a:r>
              <a:rPr lang="en-US" dirty="0"/>
              <a:t>RAG system consists of two key stages: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IN" dirty="0"/>
              <a:t>Retrieval  Phase:</a:t>
            </a:r>
            <a:r>
              <a:rPr lang="en-US" dirty="0"/>
              <a:t>Utilizing encoding models to retrieve relevant documents based on questions, such as BM25, DPR, </a:t>
            </a:r>
            <a:r>
              <a:rPr lang="en-US" dirty="0" err="1"/>
              <a:t>ColBERT</a:t>
            </a:r>
            <a:r>
              <a:rPr lang="en-US" dirty="0"/>
              <a:t>, and similar approaches.</a:t>
            </a:r>
            <a:endParaRPr lang="en-US" dirty="0"/>
          </a:p>
          <a:p>
            <a:pPr marL="589915" lvl="1" indent="-342900">
              <a:buFont typeface="+mj-lt"/>
              <a:buAutoNum type="arabicPeriod"/>
            </a:pPr>
            <a:r>
              <a:rPr lang="en-US" dirty="0"/>
              <a:t>Generation Phase: Using the retrieved context as a condition, the system generates text.</a:t>
            </a:r>
            <a:endParaRPr lang="en-US" dirty="0"/>
          </a:p>
          <a:p>
            <a:r>
              <a:rPr lang="en-US" dirty="0"/>
              <a:t>RAG is akin to providing a textbook to the model, allowing it to retrieve information based on specific queries.</a:t>
            </a:r>
            <a:endParaRPr lang="en-US" dirty="0"/>
          </a:p>
          <a:p>
            <a:r>
              <a:rPr lang="en-US" dirty="0"/>
              <a:t>RAG is not suitable for teaching the model to understand broad domains or learn new languages, formats, or styles.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Date Placeholder 6"/>
          <p:cNvSpPr>
            <a:spLocks noGrp="1"/>
          </p:cNvSpPr>
          <p:nvPr>
            <p:ph type="dt" sz="half" idx="10"/>
          </p:nvPr>
        </p:nvSpPr>
        <p:spPr>
          <a:xfrm>
            <a:off x="847726" y="6199188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7FB15980-1F01-46F5-9BE3-B420B87C4E02}" type="datetime1">
              <a:rPr lang="en-US" smtClean="0"/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7286625" y="6199188"/>
            <a:ext cx="340995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Sample Footer Text</a:t>
            </a:r>
            <a:endParaRPr lang="en-US"/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28107" y="6199188"/>
            <a:ext cx="619125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1437450A-6C25-4B4D-B27D-E1E9B2CE4682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8"/>
      </a:lt2>
      <a:accent1>
        <a:srgbClr val="C69996"/>
      </a:accent1>
      <a:accent2>
        <a:srgbClr val="BA9B7F"/>
      </a:accent2>
      <a:accent3>
        <a:srgbClr val="A9A580"/>
      </a:accent3>
      <a:accent4>
        <a:srgbClr val="99AA74"/>
      </a:accent4>
      <a:accent5>
        <a:srgbClr val="8DAC82"/>
      </a:accent5>
      <a:accent6>
        <a:srgbClr val="78AF80"/>
      </a:accent6>
      <a:hlink>
        <a:srgbClr val="578D91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D8B138D93B3E4BBBC63455D22030E5" ma:contentTypeVersion="3" ma:contentTypeDescription="Create a new document." ma:contentTypeScope="" ma:versionID="e0e49697697443799dd3f1857ba714db">
  <xsd:schema xmlns:xsd="http://www.w3.org/2001/XMLSchema" xmlns:xs="http://www.w3.org/2001/XMLSchema" xmlns:p="http://schemas.microsoft.com/office/2006/metadata/properties" xmlns:ns2="986ee3a4-7251-4a14-930f-2b1bb80e6783" targetNamespace="http://schemas.microsoft.com/office/2006/metadata/properties" ma:root="true" ma:fieldsID="bd36fb29e18514e57fabede4b2197295" ns2:_="">
    <xsd:import namespace="986ee3a4-7251-4a14-930f-2b1bb80e67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6ee3a4-7251-4a14-930f-2b1bb80e67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3653B7-93F2-4439-9995-335F01239835}"/>
</file>

<file path=customXml/itemProps2.xml><?xml version="1.0" encoding="utf-8"?>
<ds:datastoreItem xmlns:ds="http://schemas.openxmlformats.org/officeDocument/2006/customXml" ds:itemID="{29CBEEB4-1B68-480F-A918-D5CDBB5F3C60}"/>
</file>

<file path=customXml/itemProps3.xml><?xml version="1.0" encoding="utf-8"?>
<ds:datastoreItem xmlns:ds="http://schemas.openxmlformats.org/officeDocument/2006/customXml" ds:itemID="{0C1A43C8-AE17-485E-B6D2-C0D04870DC2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12750</Words>
  <Application>WPS Presentation</Application>
  <PresentationFormat>Widescreen</PresentationFormat>
  <Paragraphs>418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5" baseType="lpstr">
      <vt:lpstr>Arial</vt:lpstr>
      <vt:lpstr>SimSun</vt:lpstr>
      <vt:lpstr>Wingdings</vt:lpstr>
      <vt:lpstr>Nimbus Roman No9 L</vt:lpstr>
      <vt:lpstr>Goudy Old Style</vt:lpstr>
      <vt:lpstr>Comfortaa Light</vt:lpstr>
      <vt:lpstr>Microsoft YaHei</vt:lpstr>
      <vt:lpstr>Droid Sans Fallback</vt:lpstr>
      <vt:lpstr>Arial Unicode MS</vt:lpstr>
      <vt:lpstr>Univers Light</vt:lpstr>
      <vt:lpstr>Calibri</vt:lpstr>
      <vt:lpstr>DejaVu Sans</vt:lpstr>
      <vt:lpstr>PoiseVTI</vt:lpstr>
      <vt:lpstr>Retrieval Augmented Generation (RAG)</vt:lpstr>
      <vt:lpstr>Why is domain knowledge needed?</vt:lpstr>
      <vt:lpstr>Problems with LLM</vt:lpstr>
      <vt:lpstr>Parameterized knowledge</vt:lpstr>
      <vt:lpstr>PowerPoint 演示文稿</vt:lpstr>
      <vt:lpstr>Retrieval augmented Generation</vt:lpstr>
      <vt:lpstr>History of RAG</vt:lpstr>
      <vt:lpstr>PowerPoint 演示文稿</vt:lpstr>
      <vt:lpstr>Components of RAG</vt:lpstr>
      <vt:lpstr>PowerPoint 演示文稿</vt:lpstr>
      <vt:lpstr>Advantages of using Rag</vt:lpstr>
      <vt:lpstr>Types of RAG</vt:lpstr>
      <vt:lpstr>Naive RAG</vt:lpstr>
      <vt:lpstr>Indexing</vt:lpstr>
      <vt:lpstr>Retrieval</vt:lpstr>
      <vt:lpstr>Generation</vt:lpstr>
      <vt:lpstr>PowerPoint 演示文稿</vt:lpstr>
      <vt:lpstr>Drawbacks of Naive RAG</vt:lpstr>
      <vt:lpstr>Advanced RAG</vt:lpstr>
      <vt:lpstr>Pre-Retrieval Process </vt:lpstr>
      <vt:lpstr>PowerPoint 演示文稿</vt:lpstr>
      <vt:lpstr>PowerPoint 演示文稿</vt:lpstr>
      <vt:lpstr>Embedding</vt:lpstr>
      <vt:lpstr>Post-Retrieval Process</vt:lpstr>
      <vt:lpstr>Post-Retrieval Process</vt:lpstr>
      <vt:lpstr>RAG Pipeline Optimization</vt:lpstr>
      <vt:lpstr>PowerPoint 演示文稿</vt:lpstr>
      <vt:lpstr>PowerPoint 演示文稿</vt:lpstr>
      <vt:lpstr>PowerPoint 演示文稿</vt:lpstr>
      <vt:lpstr>RAG Pipeline Optimization</vt:lpstr>
      <vt:lpstr>PowerPoint 演示文稿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Retrieval Augmented Generation (RAG)</dc:title>
  <dc:creator>Raagul bharatwaj</dc:creator>
  <cp:lastModifiedBy>janaki</cp:lastModifiedBy>
  <cp:revision>3</cp:revision>
  <dcterms:created xsi:type="dcterms:W3CDTF">2025-05-23T04:02:06Z</dcterms:created>
  <dcterms:modified xsi:type="dcterms:W3CDTF">2025-05-23T04:02:06Z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0x010100DED8B138D93B3E4BBBC63455D22030E5</vt:lpwstr>
  </property>
  <property fmtid="{D5CDD505-2E9C-101B-9397-08002B2CF9AE}" pid="3" name="ICV">
    <vt:lpwstr/>
  </property>
  <property fmtid="{D5CDD505-2E9C-101B-9397-08002B2CF9AE}" pid="4" name="KSOProductBuildVer">
    <vt:lpwstr>1033-11.1.0.11723</vt:lpwstr>
  </property>
</Properties>
</file>