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9" r:id="rId3"/>
    <p:sldId id="346" r:id="rId4"/>
    <p:sldId id="341" r:id="rId5"/>
    <p:sldId id="381" r:id="rId6"/>
    <p:sldId id="373" r:id="rId7"/>
    <p:sldId id="377" r:id="rId8"/>
    <p:sldId id="388" r:id="rId9"/>
    <p:sldId id="382" r:id="rId10"/>
    <p:sldId id="342" r:id="rId11"/>
    <p:sldId id="343" r:id="rId12"/>
    <p:sldId id="375" r:id="rId13"/>
    <p:sldId id="337" r:id="rId14"/>
    <p:sldId id="389" r:id="rId15"/>
    <p:sldId id="354" r:id="rId16"/>
    <p:sldId id="357" r:id="rId17"/>
    <p:sldId id="358" r:id="rId18"/>
    <p:sldId id="369" r:id="rId19"/>
    <p:sldId id="338" r:id="rId20"/>
    <p:sldId id="353" r:id="rId21"/>
    <p:sldId id="378" r:id="rId22"/>
    <p:sldId id="345" r:id="rId23"/>
    <p:sldId id="386" r:id="rId24"/>
    <p:sldId id="380" r:id="rId25"/>
    <p:sldId id="385" r:id="rId26"/>
    <p:sldId id="371" r:id="rId27"/>
    <p:sldId id="359" r:id="rId28"/>
    <p:sldId id="362" r:id="rId29"/>
    <p:sldId id="363" r:id="rId30"/>
    <p:sldId id="364" r:id="rId31"/>
    <p:sldId id="365" r:id="rId32"/>
    <p:sldId id="366" r:id="rId33"/>
    <p:sldId id="335" r:id="rId34"/>
    <p:sldId id="348" r:id="rId35"/>
    <p:sldId id="387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CBC"/>
    <a:srgbClr val="FFFFFF"/>
    <a:srgbClr val="FBFDCB"/>
    <a:srgbClr val="E1935E"/>
    <a:srgbClr val="F8F8F8"/>
    <a:srgbClr val="EF8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72591" autoAdjust="0"/>
  </p:normalViewPr>
  <p:slideViewPr>
    <p:cSldViewPr>
      <p:cViewPr varScale="1">
        <p:scale>
          <a:sx n="52" d="100"/>
          <a:sy n="52" d="100"/>
        </p:scale>
        <p:origin x="8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sz="2400" b="0" dirty="0"/>
              <a:t>實驗結果</a:t>
            </a:r>
          </a:p>
        </c:rich>
      </c:tx>
      <c:layout>
        <c:manualLayout>
          <c:xMode val="edge"/>
          <c:yMode val="edge"/>
          <c:x val="0.42945228307965783"/>
          <c:y val="5.33749174068378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269987821059714"/>
          <c:y val="0.17445009764996869"/>
          <c:w val="0.83402289682697728"/>
          <c:h val="0.5463100956618856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工作表1!$J$5</c:f>
              <c:strCache>
                <c:ptCount val="1"/>
                <c:pt idx="0">
                  <c:v>SQL server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5.6097331583552054E-2"/>
                  <c:y val="-5.78357392825896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82-4950-9C61-02496C1042E2}"/>
                </c:ext>
              </c:extLst>
            </c:dLbl>
            <c:dLbl>
              <c:idx val="1"/>
              <c:layout>
                <c:manualLayout>
                  <c:x val="-5.5555555555555552E-2"/>
                  <c:y val="-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82-4950-9C61-02496C1042E2}"/>
                </c:ext>
              </c:extLst>
            </c:dLbl>
            <c:dLbl>
              <c:idx val="2"/>
              <c:layout>
                <c:manualLayout>
                  <c:x val="-5.8333333333333383E-2"/>
                  <c:y val="-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782-4950-9C61-02496C1042E2}"/>
                </c:ext>
              </c:extLst>
            </c:dLbl>
            <c:dLbl>
              <c:idx val="3"/>
              <c:layout>
                <c:manualLayout>
                  <c:x val="-6.6666666666666666E-2"/>
                  <c:y val="-7.8703703703703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82-4950-9C61-02496C1042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工作表1!$I$6:$I$10</c:f>
              <c:numCache>
                <c:formatCode>General</c:formatCode>
                <c:ptCount val="5"/>
                <c:pt idx="0">
                  <c:v>1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10000</c:v>
                </c:pt>
              </c:numCache>
            </c:numRef>
          </c:cat>
          <c:val>
            <c:numRef>
              <c:f>工作表1!$J$6:$J$10</c:f>
              <c:numCache>
                <c:formatCode>General</c:formatCode>
                <c:ptCount val="5"/>
                <c:pt idx="0">
                  <c:v>3.5</c:v>
                </c:pt>
                <c:pt idx="1">
                  <c:v>4.7</c:v>
                </c:pt>
                <c:pt idx="2">
                  <c:v>9.6</c:v>
                </c:pt>
                <c:pt idx="3">
                  <c:v>18.600000000000001</c:v>
                </c:pt>
                <c:pt idx="4">
                  <c:v>181.6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82-4950-9C61-02496C1042E2}"/>
            </c:ext>
          </c:extLst>
        </c:ser>
        <c:ser>
          <c:idx val="1"/>
          <c:order val="1"/>
          <c:tx>
            <c:strRef>
              <c:f>工作表1!$K$5</c:f>
              <c:strCache>
                <c:ptCount val="1"/>
                <c:pt idx="0">
                  <c:v>Redis hit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8.3333333333333332E-3"/>
                  <c:y val="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82-4950-9C61-02496C1042E2}"/>
                </c:ext>
              </c:extLst>
            </c:dLbl>
            <c:dLbl>
              <c:idx val="1"/>
              <c:layout>
                <c:manualLayout>
                  <c:x val="-5.5555555555555558E-3"/>
                  <c:y val="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782-4950-9C61-02496C1042E2}"/>
                </c:ext>
              </c:extLst>
            </c:dLbl>
            <c:dLbl>
              <c:idx val="2"/>
              <c:layout>
                <c:manualLayout>
                  <c:x val="-5.5555555555555558E-3"/>
                  <c:y val="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782-4950-9C61-02496C1042E2}"/>
                </c:ext>
              </c:extLst>
            </c:dLbl>
            <c:dLbl>
              <c:idx val="3"/>
              <c:layout>
                <c:manualLayout>
                  <c:x val="-3.3333333333333437E-2"/>
                  <c:y val="2.777777777777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782-4950-9C61-02496C1042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工作表1!$I$6:$I$10</c:f>
              <c:numCache>
                <c:formatCode>General</c:formatCode>
                <c:ptCount val="5"/>
                <c:pt idx="0">
                  <c:v>1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10000</c:v>
                </c:pt>
              </c:numCache>
            </c:numRef>
          </c:cat>
          <c:val>
            <c:numRef>
              <c:f>工作表1!$K$6:$K$10</c:f>
              <c:numCache>
                <c:formatCode>General</c:formatCode>
                <c:ptCount val="5"/>
                <c:pt idx="0">
                  <c:v>1.56</c:v>
                </c:pt>
                <c:pt idx="1">
                  <c:v>1.53</c:v>
                </c:pt>
                <c:pt idx="2">
                  <c:v>3.49</c:v>
                </c:pt>
                <c:pt idx="3">
                  <c:v>5.94</c:v>
                </c:pt>
                <c:pt idx="4">
                  <c:v>47.78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782-4950-9C61-02496C1042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36018575"/>
        <c:axId val="836019823"/>
      </c:lineChart>
      <c:catAx>
        <c:axId val="836018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dirty="0"/>
                  <a:t>請求次數</a:t>
                </a:r>
              </a:p>
            </c:rich>
          </c:tx>
          <c:layout>
            <c:manualLayout>
              <c:xMode val="edge"/>
              <c:yMode val="edge"/>
              <c:x val="0.4719913196227673"/>
              <c:y val="0.849533165905542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36019823"/>
        <c:crosses val="autoZero"/>
        <c:auto val="0"/>
        <c:lblAlgn val="ctr"/>
        <c:lblOffset val="400"/>
        <c:tickMarkSkip val="200"/>
        <c:noMultiLvlLbl val="0"/>
      </c:catAx>
      <c:valAx>
        <c:axId val="836019823"/>
        <c:scaling>
          <c:orientation val="minMax"/>
        </c:scaling>
        <c:delete val="0"/>
        <c:axPos val="l"/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dirty="0"/>
                  <a:t>回應時間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秒</a:t>
                </a:r>
                <a:r>
                  <a:rPr lang="en-US" altLang="zh-TW" dirty="0"/>
                  <a:t>)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3601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569328774790223"/>
          <c:y val="0.41353957747384784"/>
          <c:w val="0.41207580709061675"/>
          <c:h val="5.8597473087785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E1BE08B-5537-48DE-9467-AFE2E163C3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D57882-33D0-4B95-AF65-BD035FA548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7D8C3-16CE-46C7-B2C4-E793E5127C4E}" type="datetimeFigureOut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ADC427-40DD-49D1-BCFE-79E9ABA37E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52A825-41E0-4B05-AC38-7CD034A0DC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DB5A5-464A-4905-8B59-F1E8D6D7A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701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EF06E-1137-4481-96BC-D6751E52D00B}" type="datetimeFigureOut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A3B05-F139-4F62-B936-4F3DDDF6B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33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63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903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210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模擬單純只有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en-US" altLang="zh-TW" baseline="0" dirty="0"/>
              <a:t> </a:t>
            </a:r>
            <a:r>
              <a:rPr lang="zh-TW" altLang="en-US" baseline="0" dirty="0"/>
              <a:t>得回應速度跟</a:t>
            </a:r>
            <a:endParaRPr lang="en-US" altLang="zh-TW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/>
              <a:t>有</a:t>
            </a:r>
            <a:r>
              <a:rPr lang="en-US" altLang="zh-TW" dirty="0" err="1"/>
              <a:t>redis</a:t>
            </a:r>
            <a:r>
              <a:rPr lang="zh-TW" altLang="en-US" dirty="0"/>
              <a:t>，</a:t>
            </a:r>
            <a:r>
              <a:rPr lang="en-US" altLang="zh-TW" dirty="0" err="1"/>
              <a:t>redis</a:t>
            </a:r>
            <a:r>
              <a:rPr lang="zh-TW" altLang="en-US" dirty="0"/>
              <a:t>裡面有查詢過的資料，</a:t>
            </a: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跟沒有查詢過，要再詢問</a:t>
            </a:r>
            <a:r>
              <a:rPr lang="en-US" altLang="zh-TW" dirty="0" err="1"/>
              <a:t>sql</a:t>
            </a:r>
            <a:r>
              <a:rPr lang="en-US" altLang="zh-TW" dirty="0"/>
              <a:t> server</a:t>
            </a:r>
            <a:r>
              <a:rPr lang="zh-TW" altLang="en-US" dirty="0"/>
              <a:t>的回應速度差異</a:t>
            </a: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800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Redis</a:t>
            </a:r>
            <a:r>
              <a:rPr lang="zh-TW" altLang="en-US" dirty="0"/>
              <a:t> </a:t>
            </a:r>
            <a:r>
              <a:rPr lang="en-US" altLang="zh-TW" dirty="0"/>
              <a:t>miss</a:t>
            </a:r>
            <a:r>
              <a:rPr lang="zh-TW" altLang="en-US" dirty="0"/>
              <a:t>數據再看看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簡述實驗</a:t>
            </a:r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sql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Process</a:t>
            </a:r>
          </a:p>
          <a:p>
            <a:r>
              <a:rPr lang="en-US" altLang="zh-TW" dirty="0"/>
              <a:t>out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加 實驗數據</a:t>
            </a:r>
            <a:r>
              <a:rPr lang="en-US" altLang="zh-TW" dirty="0"/>
              <a:t>link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81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515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增加</a:t>
            </a:r>
            <a:r>
              <a:rPr lang="en-US" altLang="zh-TW" dirty="0"/>
              <a:t>SSD</a:t>
            </a:r>
            <a:r>
              <a:rPr lang="zh-TW" altLang="en-US" dirty="0"/>
              <a:t>、</a:t>
            </a:r>
            <a:r>
              <a:rPr lang="en-US" altLang="zh-TW" dirty="0"/>
              <a:t>CPU</a:t>
            </a:r>
            <a:r>
              <a:rPr lang="zh-TW" altLang="en-US" dirty="0"/>
              <a:t> </a:t>
            </a:r>
            <a:r>
              <a:rPr lang="en-US" altLang="zh-TW" dirty="0"/>
              <a:t>core</a:t>
            </a:r>
          </a:p>
          <a:p>
            <a:endParaRPr lang="en-US" altLang="zh-TW" dirty="0"/>
          </a:p>
          <a:p>
            <a:r>
              <a:rPr lang="zh-TW" altLang="en-US" dirty="0"/>
              <a:t>若</a:t>
            </a:r>
            <a:r>
              <a:rPr lang="en-US" altLang="zh-TW" dirty="0"/>
              <a:t>cache</a:t>
            </a:r>
            <a:r>
              <a:rPr lang="zh-TW" altLang="en-US" dirty="0"/>
              <a:t>能承受業務相關請求，一般不需要採用讀寫分離</a:t>
            </a:r>
            <a:endParaRPr lang="en-US" altLang="zh-TW" dirty="0"/>
          </a:p>
          <a:p>
            <a:r>
              <a:rPr lang="zh-TW" altLang="en-US" dirty="0"/>
              <a:t>讀寫分離，改善讀寫操作壓力但沒有改善儲存壓力，單台</a:t>
            </a:r>
            <a:r>
              <a:rPr lang="en-US" altLang="zh-TW" dirty="0"/>
              <a:t>DB server</a:t>
            </a:r>
            <a:r>
              <a:rPr lang="en-US" altLang="zh-TW" baseline="0" dirty="0"/>
              <a:t> </a:t>
            </a:r>
            <a:r>
              <a:rPr lang="zh-TW" altLang="en-US" baseline="0" dirty="0"/>
              <a:t>的儲存就會成為系統的瓶頸</a:t>
            </a:r>
            <a:r>
              <a:rPr lang="en-US" altLang="zh-TW" baseline="0" dirty="0"/>
              <a:t>:</a:t>
            </a:r>
          </a:p>
          <a:p>
            <a:r>
              <a:rPr lang="zh-TW" altLang="en-US" baseline="0" dirty="0"/>
              <a:t>缺點</a:t>
            </a:r>
            <a:r>
              <a:rPr lang="en-US" altLang="zh-TW" baseline="0" dirty="0"/>
              <a:t>: </a:t>
            </a:r>
          </a:p>
          <a:p>
            <a:pPr marL="228600" indent="-228600">
              <a:buAutoNum type="arabicPeriod"/>
            </a:pPr>
            <a:r>
              <a:rPr lang="zh-TW" altLang="en-US" baseline="0" dirty="0"/>
              <a:t>數據量大，讀寫性能下降</a:t>
            </a:r>
            <a:endParaRPr lang="en-US" altLang="zh-TW" baseline="0" dirty="0"/>
          </a:p>
          <a:p>
            <a:pPr marL="228600" indent="-228600">
              <a:buAutoNum type="arabicPeriod"/>
            </a:pPr>
            <a:r>
              <a:rPr lang="zh-TW" altLang="en-US" baseline="0" dirty="0"/>
              <a:t>數據量大，備份、儲存需要耗費很長的時間</a:t>
            </a:r>
            <a:endParaRPr lang="en-US" altLang="zh-TW" baseline="0" dirty="0"/>
          </a:p>
          <a:p>
            <a:pPr marL="228600" indent="-228600">
              <a:buAutoNum type="arabicPeriod"/>
            </a:pPr>
            <a:r>
              <a:rPr lang="zh-TW" altLang="en-US" baseline="0" dirty="0"/>
              <a:t>數據量大，極端丟失數據風險越高</a:t>
            </a:r>
            <a:endParaRPr lang="en-US" altLang="zh-TW" baseline="0" dirty="0"/>
          </a:p>
          <a:p>
            <a:pPr marL="228600" indent="-228600">
              <a:buAutoNum type="arabicPeriod"/>
            </a:pPr>
            <a:endParaRPr lang="en-US" altLang="zh-TW" baseline="0" dirty="0"/>
          </a:p>
          <a:p>
            <a:pPr marL="0" indent="0">
              <a:buNone/>
            </a:pPr>
            <a:r>
              <a:rPr lang="en-US" altLang="zh-TW" baseline="0" dirty="0"/>
              <a:t>DB</a:t>
            </a:r>
            <a:r>
              <a:rPr lang="zh-TW" altLang="en-US" baseline="0" dirty="0"/>
              <a:t> </a:t>
            </a:r>
            <a:r>
              <a:rPr lang="en-US" altLang="zh-TW" baseline="0" dirty="0"/>
              <a:t>cluster </a:t>
            </a:r>
          </a:p>
          <a:p>
            <a:pPr marL="0" indent="0">
              <a:buNone/>
            </a:pPr>
            <a:r>
              <a:rPr lang="en-US" altLang="zh-TW" baseline="0" dirty="0"/>
              <a:t>-</a:t>
            </a:r>
            <a:r>
              <a:rPr lang="zh-TW" altLang="en-US" baseline="0" dirty="0"/>
              <a:t>優點</a:t>
            </a:r>
            <a:r>
              <a:rPr lang="en-US" altLang="zh-TW" baseline="0" dirty="0"/>
              <a:t>:</a:t>
            </a:r>
            <a:r>
              <a:rPr lang="zh-TW" altLang="en-US" baseline="0" dirty="0"/>
              <a:t> </a:t>
            </a:r>
            <a:endParaRPr lang="en-US" altLang="zh-TW" baseline="0" dirty="0"/>
          </a:p>
          <a:p>
            <a:pPr marL="0" indent="0">
              <a:buNone/>
            </a:pPr>
            <a:r>
              <a:rPr lang="zh-TW" altLang="en-US" baseline="0" dirty="0"/>
              <a:t>分散儲存、訪問壓力</a:t>
            </a:r>
            <a:endParaRPr lang="en-US" altLang="zh-TW" baseline="0" dirty="0"/>
          </a:p>
          <a:p>
            <a:pPr marL="0" indent="0">
              <a:buNone/>
            </a:pPr>
            <a:r>
              <a:rPr lang="en-US" altLang="zh-TW" baseline="0" dirty="0"/>
              <a:t>-</a:t>
            </a:r>
            <a:r>
              <a:rPr lang="zh-TW" altLang="en-US" baseline="0" dirty="0"/>
              <a:t>缺點</a:t>
            </a:r>
            <a:r>
              <a:rPr lang="en-US" altLang="zh-TW" baseline="0" dirty="0"/>
              <a:t>:</a:t>
            </a:r>
            <a:r>
              <a:rPr lang="zh-TW" altLang="en-US" baseline="0" dirty="0"/>
              <a:t> </a:t>
            </a:r>
            <a:endParaRPr lang="en-US" altLang="zh-TW" baseline="0" dirty="0"/>
          </a:p>
          <a:p>
            <a:pPr marL="228600" indent="-228600">
              <a:buAutoNum type="arabicPeriod"/>
            </a:pPr>
            <a:r>
              <a:rPr lang="en-US" altLang="zh-TW" baseline="0" dirty="0"/>
              <a:t>Join</a:t>
            </a:r>
            <a:r>
              <a:rPr lang="zh-TW" altLang="en-US" baseline="0" dirty="0"/>
              <a:t>操作問題</a:t>
            </a:r>
            <a:endParaRPr lang="en-US" altLang="zh-TW" baseline="0" dirty="0"/>
          </a:p>
          <a:p>
            <a:pPr marL="228600" indent="-228600">
              <a:buAutoNum type="arabicPeriod"/>
            </a:pPr>
            <a:r>
              <a:rPr lang="en-US" altLang="zh-TW" baseline="0" dirty="0"/>
              <a:t>table</a:t>
            </a:r>
            <a:r>
              <a:rPr lang="zh-TW" altLang="en-US" baseline="0" dirty="0"/>
              <a:t>分散無法統一修改</a:t>
            </a:r>
            <a:endParaRPr lang="en-US" altLang="zh-TW" baseline="0" dirty="0"/>
          </a:p>
          <a:p>
            <a:pPr marL="228600" indent="-228600">
              <a:buAutoNum type="arabicPeriod"/>
            </a:pPr>
            <a:r>
              <a:rPr lang="zh-TW" altLang="en-US" baseline="0" dirty="0"/>
              <a:t>維護成本，一台</a:t>
            </a:r>
            <a:r>
              <a:rPr lang="en-US" altLang="zh-TW" baseline="0" dirty="0"/>
              <a:t>server</a:t>
            </a:r>
            <a:r>
              <a:rPr lang="zh-TW" altLang="en-US" baseline="0" dirty="0"/>
              <a:t>搞定的事情拆分成多台，備份亦同</a:t>
            </a:r>
            <a:endParaRPr lang="en-US" altLang="zh-TW" baseline="0" dirty="0"/>
          </a:p>
          <a:p>
            <a:pPr marL="171450" indent="-171450">
              <a:buFontTx/>
              <a:buChar char="-"/>
            </a:pPr>
            <a:r>
              <a:rPr lang="zh-TW" altLang="en-US" baseline="0" dirty="0"/>
              <a:t>評估</a:t>
            </a:r>
            <a:r>
              <a:rPr lang="en-US" altLang="zh-TW" baseline="0" dirty="0"/>
              <a:t>:</a:t>
            </a:r>
            <a:r>
              <a:rPr lang="zh-TW" altLang="en-US" baseline="0" dirty="0"/>
              <a:t> </a:t>
            </a:r>
            <a:endParaRPr lang="en-US" altLang="zh-TW" baseline="0" dirty="0"/>
          </a:p>
          <a:p>
            <a:pPr marL="0" indent="0">
              <a:buFontTx/>
              <a:buNone/>
            </a:pPr>
            <a:r>
              <a:rPr lang="zh-TW" altLang="en-US" baseline="0" dirty="0"/>
              <a:t>業務分庫不見得可以帶來價值，增加維護工作</a:t>
            </a:r>
            <a:endParaRPr lang="en-US" altLang="zh-TW" baseline="0" dirty="0"/>
          </a:p>
          <a:p>
            <a:pPr marL="0" indent="0">
              <a:buFontTx/>
              <a:buNone/>
            </a:pPr>
            <a:endParaRPr lang="en-US" altLang="zh-TW" baseline="0" dirty="0"/>
          </a:p>
          <a:p>
            <a:pPr marL="0" indent="0">
              <a:buFontTx/>
              <a:buNone/>
            </a:pPr>
            <a:endParaRPr lang="en-US" altLang="zh-TW" baseline="0" dirty="0"/>
          </a:p>
          <a:p>
            <a:pPr marL="0" indent="0">
              <a:buFontTx/>
              <a:buNone/>
            </a:pPr>
            <a:endParaRPr lang="en-US" altLang="zh-TW" baseline="0" dirty="0"/>
          </a:p>
          <a:p>
            <a:pPr marL="0" indent="0">
              <a:buFontTx/>
              <a:buNone/>
            </a:pPr>
            <a:r>
              <a:rPr lang="zh-TW" altLang="en-US" baseline="0" dirty="0"/>
              <a:t>加其他方案參考資料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993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最大儲存量</a:t>
            </a:r>
            <a:r>
              <a:rPr lang="en-US" altLang="zh-TW" dirty="0"/>
              <a:t>(</a:t>
            </a:r>
            <a:r>
              <a:rPr lang="zh-TW" altLang="en-US" dirty="0"/>
              <a:t>行數、列數</a:t>
            </a:r>
            <a:r>
              <a:rPr lang="en-US" altLang="zh-TW" dirty="0"/>
              <a:t>)</a:t>
            </a:r>
            <a:r>
              <a:rPr lang="zh-TW" altLang="en-US" dirty="0"/>
              <a:t>限制，當資料量達到百萬以上，將會大幅影響讀寫效率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大量資料若需要分庫、分表，會增加維護成本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實務上，會將資料放入快取，像是</a:t>
            </a:r>
            <a:r>
              <a:rPr lang="en-US" altLang="zh-TW" dirty="0" err="1"/>
              <a:t>Redis</a:t>
            </a:r>
            <a:r>
              <a:rPr lang="zh-TW" altLang="en-US" dirty="0"/>
              <a:t>的</a:t>
            </a:r>
            <a:r>
              <a:rPr lang="en-US" altLang="zh-TW" dirty="0" err="1"/>
              <a:t>NoSQL</a:t>
            </a:r>
            <a:r>
              <a:rPr lang="zh-TW" altLang="en-US" dirty="0"/>
              <a:t>中，再從</a:t>
            </a:r>
            <a:r>
              <a:rPr lang="en-US" altLang="zh-TW" dirty="0" err="1"/>
              <a:t>Redis</a:t>
            </a:r>
            <a:r>
              <a:rPr lang="zh-TW" altLang="en-US" dirty="0"/>
              <a:t>中載入資料，以減少對關聯式資料庫的存取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394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http://ch-tseng.blogspot.com/2015/04/polyglot-persistence.html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44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8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Key-Value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的方式存放在記憶體，在找尋所需資料透過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Hashmap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的方式取得，所以速度非常快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B0604020202020204" pitchFamily="34" charset="0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大多數的應用情境都是單執行緒的方式即可完成，可以減少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CPU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Context Switch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提升處理效率也可以避免資源競爭的可能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zh-TW" b="0" i="0" dirty="0">
                <a:solidFill>
                  <a:srgbClr val="212529"/>
                </a:solidFill>
                <a:effectLst/>
                <a:latin typeface="BlinkMacSystemFont"/>
              </a:rPr>
              <a:t>key-value database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BlinkMacSystemFont"/>
              </a:rPr>
              <a:t>，因此常常被用在需要快取（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BlinkMacSystemFont"/>
              </a:rPr>
              <a:t>Cache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BlinkMacSystemFont"/>
              </a:rPr>
              <a:t>）一些資料的場合，可以減輕許多後端資料庫的壓力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https://aws.amazon.com/tw/redis/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中只有網路請求模組和資料操作模組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讀寫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是單執行緒的。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持久化儲存模組、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模組等是多執行緒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https://www.gushiciku.cn/pl/gE3Y/zh-tw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93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採用主要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複本架構，並支援非同步複寫，可將資料複寫到多部複本伺服器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支援多種開發 語言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C++</a:t>
            </a:r>
            <a:r>
              <a:rPr lang="zh-TW" altLang="en-US" dirty="0"/>
              <a:t>、</a:t>
            </a:r>
            <a:r>
              <a:rPr lang="en-US" altLang="zh-TW" dirty="0"/>
              <a:t>C#</a:t>
            </a:r>
            <a:r>
              <a:rPr lang="zh-TW" altLang="en-US" dirty="0"/>
              <a:t>、</a:t>
            </a:r>
            <a:r>
              <a:rPr lang="en-US" altLang="zh-TW" dirty="0"/>
              <a:t>JavaScript</a:t>
            </a:r>
            <a:r>
              <a:rPr lang="zh-TW" altLang="en-US" dirty="0"/>
              <a:t>、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Ruby</a:t>
            </a:r>
            <a:r>
              <a:rPr lang="zh-TW" altLang="en-US" dirty="0"/>
              <a:t>、</a:t>
            </a:r>
            <a:r>
              <a:rPr lang="en-US" altLang="zh-TW" dirty="0"/>
              <a:t>R</a:t>
            </a:r>
            <a:r>
              <a:rPr lang="zh-TW" altLang="en-US" dirty="0"/>
              <a:t>、</a:t>
            </a:r>
            <a:r>
              <a:rPr lang="en-US" altLang="zh-TW" dirty="0"/>
              <a:t>Go </a:t>
            </a:r>
            <a:r>
              <a:rPr lang="zh-TW" altLang="en-US" dirty="0"/>
              <a:t>等</a:t>
            </a:r>
            <a:endParaRPr lang="en-US" altLang="zh-TW" dirty="0"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https://aws.amazon.com/tw/redis/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986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09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https://techtakshila.com/system-design/chapter-7/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238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80/20</a:t>
            </a:r>
            <a:r>
              <a:rPr lang="zh-TW" altLang="en-US" dirty="0"/>
              <a:t>法則，選出佔訪問量</a:t>
            </a:r>
            <a:r>
              <a:rPr lang="en-US" altLang="zh-TW" dirty="0"/>
              <a:t>80%</a:t>
            </a:r>
            <a:r>
              <a:rPr lang="zh-TW" altLang="en-US" dirty="0"/>
              <a:t>的前</a:t>
            </a:r>
            <a:r>
              <a:rPr lang="en-US" altLang="zh-TW" dirty="0"/>
              <a:t>20%</a:t>
            </a:r>
            <a:r>
              <a:rPr lang="zh-TW" altLang="en-US" dirty="0"/>
              <a:t>的請求條件進行快取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4.</a:t>
            </a:r>
            <a:r>
              <a:rPr lang="zh-TW" altLang="en-US" dirty="0"/>
              <a:t>需定義</a:t>
            </a:r>
            <a:r>
              <a:rPr lang="en-US" altLang="zh-TW" dirty="0"/>
              <a:t>TTL</a:t>
            </a:r>
            <a:r>
              <a:rPr lang="zh-TW" altLang="en-US" dirty="0"/>
              <a:t>，避免</a:t>
            </a:r>
            <a:r>
              <a:rPr lang="en-US" altLang="zh-TW" dirty="0"/>
              <a:t>DB</a:t>
            </a:r>
            <a:r>
              <a:rPr lang="zh-TW" altLang="en-US" dirty="0"/>
              <a:t>資料更新但</a:t>
            </a:r>
            <a:r>
              <a:rPr lang="en-US" altLang="zh-TW" dirty="0"/>
              <a:t>cache</a:t>
            </a:r>
            <a:r>
              <a:rPr lang="zh-TW" altLang="en-US" dirty="0"/>
              <a:t>存的是舊的資料，就會回傳舊的資料給</a:t>
            </a:r>
            <a:r>
              <a:rPr lang="en-US" altLang="zh-TW" dirty="0"/>
              <a:t>user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5.</a:t>
            </a:r>
            <a:r>
              <a:rPr lang="zh-TW" altLang="en-US" sz="1050" dirty="0"/>
              <a:t>當快取滿載哪些資料應被剔除</a:t>
            </a:r>
            <a:endParaRPr lang="en-US" altLang="zh-TW" sz="1400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https://www.youtube.com/watch?v=_4HwUVNl9Nc&amp;ab_channel=Redis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62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當快取資料量達到設定量時，清理原則決定快取要如何清除過多的資料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最少使用、隨機抽取資料清除會有一個問題，可能會清除相對新的資料，假如今天</a:t>
            </a:r>
            <a:r>
              <a:rPr lang="en-US" altLang="zh-TW" dirty="0" err="1"/>
              <a:t>redis</a:t>
            </a:r>
            <a:r>
              <a:rPr lang="zh-TW" altLang="en-US" dirty="0"/>
              <a:t>應用在</a:t>
            </a:r>
            <a:r>
              <a:rPr lang="en-US" altLang="zh-TW" dirty="0"/>
              <a:t>session</a:t>
            </a:r>
            <a:r>
              <a:rPr lang="zh-TW" altLang="en-US" dirty="0"/>
              <a:t>快取，使用者就會突然被登出</a:t>
            </a:r>
            <a:endParaRPr lang="en-US" altLang="zh-TW" dirty="0"/>
          </a:p>
          <a:p>
            <a:r>
              <a:rPr lang="zh-TW" altLang="en-US" dirty="0"/>
              <a:t>或是讀取到舊的數據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313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https://codertw.com/%E7%A8%8B%E5%BC%8F%E8%AA%9E%E8%A8%80/725600/</a:t>
            </a:r>
          </a:p>
          <a:p>
            <a:r>
              <a:rPr lang="en-US" altLang="zh-TW" dirty="0"/>
              <a:t>https://kknews.cc/zh-tw/code/bgegvxm.html?__cf_chl_managed_tk__=M.yHVjQyg47fBmTXE4EWAW_sRu4u106ukZqSAV.Yw_c-1636041510-0-gaNycGzNBpE</a:t>
            </a:r>
          </a:p>
          <a:p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持久化技術封裝了數據訪問細節，可以減少訪問資料庫數據次數，增加應用程式執行速度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54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CCA81-A1DC-40AE-80A0-6ADCD4E19B59}"/>
              </a:ext>
            </a:extLst>
          </p:cNvPr>
          <p:cNvSpPr/>
          <p:nvPr userDrawn="1"/>
        </p:nvSpPr>
        <p:spPr>
          <a:xfrm>
            <a:off x="0" y="1"/>
            <a:ext cx="9144000" cy="3559838"/>
          </a:xfrm>
          <a:prstGeom prst="rect">
            <a:avLst/>
          </a:prstGeom>
          <a:gradFill flip="none" rotWithShape="1">
            <a:gsLst>
              <a:gs pos="37000">
                <a:schemeClr val="accent5">
                  <a:lumMod val="75000"/>
                </a:schemeClr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22AD3-71EA-4BA2-B079-CBB490824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498" y="2371088"/>
            <a:ext cx="8181850" cy="1057941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CB402-E805-482D-A245-9925D6EBA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498" y="3769134"/>
            <a:ext cx="8181850" cy="160868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B92B35E-705C-4B96-92DA-294F88D81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08" y="1571917"/>
            <a:ext cx="2947537" cy="66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69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bg>
      <p:bgPr>
        <a:pattFill prst="pct5">
          <a:fgClr>
            <a:schemeClr val="bg1">
              <a:tint val="95000"/>
              <a:satMod val="17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01890ED-5C4B-4BAE-889F-3F02580736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58"/>
          <a:stretch/>
        </p:blipFill>
        <p:spPr>
          <a:xfrm rot="10800000">
            <a:off x="0" y="0"/>
            <a:ext cx="9144000" cy="64287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D6CD60-F9F9-4B07-AEC2-C05648D001B8}"/>
              </a:ext>
            </a:extLst>
          </p:cNvPr>
          <p:cNvSpPr/>
          <p:nvPr userDrawn="1"/>
        </p:nvSpPr>
        <p:spPr>
          <a:xfrm>
            <a:off x="2153667" y="1726535"/>
            <a:ext cx="4836695" cy="34049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2D8BAD-13A3-46DA-B684-4C7323A51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01BF6C-C478-4117-9E4E-E2E69F980D18}"/>
              </a:ext>
            </a:extLst>
          </p:cNvPr>
          <p:cNvSpPr txBox="1"/>
          <p:nvPr userDrawn="1"/>
        </p:nvSpPr>
        <p:spPr>
          <a:xfrm>
            <a:off x="2361199" y="3130503"/>
            <a:ext cx="4421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spc="300" dirty="0">
                <a:solidFill>
                  <a:prstClr val="black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3125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2D03-4C09-4C48-A85E-4E16B588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25" y="635637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C2E4-9754-48F5-A5F8-C902E62E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3150" y="635637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BB8F-48DE-448B-9049-6F875A6B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0175" y="635637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2D8BAD-13A3-46DA-B684-4C7323A516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2" y="4080934"/>
            <a:ext cx="3688953" cy="1346200"/>
          </a:xfrm>
          <a:solidFill>
            <a:schemeClr val="bg1"/>
          </a:solidFill>
        </p:spPr>
        <p:txBody>
          <a:bodyPr lIns="468000" tIns="144000" rIns="468000" bIns="108000">
            <a:noAutofit/>
          </a:bodyPr>
          <a:lstStyle>
            <a:lvl1pPr marL="0" indent="0">
              <a:lnSpc>
                <a:spcPct val="150000"/>
              </a:lnSpc>
              <a:spcAft>
                <a:spcPts val="0"/>
              </a:spcAft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3562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 Slide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CCA81-A1DC-40AE-80A0-6ADCD4E19B59}"/>
              </a:ext>
            </a:extLst>
          </p:cNvPr>
          <p:cNvSpPr/>
          <p:nvPr userDrawn="1"/>
        </p:nvSpPr>
        <p:spPr>
          <a:xfrm>
            <a:off x="1" y="0"/>
            <a:ext cx="4385930" cy="6443330"/>
          </a:xfrm>
          <a:prstGeom prst="rect">
            <a:avLst/>
          </a:prstGeom>
          <a:gradFill flip="none" rotWithShape="1">
            <a:gsLst>
              <a:gs pos="37000">
                <a:schemeClr val="accent5">
                  <a:lumMod val="75000"/>
                </a:schemeClr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22AD3-71EA-4BA2-B079-CBB4908246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58071" y="3157870"/>
            <a:ext cx="3894174" cy="1302488"/>
          </a:xfrm>
        </p:spPr>
        <p:txBody>
          <a:bodyPr anchor="b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(Section Title)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CB402-E805-482D-A245-9925D6EBAA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58071" y="4811261"/>
            <a:ext cx="3894174" cy="871871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(Subtitle Content)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0881384-08C6-4F68-B1FC-D2FD793D1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7619" y="434418"/>
            <a:ext cx="1390205" cy="3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7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2"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2D03-4C09-4C48-A85E-4E16B588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25" y="635637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C2E4-9754-48F5-A5F8-C902E62E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3150" y="635637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BB8F-48DE-448B-9049-6F875A6B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0175" y="635637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2D8BAD-13A3-46DA-B684-4C7323A516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385931" y="0"/>
            <a:ext cx="4758070" cy="642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322AD3-71EA-4BA2-B079-CBB4908246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58071" y="3157870"/>
            <a:ext cx="3894174" cy="1302488"/>
          </a:xfrm>
        </p:spPr>
        <p:txBody>
          <a:bodyPr anchor="b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(Section Title)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A4CB402-E805-482D-A245-9925D6EBAA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58071" y="4811261"/>
            <a:ext cx="3894174" cy="871871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(Subtitle Content)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C52338-FA7E-4B37-BA73-F7FC440D95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5" b="11258"/>
          <a:stretch/>
        </p:blipFill>
        <p:spPr>
          <a:xfrm rot="10800000">
            <a:off x="1" y="0"/>
            <a:ext cx="4385930" cy="64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7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07AB54-5C2C-41D0-893A-6190402DC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r="23949" b="6511"/>
          <a:stretch/>
        </p:blipFill>
        <p:spPr>
          <a:xfrm>
            <a:off x="4000500" y="29"/>
            <a:ext cx="5143500" cy="64114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77F80F-DD1D-425E-BCD8-CB1DD171856D}"/>
              </a:ext>
            </a:extLst>
          </p:cNvPr>
          <p:cNvSpPr/>
          <p:nvPr userDrawn="1"/>
        </p:nvSpPr>
        <p:spPr>
          <a:xfrm>
            <a:off x="406709" y="723014"/>
            <a:ext cx="4991987" cy="511426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  <a:effectLst>
            <a:outerShdw blurRad="317500" dist="508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2A99C0-8DDB-40DC-B8D7-2511B47847ED}"/>
              </a:ext>
            </a:extLst>
          </p:cNvPr>
          <p:cNvSpPr txBox="1">
            <a:spLocks/>
          </p:cNvSpPr>
          <p:nvPr userDrawn="1"/>
        </p:nvSpPr>
        <p:spPr>
          <a:xfrm>
            <a:off x="698144" y="723014"/>
            <a:ext cx="3602727" cy="13116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600" dirty="0">
                <a:solidFill>
                  <a:srgbClr val="FF8021">
                    <a:lumMod val="75000"/>
                  </a:srgbClr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CB402-E805-482D-A245-9925D6EBAA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8143" y="1791589"/>
            <a:ext cx="4389536" cy="3726713"/>
          </a:xfrm>
        </p:spPr>
        <p:txBody>
          <a:bodyPr>
            <a:normAutofit/>
          </a:bodyPr>
          <a:lstStyle>
            <a:lvl1pPr marL="0" indent="0" algn="l">
              <a:buNone/>
              <a:defRPr sz="1600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(Subtitle Content)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66675C6-5B46-42C7-B7E6-5F64044C1A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91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77F80F-DD1D-425E-BCD8-CB1DD171856D}"/>
              </a:ext>
            </a:extLst>
          </p:cNvPr>
          <p:cNvSpPr/>
          <p:nvPr userDrawn="1"/>
        </p:nvSpPr>
        <p:spPr>
          <a:xfrm>
            <a:off x="406694" y="723014"/>
            <a:ext cx="8324556" cy="511426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  <a:effectLst>
            <a:outerShdw blurRad="317500" dist="508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2A99C0-8DDB-40DC-B8D7-2511B47847ED}"/>
              </a:ext>
            </a:extLst>
          </p:cNvPr>
          <p:cNvSpPr txBox="1">
            <a:spLocks/>
          </p:cNvSpPr>
          <p:nvPr userDrawn="1"/>
        </p:nvSpPr>
        <p:spPr>
          <a:xfrm>
            <a:off x="698144" y="723014"/>
            <a:ext cx="3602727" cy="13116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600" dirty="0">
                <a:solidFill>
                  <a:srgbClr val="FF8021">
                    <a:lumMod val="75000"/>
                  </a:srgbClr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CB402-E805-482D-A245-9925D6EBAA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8145" y="1791589"/>
            <a:ext cx="7679734" cy="3726713"/>
          </a:xfrm>
        </p:spPr>
        <p:txBody>
          <a:bodyPr>
            <a:normAutofit/>
          </a:bodyPr>
          <a:lstStyle>
            <a:lvl1pPr marL="0" indent="0" algn="l">
              <a:buNone/>
              <a:defRPr sz="1600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(Subtitle Content)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66675C6-5B46-42C7-B7E6-5F64044C1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2A02-DA30-418B-BD47-43A27F0B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2D03-4C09-4C48-A85E-4E16B588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25" y="635637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C2E4-9754-48F5-A5F8-C902E62E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3150" y="635637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BB8F-48DE-448B-9049-6F875A6B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7895" y="5991254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B08C19E-2EB2-45D1-AB4E-D8F7D1D4F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2D757DA-F9A5-47A2-BCC4-2FCCB3A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39" y="124441"/>
            <a:ext cx="8834351" cy="6324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0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F1A5-BFC7-4F41-9A74-CF8EBEB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39" y="124441"/>
            <a:ext cx="8834351" cy="6324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2D03-4C09-4C48-A85E-4E16B588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25" y="635637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C2E4-9754-48F5-A5F8-C902E62E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3150" y="635637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BB8F-48DE-448B-9049-6F875A6B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0175" y="635637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4E6547-D8B9-4968-B967-6EEE7ACDE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9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2A02-DA30-418B-BD47-43A27F0B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25" y="1168401"/>
            <a:ext cx="8835390" cy="49747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2D03-4C09-4C48-A85E-4E16B588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25" y="635637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C2E4-9754-48F5-A5F8-C902E62E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3150" y="635637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BB8F-48DE-448B-9049-6F875A6B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0175" y="635637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B08C19E-2EB2-45D1-AB4E-D8F7D1D4F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2D757DA-F9A5-47A2-BCC4-2FCCB3A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39" y="124441"/>
            <a:ext cx="8834351" cy="6324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14" y="754066"/>
            <a:ext cx="8836819" cy="396875"/>
          </a:xfrm>
        </p:spPr>
        <p:txBody>
          <a:bodyPr>
            <a:normAutofit/>
          </a:bodyPr>
          <a:lstStyle>
            <a:lvl1pPr marL="0" indent="0">
              <a:lnSpc>
                <a:spcPct val="50000"/>
              </a:lnSpc>
              <a:spcBef>
                <a:spcPts val="0"/>
              </a:spcBef>
              <a:buNone/>
              <a:defRPr sz="1800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34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B74BA-5551-416B-9120-0FE78856E113}"/>
              </a:ext>
            </a:extLst>
          </p:cNvPr>
          <p:cNvSpPr/>
          <p:nvPr/>
        </p:nvSpPr>
        <p:spPr>
          <a:xfrm>
            <a:off x="0" y="6423407"/>
            <a:ext cx="9144000" cy="468639"/>
          </a:xfrm>
          <a:prstGeom prst="rect">
            <a:avLst/>
          </a:prstGeom>
          <a:gradFill flip="none" rotWithShape="1">
            <a:gsLst>
              <a:gs pos="478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7EE43-91C3-475E-8198-CA0BF9EB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39" y="198872"/>
            <a:ext cx="8834351" cy="632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BA046-B0EA-4C8A-A420-964AC9480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825" y="944475"/>
            <a:ext cx="8835390" cy="519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E8F3B-04E6-4C66-93C9-207587AFEDB1}"/>
              </a:ext>
            </a:extLst>
          </p:cNvPr>
          <p:cNvSpPr txBox="1"/>
          <p:nvPr/>
        </p:nvSpPr>
        <p:spPr>
          <a:xfrm>
            <a:off x="154839" y="6526118"/>
            <a:ext cx="376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prstClr val="white">
                    <a:lumMod val="65000"/>
                  </a:prst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991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com/rediscover/projects/" TargetMode="External"/><Relationship Id="rId2" Type="http://schemas.openxmlformats.org/officeDocument/2006/relationships/hyperlink" Target="https://try.redis.io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com/rediscover/projects/#project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08FF-95BD-41A3-A3E3-7EF30B0DA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498" y="2204864"/>
            <a:ext cx="8705502" cy="1057941"/>
          </a:xfrm>
        </p:spPr>
        <p:txBody>
          <a:bodyPr/>
          <a:lstStyle/>
          <a:p>
            <a:r>
              <a:rPr lang="en-US" sz="3200" dirty="0"/>
              <a:t>D69 Tech Sharing – </a:t>
            </a:r>
            <a:r>
              <a:rPr lang="en-US" altLang="zh-TW" sz="3200" dirty="0"/>
              <a:t>Redis introduction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71E82-438A-41AB-B27C-B1B7E47EE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0232" y="3789040"/>
            <a:ext cx="2019449" cy="936104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Radi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202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1/11/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86194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65E49D-BB78-43E4-A3B1-C9A8F3645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1196752"/>
            <a:ext cx="5472607" cy="4946352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dirty="0"/>
              <a:t>找出應用程式內經常重複讀取的 </a:t>
            </a:r>
            <a:r>
              <a:rPr lang="en-US" altLang="zh-TW" dirty="0"/>
              <a:t>data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定義 </a:t>
            </a:r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  <a:r>
              <a:rPr lang="zh-TW" altLang="en-US" dirty="0"/>
              <a:t> 以存取 </a:t>
            </a:r>
            <a:r>
              <a:rPr lang="en-US" altLang="zh-TW" dirty="0"/>
              <a:t>cache</a:t>
            </a:r>
            <a:r>
              <a:rPr lang="zh-TW" altLang="en-US" dirty="0"/>
              <a:t>裡的 </a:t>
            </a:r>
            <a:r>
              <a:rPr lang="en-US" altLang="zh-TW" dirty="0"/>
              <a:t>data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使用合適的資料結構</a:t>
            </a:r>
            <a:endParaRPr lang="en-US" altLang="zh-TW" dirty="0"/>
          </a:p>
          <a:p>
            <a:pPr lvl="2">
              <a:lnSpc>
                <a:spcPct val="200000"/>
              </a:lnSpc>
            </a:pPr>
            <a:r>
              <a:rPr lang="zh-TW" altLang="en-US" sz="1800" dirty="0"/>
              <a:t>如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hash, sorted set…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定義資料存活時間</a:t>
            </a:r>
            <a:r>
              <a:rPr lang="en-US" altLang="zh-TW" dirty="0"/>
              <a:t>(time-to-live, TTL)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設定 </a:t>
            </a:r>
            <a:r>
              <a:rPr lang="en-US" altLang="zh-TW" dirty="0"/>
              <a:t>cache </a:t>
            </a:r>
            <a:r>
              <a:rPr lang="zh-TW" altLang="en-US" dirty="0"/>
              <a:t>清理原則</a:t>
            </a:r>
            <a:r>
              <a:rPr lang="en-US" altLang="zh-TW" dirty="0"/>
              <a:t>(eviction policy)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實行</a:t>
            </a:r>
            <a:r>
              <a:rPr lang="en-US" altLang="zh-TW" dirty="0"/>
              <a:t>read/write logic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1FC207-377C-41DB-B1E0-209C2F5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C10CFD-E183-4E38-BF3D-49D38B1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二、如何設計</a:t>
            </a:r>
            <a:r>
              <a:rPr lang="en-US" altLang="zh-TW" dirty="0" err="1"/>
              <a:t>Redis</a:t>
            </a:r>
            <a:r>
              <a:rPr lang="en-US" altLang="zh-TW" dirty="0"/>
              <a:t> cache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260" y="1412776"/>
            <a:ext cx="3302219" cy="34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3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65E49D-BB78-43E4-A3B1-C9A8F364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Redis</a:t>
            </a:r>
            <a:r>
              <a:rPr lang="zh-TW" altLang="en-US" dirty="0"/>
              <a:t> </a:t>
            </a:r>
            <a:r>
              <a:rPr lang="en-US" altLang="zh-TW" dirty="0"/>
              <a:t>cache</a:t>
            </a:r>
            <a:r>
              <a:rPr lang="zh-TW" altLang="en-US" dirty="0"/>
              <a:t> 清理原則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/>
              <a:t>noeviction</a:t>
            </a:r>
            <a:r>
              <a:rPr lang="en-US" altLang="zh-TW" dirty="0"/>
              <a:t>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/>
              <a:t>當快取滿的時候直接回傳錯誤，不影響現有快取內容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/>
              <a:t>allkeys-lru</a:t>
            </a:r>
            <a:endParaRPr lang="en-US" altLang="zh-TW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/>
              <a:t>檢查所有快取項目，清除</a:t>
            </a:r>
            <a:r>
              <a:rPr lang="zh-TW" altLang="en-US" dirty="0">
                <a:solidFill>
                  <a:schemeClr val="accent6"/>
                </a:solidFill>
              </a:rPr>
              <a:t>最少使用</a:t>
            </a:r>
            <a:r>
              <a:rPr lang="zh-TW" altLang="en-US" dirty="0"/>
              <a:t>的</a:t>
            </a:r>
            <a:r>
              <a:rPr lang="en-US" altLang="zh-TW" dirty="0"/>
              <a:t>(LRU)</a:t>
            </a:r>
            <a:r>
              <a:rPr lang="zh-TW" altLang="en-US" dirty="0"/>
              <a:t>快取資料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volatile-</a:t>
            </a:r>
            <a:r>
              <a:rPr lang="en-US" altLang="zh-TW" dirty="0" err="1"/>
              <a:t>lru</a:t>
            </a:r>
            <a:endParaRPr lang="en-US" altLang="zh-TW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/>
              <a:t>檢查已設定到期資訊的項目，清除</a:t>
            </a:r>
            <a:r>
              <a:rPr lang="zh-TW" altLang="en-US" dirty="0">
                <a:solidFill>
                  <a:schemeClr val="accent6"/>
                </a:solidFill>
              </a:rPr>
              <a:t>最少使用</a:t>
            </a:r>
            <a:r>
              <a:rPr lang="zh-TW" altLang="en-US" dirty="0"/>
              <a:t>的</a:t>
            </a:r>
            <a:r>
              <a:rPr lang="en-US" altLang="zh-TW" dirty="0"/>
              <a:t>(LRU)</a:t>
            </a:r>
            <a:r>
              <a:rPr lang="zh-TW" altLang="en-US" dirty="0"/>
              <a:t>快取資料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/>
              <a:t>allkeys</a:t>
            </a:r>
            <a:r>
              <a:rPr lang="en-US" altLang="zh-TW" dirty="0"/>
              <a:t>-random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accent6"/>
                </a:solidFill>
              </a:rPr>
              <a:t>隨機挑選</a:t>
            </a:r>
            <a:r>
              <a:rPr lang="zh-TW" altLang="en-US" dirty="0"/>
              <a:t>並清除快取中的項目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volatile-random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/>
              <a:t>檢查已設定到期的項目，</a:t>
            </a:r>
            <a:r>
              <a:rPr lang="zh-TW" altLang="en-US" dirty="0">
                <a:solidFill>
                  <a:schemeClr val="accent6"/>
                </a:solidFill>
              </a:rPr>
              <a:t>隨機挑選</a:t>
            </a:r>
            <a:r>
              <a:rPr lang="zh-TW" altLang="en-US" dirty="0"/>
              <a:t>並清除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volatile-</a:t>
            </a:r>
            <a:r>
              <a:rPr lang="en-US" altLang="zh-TW" dirty="0" err="1"/>
              <a:t>ttl</a:t>
            </a:r>
            <a:endParaRPr lang="en-US" altLang="zh-TW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/>
              <a:t>檢查已設定到期資訊的項目，清除</a:t>
            </a:r>
            <a:r>
              <a:rPr lang="zh-TW" altLang="en-US" dirty="0">
                <a:solidFill>
                  <a:schemeClr val="accent6"/>
                </a:solidFill>
              </a:rPr>
              <a:t>距離存活時間最近</a:t>
            </a:r>
            <a:r>
              <a:rPr lang="zh-TW" altLang="en-US" dirty="0"/>
              <a:t>的資料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1FC207-377C-41DB-B1E0-209C2F5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C10CFD-E183-4E38-BF3D-49D38B1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二、如何設計</a:t>
            </a:r>
            <a:r>
              <a:rPr lang="en-US" altLang="zh-TW" dirty="0" err="1"/>
              <a:t>Redis</a:t>
            </a:r>
            <a:r>
              <a:rPr lang="en-US" altLang="zh-TW" dirty="0"/>
              <a:t> cache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848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若</a:t>
            </a:r>
            <a:r>
              <a:rPr lang="en-US" altLang="zh-TW" dirty="0" err="1"/>
              <a:t>Redis</a:t>
            </a:r>
            <a:r>
              <a:rPr lang="zh-TW" altLang="en-US" dirty="0"/>
              <a:t>不只是</a:t>
            </a:r>
            <a:r>
              <a:rPr lang="en-US" altLang="zh-TW" dirty="0"/>
              <a:t>cache</a:t>
            </a:r>
            <a:r>
              <a:rPr lang="zh-TW" altLang="en-US" dirty="0"/>
              <a:t>，作為業務資料庫需採用</a:t>
            </a:r>
            <a:r>
              <a:rPr lang="en-US" altLang="zh-TW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Redis</a:t>
            </a:r>
            <a:r>
              <a:rPr lang="zh-TW" altLang="en-US" sz="2000" dirty="0"/>
              <a:t> 資料持久化機制</a:t>
            </a:r>
            <a:endParaRPr lang="en-US" altLang="zh-TW" sz="2000" dirty="0"/>
          </a:p>
          <a:p>
            <a:pPr lvl="2">
              <a:lnSpc>
                <a:spcPct val="150000"/>
              </a:lnSpc>
            </a:pPr>
            <a:r>
              <a:rPr lang="en-US" altLang="zh-TW" sz="1800" dirty="0"/>
              <a:t>RDB</a:t>
            </a:r>
          </a:p>
          <a:p>
            <a:pPr lvl="3">
              <a:lnSpc>
                <a:spcPct val="150000"/>
              </a:lnSpc>
            </a:pPr>
            <a:r>
              <a:rPr lang="zh-TW" altLang="en-US" sz="1600" dirty="0"/>
              <a:t>快照儲存持久化方法</a:t>
            </a:r>
            <a:endParaRPr lang="en-US" altLang="zh-TW" sz="1600" dirty="0"/>
          </a:p>
          <a:p>
            <a:pPr lvl="3">
              <a:lnSpc>
                <a:spcPct val="150000"/>
              </a:lnSpc>
            </a:pPr>
            <a:r>
              <a:rPr lang="zh-TW" altLang="en-US" sz="1600" dirty="0"/>
              <a:t>將</a:t>
            </a:r>
            <a:r>
              <a:rPr lang="en-US" altLang="zh-TW" sz="1600" dirty="0" err="1"/>
              <a:t>redis</a:t>
            </a:r>
            <a:r>
              <a:rPr lang="zh-TW" altLang="en-US" sz="1600" dirty="0"/>
              <a:t>某一時刻的記憶體資料儲存到硬碟</a:t>
            </a:r>
            <a:endParaRPr lang="en-US" altLang="zh-TW" sz="1600" dirty="0"/>
          </a:p>
          <a:p>
            <a:pPr lvl="2">
              <a:lnSpc>
                <a:spcPct val="150000"/>
              </a:lnSpc>
            </a:pPr>
            <a:r>
              <a:rPr lang="en-US" altLang="zh-TW" sz="1800" dirty="0"/>
              <a:t>AOF</a:t>
            </a:r>
          </a:p>
          <a:p>
            <a:pPr lvl="3">
              <a:lnSpc>
                <a:spcPct val="150000"/>
              </a:lnSpc>
            </a:pPr>
            <a:r>
              <a:rPr lang="zh-TW" altLang="en-US" sz="1600" dirty="0"/>
              <a:t>紀錄所有</a:t>
            </a:r>
            <a:r>
              <a:rPr lang="en-US" altLang="zh-TW" sz="1600" dirty="0"/>
              <a:t>client</a:t>
            </a:r>
            <a:r>
              <a:rPr lang="zh-TW" altLang="en-US" sz="1600" dirty="0"/>
              <a:t>對</a:t>
            </a:r>
            <a:r>
              <a:rPr lang="en-US" altLang="zh-TW" sz="1600" dirty="0"/>
              <a:t>server</a:t>
            </a:r>
            <a:r>
              <a:rPr lang="zh-TW" altLang="en-US" sz="1600" dirty="0"/>
              <a:t>每次操作指令</a:t>
            </a:r>
            <a:endParaRPr lang="en-US" altLang="zh-TW" sz="1600" dirty="0"/>
          </a:p>
          <a:p>
            <a:pPr lvl="2">
              <a:lnSpc>
                <a:spcPct val="150000"/>
              </a:lnSpc>
            </a:pPr>
            <a:r>
              <a:rPr lang="zh-TW" altLang="en-US" sz="1800" dirty="0"/>
              <a:t>當</a:t>
            </a:r>
            <a:r>
              <a:rPr lang="en-US" altLang="zh-TW" sz="1800" dirty="0"/>
              <a:t>RDB</a:t>
            </a:r>
            <a:r>
              <a:rPr lang="zh-TW" altLang="en-US" sz="1800" dirty="0"/>
              <a:t>與</a:t>
            </a:r>
            <a:r>
              <a:rPr lang="en-US" altLang="zh-TW" sz="1800" dirty="0"/>
              <a:t>AOF</a:t>
            </a:r>
            <a:r>
              <a:rPr lang="zh-TW" altLang="en-US" sz="1800" dirty="0"/>
              <a:t>兩種方式開啟，</a:t>
            </a:r>
            <a:r>
              <a:rPr lang="en-US" altLang="zh-TW" sz="1800" dirty="0" err="1"/>
              <a:t>Redis</a:t>
            </a:r>
            <a:r>
              <a:rPr lang="zh-TW" altLang="en-US" sz="1800" dirty="0"/>
              <a:t>會優先使用</a:t>
            </a:r>
            <a:r>
              <a:rPr lang="en-US" altLang="zh-TW" sz="1800" dirty="0"/>
              <a:t>AOF</a:t>
            </a:r>
            <a:r>
              <a:rPr lang="zh-TW" altLang="en-US" sz="1800" dirty="0"/>
              <a:t>日誌恢復資料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zh-TW" sz="1800" dirty="0"/>
          </a:p>
          <a:p>
            <a:pPr lvl="2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二、如何設計</a:t>
            </a:r>
            <a:r>
              <a:rPr lang="en-US" altLang="zh-TW" dirty="0" err="1"/>
              <a:t>Redis</a:t>
            </a:r>
            <a:r>
              <a:rPr lang="en-US" altLang="zh-TW" dirty="0"/>
              <a:t> cache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70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三、</a:t>
            </a:r>
            <a:r>
              <a:rPr lang="en-US" altLang="zh-TW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endParaRPr lang="en-US" altLang="zh-TW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41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實驗目的</a:t>
            </a:r>
            <a:r>
              <a:rPr lang="en-US" altLang="zh-TW" dirty="0"/>
              <a:t>:</a:t>
            </a:r>
            <a:r>
              <a:rPr lang="zh-TW" altLang="en-US" dirty="0"/>
              <a:t> 比較大量</a:t>
            </a:r>
            <a:r>
              <a:rPr lang="en-US" altLang="zh-TW" dirty="0"/>
              <a:t> </a:t>
            </a:r>
            <a:r>
              <a:rPr lang="zh-TW" altLang="en-US" dirty="0"/>
              <a:t>請求下，</a:t>
            </a:r>
            <a:r>
              <a:rPr lang="en-US" altLang="zh-TW" dirty="0" err="1"/>
              <a:t>redis</a:t>
            </a:r>
            <a:r>
              <a:rPr lang="zh-TW" altLang="en-US" dirty="0"/>
              <a:t> 跟</a:t>
            </a:r>
            <a:r>
              <a:rPr lang="en-US" altLang="zh-TW" dirty="0" err="1"/>
              <a:t>sql</a:t>
            </a:r>
            <a:r>
              <a:rPr lang="en-US" altLang="zh-TW" dirty="0"/>
              <a:t> server</a:t>
            </a:r>
            <a:r>
              <a:rPr lang="zh-TW" altLang="en-US" dirty="0"/>
              <a:t>的查詢回應速度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實驗流程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安裝</a:t>
            </a:r>
            <a:r>
              <a:rPr lang="en-US" altLang="zh-TW" dirty="0"/>
              <a:t>docker </a:t>
            </a:r>
            <a:r>
              <a:rPr lang="en-US" altLang="zh-TW" dirty="0" err="1"/>
              <a:t>redis</a:t>
            </a:r>
            <a:r>
              <a:rPr lang="zh-TW" altLang="en-US" dirty="0"/>
              <a:t> </a:t>
            </a:r>
            <a:r>
              <a:rPr lang="en-US" altLang="zh-TW" dirty="0"/>
              <a:t>image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連線</a:t>
            </a:r>
            <a:r>
              <a:rPr lang="en-US" altLang="zh-TW" dirty="0"/>
              <a:t>Redis server</a:t>
            </a:r>
            <a:r>
              <a:rPr lang="zh-TW" altLang="en-US" dirty="0"/>
              <a:t>、</a:t>
            </a:r>
            <a:r>
              <a:rPr lang="en-US" altLang="zh-TW" dirty="0" err="1"/>
              <a:t>sql</a:t>
            </a:r>
            <a:r>
              <a:rPr lang="en-US" altLang="zh-TW" dirty="0"/>
              <a:t> server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/>
              <a:t>sql</a:t>
            </a:r>
            <a:r>
              <a:rPr lang="zh-TW" altLang="en-US" dirty="0"/>
              <a:t> 資料處理</a:t>
            </a:r>
            <a:r>
              <a:rPr lang="en-US" altLang="zh-TW" dirty="0"/>
              <a:t>(</a:t>
            </a:r>
            <a:r>
              <a:rPr lang="zh-TW" altLang="en-US" dirty="0"/>
              <a:t>去除</a:t>
            </a:r>
            <a:r>
              <a:rPr lang="en-US" altLang="zh-TW" dirty="0"/>
              <a:t>null</a:t>
            </a:r>
            <a:r>
              <a:rPr lang="zh-TW" altLang="en-US" dirty="0"/>
              <a:t>、轉換為</a:t>
            </a:r>
            <a:r>
              <a:rPr lang="en-US" altLang="zh-TW" dirty="0"/>
              <a:t>key-value</a:t>
            </a:r>
            <a:r>
              <a:rPr lang="zh-TW" altLang="en-US" dirty="0"/>
              <a:t>格式</a:t>
            </a:r>
            <a:r>
              <a:rPr lang="en-US" altLang="zh-TW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撰寫快取邏輯</a:t>
            </a:r>
            <a:endParaRPr lang="en-US" altLang="zh-TW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將網頁包成</a:t>
            </a:r>
            <a:r>
              <a:rPr lang="en-US" altLang="zh-TW" dirty="0"/>
              <a:t>API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製造大量請求呼叫</a:t>
            </a:r>
            <a:r>
              <a:rPr lang="en-US" altLang="zh-TW" dirty="0"/>
              <a:t>API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整理實驗資料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63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實驗架構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endParaRPr lang="zh-TW" altLang="en-US" dirty="0"/>
          </a:p>
        </p:txBody>
      </p:sp>
      <p:grpSp>
        <p:nvGrpSpPr>
          <p:cNvPr id="77" name="群組 76"/>
          <p:cNvGrpSpPr/>
          <p:nvPr/>
        </p:nvGrpSpPr>
        <p:grpSpPr>
          <a:xfrm>
            <a:off x="539552" y="2219401"/>
            <a:ext cx="7632848" cy="2496927"/>
            <a:chOff x="611560" y="2356165"/>
            <a:chExt cx="6974049" cy="2288571"/>
          </a:xfrm>
        </p:grpSpPr>
        <p:sp>
          <p:nvSpPr>
            <p:cNvPr id="59" name="圓角矩形 58"/>
            <p:cNvSpPr/>
            <p:nvPr/>
          </p:nvSpPr>
          <p:spPr>
            <a:xfrm>
              <a:off x="1673405" y="3875907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response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673405" y="3136906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request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08282" y="2746043"/>
              <a:ext cx="3612651" cy="18986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611560" y="3501008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client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2865491" y="3500390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router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047573" y="3151605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handler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4047573" y="3875908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handler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5291721" y="3515867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Model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1581640" y="3612035"/>
              <a:ext cx="12838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0" idx="3"/>
              <a:endCxn id="69" idx="2"/>
            </p:cNvCxnSpPr>
            <p:nvPr/>
          </p:nvCxnSpPr>
          <p:spPr>
            <a:xfrm flipV="1">
              <a:off x="6227825" y="3150768"/>
              <a:ext cx="613245" cy="5451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弧形接點 24"/>
            <p:cNvCxnSpPr>
              <a:stCxn id="7" idx="3"/>
              <a:endCxn id="8" idx="1"/>
            </p:cNvCxnSpPr>
            <p:nvPr/>
          </p:nvCxnSpPr>
          <p:spPr>
            <a:xfrm flipV="1">
              <a:off x="3801595" y="3331625"/>
              <a:ext cx="245978" cy="34878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弧形接點 26"/>
            <p:cNvCxnSpPr>
              <a:stCxn id="7" idx="3"/>
              <a:endCxn id="9" idx="1"/>
            </p:cNvCxnSpPr>
            <p:nvPr/>
          </p:nvCxnSpPr>
          <p:spPr>
            <a:xfrm>
              <a:off x="3801595" y="3680410"/>
              <a:ext cx="245978" cy="37551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弧形接點 31"/>
            <p:cNvCxnSpPr>
              <a:stCxn id="8" idx="3"/>
              <a:endCxn id="10" idx="1"/>
            </p:cNvCxnSpPr>
            <p:nvPr/>
          </p:nvCxnSpPr>
          <p:spPr>
            <a:xfrm>
              <a:off x="4983677" y="3331625"/>
              <a:ext cx="308044" cy="36426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弧形接點 34"/>
            <p:cNvCxnSpPr>
              <a:stCxn id="9" idx="3"/>
              <a:endCxn id="10" idx="1"/>
            </p:cNvCxnSpPr>
            <p:nvPr/>
          </p:nvCxnSpPr>
          <p:spPr>
            <a:xfrm flipV="1">
              <a:off x="4983677" y="3695887"/>
              <a:ext cx="308044" cy="36004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4028860" y="2356165"/>
              <a:ext cx="846707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/>
                <a:t>Server</a:t>
              </a:r>
              <a:endParaRPr lang="zh-TW" altLang="en-US" sz="1400" b="1" dirty="0"/>
            </a:p>
          </p:txBody>
        </p:sp>
        <p:cxnSp>
          <p:nvCxnSpPr>
            <p:cNvPr id="55" name="直線單箭頭接點 54"/>
            <p:cNvCxnSpPr/>
            <p:nvPr/>
          </p:nvCxnSpPr>
          <p:spPr>
            <a:xfrm flipH="1">
              <a:off x="1581641" y="3745340"/>
              <a:ext cx="128385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流程圖: 磁碟 62"/>
            <p:cNvSpPr/>
            <p:nvPr/>
          </p:nvSpPr>
          <p:spPr>
            <a:xfrm>
              <a:off x="6865529" y="3763018"/>
              <a:ext cx="720080" cy="849237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SQL server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磁碟 68"/>
            <p:cNvSpPr/>
            <p:nvPr/>
          </p:nvSpPr>
          <p:spPr>
            <a:xfrm>
              <a:off x="6841070" y="2726149"/>
              <a:ext cx="720080" cy="849237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Redis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單箭頭接點 69"/>
            <p:cNvCxnSpPr>
              <a:stCxn id="47" idx="3"/>
              <a:endCxn id="63" idx="2"/>
            </p:cNvCxnSpPr>
            <p:nvPr/>
          </p:nvCxnSpPr>
          <p:spPr>
            <a:xfrm>
              <a:off x="6320933" y="3695390"/>
              <a:ext cx="544596" cy="49224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225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實驗情境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dirty="0"/>
              <a:t>三、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971600" y="2060848"/>
            <a:ext cx="4878806" cy="378961"/>
            <a:chOff x="938141" y="2011984"/>
            <a:chExt cx="4878806" cy="378961"/>
          </a:xfrm>
        </p:grpSpPr>
        <p:sp>
          <p:nvSpPr>
            <p:cNvPr id="6" name="橢圓 5"/>
            <p:cNvSpPr/>
            <p:nvPr/>
          </p:nvSpPr>
          <p:spPr>
            <a:xfrm>
              <a:off x="938141" y="2011984"/>
              <a:ext cx="360040" cy="36004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1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763688" y="2011984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client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565914" y="2030905"/>
              <a:ext cx="1251033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SQL Server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3043186" y="2127073"/>
              <a:ext cx="12838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>
              <a:off x="3043187" y="2260378"/>
              <a:ext cx="128385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971600" y="3354308"/>
            <a:ext cx="7017328" cy="378961"/>
            <a:chOff x="971600" y="3354308"/>
            <a:chExt cx="7017328" cy="378961"/>
          </a:xfrm>
        </p:grpSpPr>
        <p:grpSp>
          <p:nvGrpSpPr>
            <p:cNvPr id="15" name="群組 14"/>
            <p:cNvGrpSpPr/>
            <p:nvPr/>
          </p:nvGrpSpPr>
          <p:grpSpPr>
            <a:xfrm>
              <a:off x="971600" y="3354308"/>
              <a:ext cx="4900191" cy="378961"/>
              <a:chOff x="938141" y="2011984"/>
              <a:chExt cx="4900191" cy="378961"/>
            </a:xfrm>
          </p:grpSpPr>
          <p:sp>
            <p:nvSpPr>
              <p:cNvPr id="16" name="橢圓 15"/>
              <p:cNvSpPr/>
              <p:nvPr/>
            </p:nvSpPr>
            <p:spPr>
              <a:xfrm>
                <a:off x="938141" y="2011984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</a:rPr>
                  <a:t>2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1763688" y="2011984"/>
                <a:ext cx="936104" cy="36004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client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587299" y="2030905"/>
                <a:ext cx="1251033" cy="36004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Redis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線單箭頭接點 20"/>
              <p:cNvCxnSpPr/>
              <p:nvPr/>
            </p:nvCxnSpPr>
            <p:spPr>
              <a:xfrm flipV="1">
                <a:off x="3043186" y="2127073"/>
                <a:ext cx="128385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H="1">
                <a:off x="3043187" y="2260378"/>
                <a:ext cx="128385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圓角矩形 30"/>
            <p:cNvSpPr/>
            <p:nvPr/>
          </p:nvSpPr>
          <p:spPr>
            <a:xfrm>
              <a:off x="6737895" y="3373229"/>
              <a:ext cx="1251033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SQL Server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1031741" y="4716439"/>
            <a:ext cx="6957187" cy="378961"/>
            <a:chOff x="1031741" y="4716439"/>
            <a:chExt cx="6957187" cy="378961"/>
          </a:xfrm>
        </p:grpSpPr>
        <p:grpSp>
          <p:nvGrpSpPr>
            <p:cNvPr id="23" name="群組 22"/>
            <p:cNvGrpSpPr/>
            <p:nvPr/>
          </p:nvGrpSpPr>
          <p:grpSpPr>
            <a:xfrm>
              <a:off x="1031741" y="4716439"/>
              <a:ext cx="4864575" cy="378961"/>
              <a:chOff x="938141" y="2011984"/>
              <a:chExt cx="4864575" cy="378961"/>
            </a:xfrm>
          </p:grpSpPr>
          <p:sp>
            <p:nvSpPr>
              <p:cNvPr id="24" name="橢圓 23"/>
              <p:cNvSpPr/>
              <p:nvPr/>
            </p:nvSpPr>
            <p:spPr>
              <a:xfrm>
                <a:off x="938141" y="2011984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</a:rPr>
                  <a:t>3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圓角矩形 24"/>
              <p:cNvSpPr/>
              <p:nvPr/>
            </p:nvSpPr>
            <p:spPr>
              <a:xfrm>
                <a:off x="1748514" y="2027774"/>
                <a:ext cx="936104" cy="36004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client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4551683" y="2030905"/>
                <a:ext cx="1251033" cy="36004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Redis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 flipV="1">
                <a:off x="3043186" y="2127073"/>
                <a:ext cx="128385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/>
              <p:nvPr/>
            </p:nvCxnSpPr>
            <p:spPr>
              <a:xfrm flipH="1">
                <a:off x="3043187" y="2260378"/>
                <a:ext cx="128385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圓角矩形 31"/>
            <p:cNvSpPr/>
            <p:nvPr/>
          </p:nvSpPr>
          <p:spPr>
            <a:xfrm>
              <a:off x="6737895" y="4735360"/>
              <a:ext cx="1251033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SQL Server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單箭頭接點 32"/>
            <p:cNvCxnSpPr/>
            <p:nvPr/>
          </p:nvCxnSpPr>
          <p:spPr>
            <a:xfrm flipV="1">
              <a:off x="6049705" y="4869159"/>
              <a:ext cx="53851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H="1" flipV="1">
              <a:off x="6045987" y="5006167"/>
              <a:ext cx="542237" cy="70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39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dirty="0"/>
              <a:t>三、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70594"/>
              </p:ext>
            </p:extLst>
          </p:nvPr>
        </p:nvGraphicFramePr>
        <p:xfrm>
          <a:off x="1259632" y="1988840"/>
          <a:ext cx="6768752" cy="2937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請求次數</a:t>
                      </a:r>
                      <a:r>
                        <a:rPr lang="en-US" altLang="zh-TW" sz="1200" dirty="0"/>
                        <a:t>\</a:t>
                      </a:r>
                      <a:r>
                        <a:rPr lang="zh-TW" altLang="en-US" sz="1200" dirty="0"/>
                        <a:t>回應時間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SQL server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Redis hit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Redis miss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3.5s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1.56s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6"/>
                          </a:solidFill>
                        </a:rPr>
                        <a:t>1.8s</a:t>
                      </a:r>
                      <a:endParaRPr lang="zh-TW" alt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1.53s</a:t>
                      </a:r>
                      <a:endParaRPr lang="zh-TW" alt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9.6s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3.49s</a:t>
                      </a:r>
                      <a:endParaRPr lang="zh-TW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18.6s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5.94s</a:t>
                      </a:r>
                      <a:endParaRPr lang="zh-TW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3m1.6s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47.78s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80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endParaRPr lang="zh-TW" altLang="en-US"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0CFB7A15-D6D3-4358-B3B3-346538F04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651629"/>
              </p:ext>
            </p:extLst>
          </p:nvPr>
        </p:nvGraphicFramePr>
        <p:xfrm>
          <a:off x="611560" y="980728"/>
          <a:ext cx="7632848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826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四、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效能提升方法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44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840DFE5-C596-4E7A-B401-664C1BF5B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142" y="1791589"/>
            <a:ext cx="4809961" cy="37267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一、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簡介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二、如何設計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三、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四、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效能提升方法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附錄一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學習資源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附錄二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實驗版本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附錄三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實驗數據截圖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93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B1005F-4C4D-46CD-B55D-FA5AB3D9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25" y="1052735"/>
            <a:ext cx="8835390" cy="5090369"/>
          </a:xfrm>
        </p:spPr>
        <p:txBody>
          <a:bodyPr>
            <a:noAutofit/>
          </a:bodyPr>
          <a:lstStyle/>
          <a:p>
            <a:pPr marL="914400" lvl="1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/>
              <a:t>硬體優化</a:t>
            </a:r>
            <a:endParaRPr lang="en-US" altLang="zh-TW" sz="2000" dirty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TW" sz="1800" dirty="0"/>
              <a:t>SSD,CPU core</a:t>
            </a:r>
          </a:p>
          <a:p>
            <a:pPr marL="914400" lvl="1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000" dirty="0"/>
              <a:t>DB server </a:t>
            </a:r>
            <a:r>
              <a:rPr lang="zh-TW" altLang="en-US" sz="2000" dirty="0"/>
              <a:t>優化</a:t>
            </a:r>
            <a:endParaRPr lang="en-US" altLang="zh-TW" sz="2000" dirty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TW" sz="1800" dirty="0"/>
              <a:t>table </a:t>
            </a:r>
            <a:r>
              <a:rPr lang="zh-TW" altLang="en-US" sz="1800" dirty="0"/>
              <a:t>增加 </a:t>
            </a:r>
            <a:r>
              <a:rPr lang="en-US" altLang="zh-TW" sz="1800" dirty="0"/>
              <a:t>index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zh-TW" altLang="en-US" sz="1800" dirty="0"/>
              <a:t>優化</a:t>
            </a:r>
            <a:r>
              <a:rPr lang="en-US" altLang="zh-TW" sz="1800" dirty="0"/>
              <a:t>slow</a:t>
            </a:r>
            <a:r>
              <a:rPr lang="zh-TW" altLang="en-US" sz="1800" dirty="0"/>
              <a:t> </a:t>
            </a:r>
            <a:r>
              <a:rPr lang="en-US" altLang="zh-TW" sz="1800" dirty="0"/>
              <a:t>query</a:t>
            </a:r>
          </a:p>
          <a:p>
            <a:pPr marL="914400" lvl="1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/>
              <a:t>引入</a:t>
            </a:r>
            <a:r>
              <a:rPr lang="en-US" altLang="zh-TW" sz="2000" dirty="0"/>
              <a:t>cache</a:t>
            </a:r>
          </a:p>
          <a:p>
            <a:pPr marL="914400" lvl="1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/>
              <a:t>服務與</a:t>
            </a:r>
            <a:r>
              <a:rPr lang="en-US" altLang="zh-TW" sz="2000" dirty="0"/>
              <a:t>DB table</a:t>
            </a:r>
            <a:r>
              <a:rPr lang="zh-TW" altLang="en-US" sz="2000" dirty="0"/>
              <a:t>優化</a:t>
            </a:r>
            <a:endParaRPr lang="en-US" altLang="zh-TW" sz="2000" dirty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zh-TW" altLang="en-US" sz="1800" dirty="0"/>
              <a:t>重構業務邏輯</a:t>
            </a:r>
            <a:endParaRPr lang="en-US" altLang="zh-TW" sz="1800" dirty="0"/>
          </a:p>
          <a:p>
            <a:pPr marL="914400" lvl="1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strike="sngStrike" dirty="0"/>
              <a:t>評估分庫、分表</a:t>
            </a:r>
            <a:r>
              <a:rPr lang="en-US" altLang="zh-TW" sz="2000" strike="sngStrike" dirty="0"/>
              <a:t>(DB cluster)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zh-TW" altLang="en-US" sz="1800" strike="sngStrike" dirty="0"/>
              <a:t>讀寫分離</a:t>
            </a:r>
            <a:endParaRPr lang="en-US" altLang="zh-TW" sz="1800" strike="sngStrike" dirty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zh-TW" altLang="en-US" sz="1800" strike="sngStrike" dirty="0"/>
              <a:t>水平、垂直分表</a:t>
            </a:r>
            <a:endParaRPr lang="en-US" altLang="zh-TW" sz="1800" strike="sngStrike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F60D802-BD57-4DE0-9BD5-9520DB39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AA7AFF9-8AF5-4802-BBEE-601EFD8F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四、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效能提升方法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4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附錄一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學習資源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2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7D8F4D-B521-4667-8C6A-7583CC74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/>
              <a:t>Redis </a:t>
            </a:r>
            <a:r>
              <a:rPr lang="zh-TW" altLang="en-US" dirty="0"/>
              <a:t>資料操作教學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TW" dirty="0">
                <a:hlinkClick r:id="rId2"/>
              </a:rPr>
              <a:t>https://try.redis.io/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en-US" altLang="zh-TW" dirty="0" err="1"/>
              <a:t>Redis</a:t>
            </a:r>
            <a:r>
              <a:rPr lang="zh-TW" altLang="en-US" dirty="0"/>
              <a:t>服務模組教學</a:t>
            </a:r>
            <a:r>
              <a:rPr lang="en-US" altLang="zh-TW" dirty="0"/>
              <a:t>&amp; project code: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zh-TW" altLang="en-US" dirty="0">
                <a:hlinkClick r:id="rId3"/>
              </a:rPr>
              <a:t>https://redis.com/rediscover/projects/ - projects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370140F-E711-461D-AFC1-0A619220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F1A22DD-1BC4-4C22-BE67-077DA7DC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附錄一、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學習資源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85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附錄二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cache 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實驗版本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76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附錄二、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cache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實驗版本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118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099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附錄三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實驗數據截圖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700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Server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969334"/>
            <a:ext cx="231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SQL Server (1req)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3484813"/>
            <a:ext cx="260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SQL Server (100req)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7685"/>
            <a:ext cx="7401958" cy="184810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5" y="4003165"/>
            <a:ext cx="727811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47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Server test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969334"/>
            <a:ext cx="260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SQL Server (500req)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3484813"/>
            <a:ext cx="275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SQL Server (1000req)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13347"/>
            <a:ext cx="7421011" cy="17528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0" y="4072766"/>
            <a:ext cx="744006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Server test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96752"/>
            <a:ext cx="290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SQL Server (10000req)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62143"/>
            <a:ext cx="738290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0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一、</a:t>
            </a:r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 </a:t>
            </a:r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簡介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818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Redis test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969334"/>
            <a:ext cx="2006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Redis hit (1req)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3484813"/>
            <a:ext cx="230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Redis hit (100req)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49" y="1551157"/>
            <a:ext cx="7859222" cy="177189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3" y="4029086"/>
            <a:ext cx="804022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08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Redis test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969334"/>
            <a:ext cx="230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Redis hit (500req)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3484813"/>
            <a:ext cx="244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Redis hit (1000req)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58" y="4172517"/>
            <a:ext cx="8059275" cy="17528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7" y="1501975"/>
            <a:ext cx="826885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51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Redis test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96752"/>
            <a:ext cx="259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Redis hit (10000req)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2" y="2562104"/>
            <a:ext cx="805927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52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809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775558"/>
              </p:ext>
            </p:extLst>
          </p:nvPr>
        </p:nvGraphicFramePr>
        <p:xfrm>
          <a:off x="827584" y="1700808"/>
          <a:ext cx="7704855" cy="3494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80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RDBMS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NoSQL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劣勢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無法應對大量集中的讀寫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資料表最大儲存量限制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維護成本高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無關聯資料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不支援標準</a:t>
                      </a:r>
                      <a:r>
                        <a:rPr lang="en-US" altLang="zh-TW" dirty="0"/>
                        <a:t>SQL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資料可能會不一致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無豐富資料類型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9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優勢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關聯式資料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支援</a:t>
                      </a:r>
                      <a:r>
                        <a:rPr lang="en-US" altLang="zh-TW" dirty="0"/>
                        <a:t>SQL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支援</a:t>
                      </a:r>
                      <a:r>
                        <a:rPr lang="en-US" altLang="zh-TW" dirty="0"/>
                        <a:t>ACID</a:t>
                      </a:r>
                      <a:r>
                        <a:rPr lang="zh-TW" altLang="en-US" dirty="0"/>
                        <a:t>資料交易</a:t>
                      </a:r>
                      <a:endParaRPr lang="en-US" altLang="zh-TW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r>
                        <a:rPr lang="zh-TW" altLang="en-US" dirty="0"/>
                        <a:t> 支持每秒上萬次讀寫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2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資料儲存格式靈活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支援高可用性架構及大量資料的運算能力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免費開放原始碼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降低資料庫設計的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loading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RDBMS vs 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328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E63E509-E49E-4065-825D-82E16C3A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面臨何種情境需要使用那類型的資料庫</a:t>
            </a:r>
            <a:endParaRPr lang="en-US" altLang="zh-TW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/>
              <a:t>對於新技術的熟悉度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導入對於原有資料部門的影響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資料一致性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zh-TW" altLang="en-US" dirty="0"/>
              <a:t>過時資料處理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zh-TW" altLang="en-US" dirty="0"/>
              <a:t>不同系統讀取一致的資料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4AC2034-BD1C-4199-AA22-4A11FFE4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1B86261-55B2-4B98-9B29-E585BB1F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多語言持續性的問題</a:t>
            </a:r>
          </a:p>
        </p:txBody>
      </p:sp>
    </p:spTree>
    <p:extLst>
      <p:ext uri="{BB962C8B-B14F-4D97-AF65-F5344CB8AC3E}">
        <p14:creationId xmlns:p14="http://schemas.microsoft.com/office/powerpoint/2010/main" val="2907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65E49D-BB78-43E4-A3B1-C9A8F364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Redis(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mote 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ctionary 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erver</a:t>
            </a:r>
            <a:r>
              <a:rPr lang="en-US" altLang="zh-TW" sz="2400" dirty="0"/>
              <a:t>)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TW" sz="24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Key-value</a:t>
            </a:r>
            <a:r>
              <a:rPr lang="zh-TW" altLang="en-US" sz="24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in-memory cache server/database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zh-TW" altLang="en-US" sz="24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優勢</a:t>
            </a:r>
            <a:r>
              <a:rPr lang="en-US" altLang="zh-TW" sz="24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60000"/>
              </a:lnSpc>
            </a:pPr>
            <a:r>
              <a:rPr lang="zh-TW" altLang="en-US" sz="21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效能</a:t>
            </a:r>
            <a:endParaRPr lang="en-US" altLang="zh-TW" sz="2100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6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資料操作在記憶體達到低延遲，高傳輸量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6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網路</a:t>
            </a:r>
            <a:r>
              <a:rPr lang="en-US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i/o</a:t>
            </a: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、資料操作為單執行緒，減少 </a:t>
            </a:r>
            <a:r>
              <a:rPr lang="en-US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CPU</a:t>
            </a: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的 </a:t>
            </a:r>
            <a:r>
              <a:rPr lang="en-US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Context Switch</a:t>
            </a:r>
          </a:p>
          <a:p>
            <a:pPr lvl="3">
              <a:lnSpc>
                <a:spcPct val="16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持續性儲存、</a:t>
            </a:r>
            <a:r>
              <a:rPr lang="en-US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cluster</a:t>
            </a: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模組等為多執行緒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60000"/>
              </a:lnSpc>
            </a:pPr>
            <a:r>
              <a:rPr lang="zh-TW" altLang="en-US" sz="21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彈性資料結構</a:t>
            </a:r>
            <a:endParaRPr lang="en-US" altLang="zh-TW" sz="2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6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多樣化</a:t>
            </a:r>
            <a:r>
              <a:rPr lang="zh-TW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</a:t>
            </a: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結構，如</a:t>
            </a:r>
            <a:r>
              <a:rPr lang="en-US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字串、陣列、</a:t>
            </a:r>
            <a:r>
              <a:rPr lang="zh-TW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雜湊</a:t>
            </a: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、串流、排序等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60000"/>
              </a:lnSpc>
            </a:pPr>
            <a:r>
              <a:rPr lang="zh-TW" altLang="en-US" sz="21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指令簡易</a:t>
            </a:r>
            <a:endParaRPr lang="en-US" altLang="zh-TW" sz="2100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60000"/>
              </a:lnSpc>
            </a:pPr>
            <a:r>
              <a:rPr lang="zh-TW" altLang="en-US" sz="1700" dirty="0"/>
              <a:t>可使用</a:t>
            </a:r>
            <a:r>
              <a:rPr lang="en-US" altLang="zh-TW" sz="1700" dirty="0"/>
              <a:t>set</a:t>
            </a:r>
            <a:r>
              <a:rPr lang="zh-TW" altLang="en-US" sz="1700" dirty="0"/>
              <a:t>、</a:t>
            </a:r>
            <a:r>
              <a:rPr lang="en-US" altLang="zh-TW" sz="1700" dirty="0"/>
              <a:t>get</a:t>
            </a:r>
            <a:r>
              <a:rPr lang="zh-TW" altLang="en-US" sz="1700" dirty="0"/>
              <a:t>等</a:t>
            </a:r>
            <a:r>
              <a:rPr lang="en-US" altLang="zh-TW" sz="1700" dirty="0" err="1"/>
              <a:t>redis</a:t>
            </a:r>
            <a:r>
              <a:rPr lang="zh-TW" altLang="en-US" sz="1700" dirty="0"/>
              <a:t>指令，存取和使用資料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1FC207-377C-41DB-B1E0-209C2F5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C10CFD-E183-4E38-BF3D-49D38B1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Redis </a:t>
            </a:r>
            <a:r>
              <a:rPr lang="zh-TW" altLang="en-US" dirty="0"/>
              <a:t>簡介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340768"/>
            <a:ext cx="236518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65E49D-BB78-43E4-A3B1-C9A8F3645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25" y="944475"/>
            <a:ext cx="8835390" cy="54119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/>
              <a:t>Redis(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mote 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ctionary 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erver</a:t>
            </a:r>
            <a:r>
              <a:rPr lang="en-US" altLang="zh-TW" sz="24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優勢</a:t>
            </a:r>
            <a:r>
              <a:rPr lang="en-US" altLang="zh-TW" sz="24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</a:p>
          <a:p>
            <a:pPr lvl="2">
              <a:lnSpc>
                <a:spcPct val="150000"/>
              </a:lnSpc>
            </a:pPr>
            <a:r>
              <a:rPr lang="zh-TW" altLang="en-US" sz="21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持續性</a:t>
            </a:r>
            <a:endParaRPr lang="en-US" altLang="zh-TW" sz="2100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將資料複寫到多部備份伺服器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提升讀取效能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主伺服器發生故障時快速恢復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將資料定時寫入硬碟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TW" altLang="en-US" sz="21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高可用和可擴展性</a:t>
            </a:r>
            <a:endParaRPr lang="en-US" altLang="zh-TW" sz="2100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支援多節點</a:t>
            </a:r>
            <a:r>
              <a:rPr lang="en-US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cluster</a:t>
            </a:r>
          </a:p>
          <a:p>
            <a:pPr lvl="3">
              <a:lnSpc>
                <a:spcPct val="15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服務模組化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TW" altLang="en-US" sz="21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開源專案</a:t>
            </a:r>
            <a:endParaRPr lang="en-US" altLang="zh-TW" sz="2100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TW" altLang="en-US" sz="21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支援多種開發 語言</a:t>
            </a:r>
            <a:endParaRPr lang="en-US" altLang="zh-TW" sz="2100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</a:t>
            </a:r>
            <a:r>
              <a:rPr lang="en-US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Python</a:t>
            </a: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C#</a:t>
            </a: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JavaScript</a:t>
            </a: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JAVA</a:t>
            </a: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等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1FC207-377C-41DB-B1E0-209C2F5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C10CFD-E183-4E38-BF3D-49D38B1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Redis </a:t>
            </a:r>
            <a:r>
              <a:rPr lang="zh-TW" altLang="en-US" dirty="0"/>
              <a:t>簡介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556792"/>
            <a:ext cx="2607389" cy="8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65E49D-BB78-43E4-A3B1-C9A8F364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zh-TW" sz="2400" dirty="0"/>
              <a:t>Redis</a:t>
            </a:r>
            <a:r>
              <a:rPr lang="en-US" altLang="zh-TW" sz="2400" dirty="0">
                <a:solidFill>
                  <a:prstClr val="black"/>
                </a:solidFill>
              </a:rPr>
              <a:t>(</a:t>
            </a:r>
            <a:r>
              <a:rPr lang="en-US" altLang="zh-TW" dirty="0">
                <a:solidFill>
                  <a:srgbClr val="4E67C8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mote </a:t>
            </a:r>
            <a:r>
              <a:rPr lang="en-US" altLang="zh-TW" dirty="0">
                <a:solidFill>
                  <a:srgbClr val="4E67C8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ctionary </a:t>
            </a:r>
            <a:r>
              <a:rPr lang="en-US" altLang="zh-TW" dirty="0">
                <a:solidFill>
                  <a:srgbClr val="4E67C8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erver</a:t>
            </a:r>
            <a:r>
              <a:rPr lang="en-US" altLang="zh-TW" sz="2400" dirty="0">
                <a:solidFill>
                  <a:prstClr val="black"/>
                </a:solidFill>
              </a:rPr>
              <a:t>)</a:t>
            </a:r>
            <a:endParaRPr lang="en-US" altLang="zh-TW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劣勢</a:t>
            </a:r>
            <a:r>
              <a:rPr lang="en-US" altLang="zh-TW" sz="24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TW" altLang="en-US" sz="19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官方</a:t>
            </a:r>
            <a:r>
              <a:rPr lang="en-US" altLang="zh-TW" sz="19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Redis</a:t>
            </a:r>
            <a:r>
              <a:rPr lang="zh-TW" altLang="en-US" sz="19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僅支援 </a:t>
            </a:r>
            <a:r>
              <a:rPr lang="en-US" altLang="zh-TW" sz="19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Linux</a:t>
            </a:r>
          </a:p>
          <a:p>
            <a:pPr lvl="2">
              <a:lnSpc>
                <a:spcPct val="150000"/>
              </a:lnSpc>
            </a:pPr>
            <a:r>
              <a:rPr lang="en-US" altLang="zh-TW" sz="19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cache</a:t>
            </a:r>
            <a:r>
              <a:rPr lang="zh-TW" altLang="en-US" sz="19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資料不一致</a:t>
            </a:r>
            <a:endParaRPr lang="en-US" altLang="zh-TW" sz="1900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sz="16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</a:t>
            </a:r>
            <a:r>
              <a:rPr lang="en-US" altLang="zh-TW" sz="16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DB</a:t>
            </a:r>
            <a:r>
              <a:rPr lang="zh-TW" altLang="en-US" sz="16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資料變動，</a:t>
            </a:r>
            <a:r>
              <a:rPr lang="en-US" altLang="zh-TW" sz="1600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redis</a:t>
            </a:r>
            <a:r>
              <a:rPr lang="en-US" altLang="zh-TW" sz="16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不會主動更新資料</a:t>
            </a:r>
            <a:endParaRPr lang="en-US" altLang="zh-TW" sz="16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sz="16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在分散式架構，</a:t>
            </a:r>
            <a:r>
              <a:rPr lang="en-US" altLang="zh-TW" sz="1600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redis</a:t>
            </a:r>
            <a:r>
              <a:rPr lang="zh-TW" altLang="en-US" sz="16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支援非同步備份，可能造成主節點跟副節點資料不一致</a:t>
            </a:r>
            <a:endParaRPr lang="en-US" altLang="zh-TW" sz="16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1FC207-377C-41DB-B1E0-209C2F5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C10CFD-E183-4E38-BF3D-49D38B1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Redis </a:t>
            </a:r>
            <a:r>
              <a:rPr lang="zh-TW" altLang="en-US" dirty="0"/>
              <a:t>簡介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904778"/>
            <a:ext cx="2607389" cy="8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Redis</a:t>
            </a:r>
            <a:r>
              <a:rPr lang="en-US" altLang="zh-TW" dirty="0"/>
              <a:t> </a:t>
            </a:r>
            <a:r>
              <a:rPr lang="zh-TW" altLang="en-US" dirty="0"/>
              <a:t>提供快速的記憶體內資料存取機制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使用案例</a:t>
            </a:r>
            <a:r>
              <a:rPr lang="en-US" altLang="zh-TW" sz="24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60000"/>
              </a:lnSpc>
            </a:pPr>
            <a:r>
              <a:rPr lang="zh-TW" altLang="en-US" sz="19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快取</a:t>
            </a:r>
            <a:endParaRPr lang="en-US" altLang="zh-TW" sz="1900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資料庫查詢快取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網頁快取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檔案、中繼資料快取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altLang="zh-TW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Session </a:t>
            </a: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管理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</a:pPr>
            <a:r>
              <a:rPr lang="zh-TW" altLang="en-US" sz="19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聊天室、串流、社群即時資訊傳輸</a:t>
            </a:r>
            <a:endParaRPr lang="en-US" altLang="zh-TW" sz="1900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</a:pPr>
            <a:r>
              <a:rPr lang="zh-TW" altLang="en-US" sz="19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機器學習</a:t>
            </a:r>
            <a:endParaRPr lang="en-US" altLang="zh-TW" sz="1900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sz="17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迅速處理大量、多樣化資料，建立、訓練和部署機器學習模型，即時作出決策</a:t>
            </a:r>
            <a:endParaRPr lang="en-US" altLang="zh-TW" sz="17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</a:pPr>
            <a:r>
              <a:rPr lang="zh-TW" altLang="en-US" sz="1900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異常監控</a:t>
            </a:r>
            <a:endParaRPr lang="en-US" altLang="zh-TW" sz="1900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TW" b="1" dirty="0"/>
              <a:t>….</a:t>
            </a:r>
            <a:r>
              <a:rPr lang="zh-TW" altLang="en-US" b="1" dirty="0"/>
              <a:t> 其他可參考 </a:t>
            </a:r>
            <a:r>
              <a:rPr lang="en-US" altLang="zh-TW" b="1" dirty="0">
                <a:hlinkClick r:id="rId2"/>
              </a:rPr>
              <a:t>rediscover projects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 err="1"/>
              <a:t>Redis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313221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1B3BBED6-B40D-4EF3-88E3-0FB54097E37F}"/>
              </a:ext>
            </a:extLst>
          </p:cNvPr>
          <p:cNvSpPr/>
          <p:nvPr/>
        </p:nvSpPr>
        <p:spPr>
          <a:xfrm>
            <a:off x="2996573" y="4581128"/>
            <a:ext cx="4743777" cy="886219"/>
          </a:xfrm>
          <a:prstGeom prst="rect">
            <a:avLst/>
          </a:prstGeom>
          <a:solidFill>
            <a:srgbClr val="F9FC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ED0AABE-0BC1-4C12-8417-21D2DF5EFA0A}"/>
              </a:ext>
            </a:extLst>
          </p:cNvPr>
          <p:cNvSpPr/>
          <p:nvPr/>
        </p:nvSpPr>
        <p:spPr>
          <a:xfrm>
            <a:off x="2987591" y="3678239"/>
            <a:ext cx="2860493" cy="826690"/>
          </a:xfrm>
          <a:prstGeom prst="rect">
            <a:avLst/>
          </a:prstGeom>
          <a:solidFill>
            <a:srgbClr val="F9FC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65E49D-BB78-43E4-A3B1-C9A8F364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1FC207-377C-41DB-B1E0-209C2F5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C10CFD-E183-4E38-BF3D-49D38B1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Redis </a:t>
            </a:r>
            <a:r>
              <a:rPr lang="zh-TW" altLang="en-US" dirty="0"/>
              <a:t>簡介</a:t>
            </a:r>
          </a:p>
        </p:txBody>
      </p:sp>
      <p:sp>
        <p:nvSpPr>
          <p:cNvPr id="30" name="內容版面配置區 1">
            <a:extLst>
              <a:ext uri="{FF2B5EF4-FFF2-40B4-BE49-F238E27FC236}">
                <a16:creationId xmlns:a16="http://schemas.microsoft.com/office/drawing/2014/main" id="{C965E49D-BB78-43E4-A3B1-C9A8F364598B}"/>
              </a:ext>
            </a:extLst>
          </p:cNvPr>
          <p:cNvSpPr txBox="1">
            <a:spLocks/>
          </p:cNvSpPr>
          <p:nvPr/>
        </p:nvSpPr>
        <p:spPr>
          <a:xfrm>
            <a:off x="307225" y="1096875"/>
            <a:ext cx="8835390" cy="519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900" dirty="0"/>
              <a:t>Cache</a:t>
            </a:r>
            <a:r>
              <a:rPr lang="zh-TW" altLang="en-US" sz="1900" dirty="0"/>
              <a:t> 機制</a:t>
            </a:r>
            <a:endParaRPr lang="en-US" altLang="zh-TW" sz="19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7244BDD-1028-412E-9F66-ADC0D2A3D5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777" y="1830369"/>
            <a:ext cx="705839" cy="7058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3B49FDB-2E0F-4068-AC99-11A9BC5B6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398" y="1873044"/>
            <a:ext cx="645944" cy="645944"/>
          </a:xfrm>
          <a:prstGeom prst="rect">
            <a:avLst/>
          </a:prstGeom>
        </p:spPr>
      </p:pic>
      <p:pic>
        <p:nvPicPr>
          <p:cNvPr id="10" name="圖片 9" descr="一張含有 窗戶 的圖片&#10;&#10;自動產生的描述">
            <a:extLst>
              <a:ext uri="{FF2B5EF4-FFF2-40B4-BE49-F238E27FC236}">
                <a16:creationId xmlns:a16="http://schemas.microsoft.com/office/drawing/2014/main" id="{F74E3439-9DEF-4AF8-BABA-C17D1490AE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560" y="1890264"/>
            <a:ext cx="645944" cy="645944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40E0CB9-7B9C-4647-AC16-E06D66FD0000}"/>
              </a:ext>
            </a:extLst>
          </p:cNvPr>
          <p:cNvCxnSpPr>
            <a:cxnSpLocks/>
          </p:cNvCxnSpPr>
          <p:nvPr/>
        </p:nvCxnSpPr>
        <p:spPr>
          <a:xfrm>
            <a:off x="3130676" y="3021901"/>
            <a:ext cx="0" cy="3071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657A473F-05CC-4A8A-8369-BB5E87E0236B}"/>
              </a:ext>
            </a:extLst>
          </p:cNvPr>
          <p:cNvCxnSpPr>
            <a:cxnSpLocks/>
          </p:cNvCxnSpPr>
          <p:nvPr/>
        </p:nvCxnSpPr>
        <p:spPr>
          <a:xfrm>
            <a:off x="5711119" y="3021901"/>
            <a:ext cx="0" cy="3071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B67A7524-4CA7-41BD-87A0-D3CF1D2D149B}"/>
              </a:ext>
            </a:extLst>
          </p:cNvPr>
          <p:cNvCxnSpPr>
            <a:cxnSpLocks/>
          </p:cNvCxnSpPr>
          <p:nvPr/>
        </p:nvCxnSpPr>
        <p:spPr>
          <a:xfrm>
            <a:off x="7740352" y="3021901"/>
            <a:ext cx="0" cy="3071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7E1DF1C-86BA-44C4-B9EF-E0D3060BFD07}"/>
              </a:ext>
            </a:extLst>
          </p:cNvPr>
          <p:cNvSpPr txBox="1"/>
          <p:nvPr/>
        </p:nvSpPr>
        <p:spPr>
          <a:xfrm flipH="1">
            <a:off x="2440079" y="2560770"/>
            <a:ext cx="148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Web server</a:t>
            </a:r>
            <a:endParaRPr lang="zh-TW" altLang="en-US" sz="16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2CB10EAE-1F44-4BFD-9FBC-F6F4445F62D3}"/>
              </a:ext>
            </a:extLst>
          </p:cNvPr>
          <p:cNvSpPr txBox="1"/>
          <p:nvPr/>
        </p:nvSpPr>
        <p:spPr>
          <a:xfrm flipH="1">
            <a:off x="4759143" y="2573105"/>
            <a:ext cx="204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Cache(in memory) 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919C3C9-85FD-4B57-90BB-64542ABCC740}"/>
              </a:ext>
            </a:extLst>
          </p:cNvPr>
          <p:cNvSpPr txBox="1"/>
          <p:nvPr/>
        </p:nvSpPr>
        <p:spPr>
          <a:xfrm flipH="1">
            <a:off x="7153369" y="2581904"/>
            <a:ext cx="137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Database</a:t>
            </a:r>
            <a:endParaRPr lang="zh-TW" altLang="en-US" sz="16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012A83B-6C3A-4A1C-AEFE-940E106A4E07}"/>
              </a:ext>
            </a:extLst>
          </p:cNvPr>
          <p:cNvCxnSpPr/>
          <p:nvPr/>
        </p:nvCxnSpPr>
        <p:spPr>
          <a:xfrm>
            <a:off x="3130676" y="3578101"/>
            <a:ext cx="25922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AAF0F7E-C29E-466F-BFA0-6F6E88DBE46C}"/>
              </a:ext>
            </a:extLst>
          </p:cNvPr>
          <p:cNvSpPr txBox="1"/>
          <p:nvPr/>
        </p:nvSpPr>
        <p:spPr>
          <a:xfrm flipH="1">
            <a:off x="3457389" y="3218061"/>
            <a:ext cx="241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Request cached value</a:t>
            </a:r>
            <a:endParaRPr lang="zh-TW" altLang="en-US" sz="1400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AFD6617D-06AA-466C-8FB6-19DF80DE5457}"/>
              </a:ext>
            </a:extLst>
          </p:cNvPr>
          <p:cNvCxnSpPr>
            <a:cxnSpLocks/>
          </p:cNvCxnSpPr>
          <p:nvPr/>
        </p:nvCxnSpPr>
        <p:spPr>
          <a:xfrm flipH="1">
            <a:off x="3130677" y="4389934"/>
            <a:ext cx="25743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3DAB89AC-5AA2-4199-B977-73B8EE4540EF}"/>
              </a:ext>
            </a:extLst>
          </p:cNvPr>
          <p:cNvSpPr txBox="1"/>
          <p:nvPr/>
        </p:nvSpPr>
        <p:spPr>
          <a:xfrm flipH="1">
            <a:off x="3529397" y="4010149"/>
            <a:ext cx="241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return cached value</a:t>
            </a:r>
            <a:endParaRPr lang="zh-TW" altLang="en-US" sz="14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A9D7083-1F9B-4F35-B5C5-71A251FC34A2}"/>
              </a:ext>
            </a:extLst>
          </p:cNvPr>
          <p:cNvSpPr txBox="1"/>
          <p:nvPr/>
        </p:nvSpPr>
        <p:spPr>
          <a:xfrm flipH="1">
            <a:off x="3329768" y="3717032"/>
            <a:ext cx="241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[cache exist]</a:t>
            </a:r>
            <a:endParaRPr lang="zh-TW" altLang="en-US" sz="1400" b="1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8D709DF-30A6-4506-B004-ED16F056F73E}"/>
              </a:ext>
            </a:extLst>
          </p:cNvPr>
          <p:cNvSpPr txBox="1"/>
          <p:nvPr/>
        </p:nvSpPr>
        <p:spPr>
          <a:xfrm flipH="1">
            <a:off x="3329768" y="4633391"/>
            <a:ext cx="241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[cache not exist]</a:t>
            </a:r>
            <a:endParaRPr lang="zh-TW" altLang="en-US" sz="1400" b="1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9BD32D33-2BDE-42A1-BFD9-E9B37D3A1224}"/>
              </a:ext>
            </a:extLst>
          </p:cNvPr>
          <p:cNvCxnSpPr>
            <a:cxnSpLocks/>
          </p:cNvCxnSpPr>
          <p:nvPr/>
        </p:nvCxnSpPr>
        <p:spPr>
          <a:xfrm>
            <a:off x="5690422" y="5124674"/>
            <a:ext cx="204993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6EDE400-EDA3-4F71-BDFE-2905675BB966}"/>
              </a:ext>
            </a:extLst>
          </p:cNvPr>
          <p:cNvSpPr txBox="1"/>
          <p:nvPr/>
        </p:nvSpPr>
        <p:spPr>
          <a:xfrm flipH="1">
            <a:off x="5728856" y="4740697"/>
            <a:ext cx="241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Fetch required value</a:t>
            </a:r>
            <a:endParaRPr lang="zh-TW" altLang="en-US" sz="1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A70087BD-F9CF-4C30-AFDB-9D021A995381}"/>
              </a:ext>
            </a:extLst>
          </p:cNvPr>
          <p:cNvSpPr txBox="1"/>
          <p:nvPr/>
        </p:nvSpPr>
        <p:spPr>
          <a:xfrm flipH="1">
            <a:off x="3510136" y="5042389"/>
            <a:ext cx="241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return the value</a:t>
            </a:r>
            <a:endParaRPr lang="zh-TW" altLang="en-US" sz="1400" dirty="0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B097B2EA-B12A-4B77-88C7-3A462352B591}"/>
              </a:ext>
            </a:extLst>
          </p:cNvPr>
          <p:cNvCxnSpPr>
            <a:cxnSpLocks/>
          </p:cNvCxnSpPr>
          <p:nvPr/>
        </p:nvCxnSpPr>
        <p:spPr>
          <a:xfrm>
            <a:off x="3130676" y="5373216"/>
            <a:ext cx="257432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AAE10EB-8B35-4DDD-8AB3-360361A4F7BF}"/>
              </a:ext>
            </a:extLst>
          </p:cNvPr>
          <p:cNvCxnSpPr>
            <a:cxnSpLocks/>
          </p:cNvCxnSpPr>
          <p:nvPr/>
        </p:nvCxnSpPr>
        <p:spPr>
          <a:xfrm>
            <a:off x="1156730" y="3356992"/>
            <a:ext cx="19739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ABEEADAC-9DE1-451F-9DD4-AD275E2FCC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3" y="1860316"/>
            <a:ext cx="645944" cy="645944"/>
          </a:xfrm>
          <a:prstGeom prst="rect">
            <a:avLst/>
          </a:prstGeom>
        </p:spPr>
      </p:pic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37E143F0-81D7-49F3-B6BC-2EAE8BA67361}"/>
              </a:ext>
            </a:extLst>
          </p:cNvPr>
          <p:cNvCxnSpPr>
            <a:cxnSpLocks/>
          </p:cNvCxnSpPr>
          <p:nvPr/>
        </p:nvCxnSpPr>
        <p:spPr>
          <a:xfrm>
            <a:off x="1156730" y="3021901"/>
            <a:ext cx="0" cy="3071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E500493F-3200-4E65-82F6-041EE7B30C05}"/>
              </a:ext>
            </a:extLst>
          </p:cNvPr>
          <p:cNvSpPr txBox="1"/>
          <p:nvPr/>
        </p:nvSpPr>
        <p:spPr>
          <a:xfrm flipH="1">
            <a:off x="855903" y="2559820"/>
            <a:ext cx="148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user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A301E604-9BA2-40E2-8E67-0D7067BA16CD}"/>
              </a:ext>
            </a:extLst>
          </p:cNvPr>
          <p:cNvSpPr txBox="1"/>
          <p:nvPr/>
        </p:nvSpPr>
        <p:spPr>
          <a:xfrm flipH="1">
            <a:off x="1309131" y="3013211"/>
            <a:ext cx="241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Make a request</a:t>
            </a:r>
            <a:endParaRPr lang="zh-TW" altLang="en-US" sz="1400" dirty="0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4DB29B72-3FCA-451C-9DB4-2FD66507DFB8}"/>
              </a:ext>
            </a:extLst>
          </p:cNvPr>
          <p:cNvCxnSpPr>
            <a:cxnSpLocks/>
          </p:cNvCxnSpPr>
          <p:nvPr/>
        </p:nvCxnSpPr>
        <p:spPr>
          <a:xfrm>
            <a:off x="1178875" y="5644990"/>
            <a:ext cx="195180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2AD52D6-DCD5-4E8B-BE14-253D4E8A0724}"/>
              </a:ext>
            </a:extLst>
          </p:cNvPr>
          <p:cNvSpPr txBox="1"/>
          <p:nvPr/>
        </p:nvSpPr>
        <p:spPr>
          <a:xfrm flipH="1">
            <a:off x="1256911" y="5301208"/>
            <a:ext cx="241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return a response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906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dirty="0"/>
              <a:t>二、如何設計</a:t>
            </a:r>
            <a:r>
              <a:rPr lang="en-US" altLang="zh-TW" sz="3600" dirty="0" err="1"/>
              <a:t>Redis</a:t>
            </a:r>
            <a:r>
              <a:rPr lang="en-US" altLang="zh-TW" sz="3600" dirty="0"/>
              <a:t> cache</a:t>
            </a:r>
            <a:endParaRPr lang="zh-TW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475988"/>
      </p:ext>
    </p:extLst>
  </p:cSld>
  <p:clrMapOvr>
    <a:masterClrMapping/>
  </p:clrMapOvr>
</p:sld>
</file>

<file path=ppt/theme/theme1.xml><?xml version="1.0" encoding="utf-8"?>
<a:theme xmlns:a="http://schemas.openxmlformats.org/drawingml/2006/main" name="Phison_Presentation_Template_Wide Screen_201901">
  <a:themeElements>
    <a:clrScheme name="自訂 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00000"/>
      </a:hlink>
      <a:folHlink>
        <a:srgbClr val="59A8D1"/>
      </a:folHlink>
    </a:clrScheme>
    <a:fontScheme name="自訂 1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ison_Presentation_Template_Wide Screen_201901.pptx" id="{CAC545D3-96AA-4F92-9378-E38261730850}" vid="{F335E3D6-B7B5-4D33-A9EF-BE1A11FA8B1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9278</TotalTime>
  <Words>1837</Words>
  <Application>Microsoft Office PowerPoint</Application>
  <PresentationFormat>如螢幕大小 (4:3)</PresentationFormat>
  <Paragraphs>363</Paragraphs>
  <Slides>35</Slides>
  <Notes>17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BlinkMacSystemFont</vt:lpstr>
      <vt:lpstr>Microsoft YaHei UI</vt:lpstr>
      <vt:lpstr>Arial</vt:lpstr>
      <vt:lpstr>Calibri</vt:lpstr>
      <vt:lpstr>Lato</vt:lpstr>
      <vt:lpstr>Verdana</vt:lpstr>
      <vt:lpstr>Phison_Presentation_Template_Wide Screen_201901</vt:lpstr>
      <vt:lpstr>D69 Tech Sharing – Redis introduction</vt:lpstr>
      <vt:lpstr>PowerPoint 簡報</vt:lpstr>
      <vt:lpstr>一、Redis 簡介</vt:lpstr>
      <vt:lpstr>一、Redis 簡介</vt:lpstr>
      <vt:lpstr>一、Redis 簡介</vt:lpstr>
      <vt:lpstr>一、Redis 簡介</vt:lpstr>
      <vt:lpstr>一、Redis 簡介</vt:lpstr>
      <vt:lpstr>一、Redis 簡介</vt:lpstr>
      <vt:lpstr>二、如何設計Redis cache</vt:lpstr>
      <vt:lpstr>二、如何設計Redis cache</vt:lpstr>
      <vt:lpstr>二、如何設計Redis cache</vt:lpstr>
      <vt:lpstr>二、如何設計Redis cache</vt:lpstr>
      <vt:lpstr>三、Redis實驗</vt:lpstr>
      <vt:lpstr>三、Redis實驗</vt:lpstr>
      <vt:lpstr>三、Redis實驗</vt:lpstr>
      <vt:lpstr>三、Redis實驗</vt:lpstr>
      <vt:lpstr>三、Redis實驗</vt:lpstr>
      <vt:lpstr>三、Redis實驗</vt:lpstr>
      <vt:lpstr>四、DB效能提升方法</vt:lpstr>
      <vt:lpstr>四、DB效能提升方法</vt:lpstr>
      <vt:lpstr>附錄一: redis學習資源</vt:lpstr>
      <vt:lpstr>附錄一、 redis 學習資源</vt:lpstr>
      <vt:lpstr>附錄二: redis cache 實驗版本</vt:lpstr>
      <vt:lpstr>附錄二、redis cache 實驗版本</vt:lpstr>
      <vt:lpstr>PowerPoint 簡報</vt:lpstr>
      <vt:lpstr>附錄三: 實驗數據截圖</vt:lpstr>
      <vt:lpstr>SQL Server test</vt:lpstr>
      <vt:lpstr>SQL Server test</vt:lpstr>
      <vt:lpstr>SQL Server test</vt:lpstr>
      <vt:lpstr>Redis test</vt:lpstr>
      <vt:lpstr>Redis test</vt:lpstr>
      <vt:lpstr>Redis test</vt:lpstr>
      <vt:lpstr>PowerPoint 簡報</vt:lpstr>
      <vt:lpstr>RDBMS vs NoSQL</vt:lpstr>
      <vt:lpstr>多語言持續性的問題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D69 IT murmur…</dc:title>
  <dc:creator>徐伯瑄</dc:creator>
  <cp:lastModifiedBy>馨 培</cp:lastModifiedBy>
  <cp:revision>469</cp:revision>
  <dcterms:created xsi:type="dcterms:W3CDTF">2019-09-23T07:21:43Z</dcterms:created>
  <dcterms:modified xsi:type="dcterms:W3CDTF">2021-11-07T20:02:04Z</dcterms:modified>
</cp:coreProperties>
</file>