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57" r:id="rId4"/>
    <p:sldId id="265" r:id="rId5"/>
    <p:sldId id="258" r:id="rId6"/>
    <p:sldId id="259" r:id="rId7"/>
    <p:sldId id="260"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9" autoAdjust="0"/>
    <p:restoredTop sz="94660"/>
  </p:normalViewPr>
  <p:slideViewPr>
    <p:cSldViewPr>
      <p:cViewPr varScale="1">
        <p:scale>
          <a:sx n="65" d="100"/>
          <a:sy n="65" d="100"/>
        </p:scale>
        <p:origin x="-130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9410615-6BD9-4449-9AEC-2B720EC64EDE}" type="datetimeFigureOut">
              <a:rPr lang="en-US" smtClean="0"/>
              <a:t>12/26/2024</a:t>
            </a:fld>
            <a:endParaRPr lang="en-US"/>
          </a:p>
        </p:txBody>
      </p:sp>
      <p:sp>
        <p:nvSpPr>
          <p:cNvPr id="8" name="Slide Number Placeholder 7"/>
          <p:cNvSpPr>
            <a:spLocks noGrp="1"/>
          </p:cNvSpPr>
          <p:nvPr>
            <p:ph type="sldNum" sz="quarter" idx="11"/>
          </p:nvPr>
        </p:nvSpPr>
        <p:spPr/>
        <p:txBody>
          <a:bodyPr/>
          <a:lstStyle/>
          <a:p>
            <a:fld id="{22AAFB94-BB0D-4049-BAE3-4BFA806188E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10615-6BD9-4449-9AEC-2B720EC64EDE}"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FB94-BB0D-4049-BAE3-4BFA806188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10615-6BD9-4449-9AEC-2B720EC64EDE}"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FB94-BB0D-4049-BAE3-4BFA806188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59410615-6BD9-4449-9AEC-2B720EC64EDE}"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FB94-BB0D-4049-BAE3-4BFA806188E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10615-6BD9-4449-9AEC-2B720EC64EDE}"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AAFB94-BB0D-4049-BAE3-4BFA806188E6}"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9410615-6BD9-4449-9AEC-2B720EC64EDE}"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FB94-BB0D-4049-BAE3-4BFA806188E6}"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9410615-6BD9-4449-9AEC-2B720EC64EDE}" type="datetimeFigureOut">
              <a:rPr lang="en-US" smtClean="0"/>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AAFB94-BB0D-4049-BAE3-4BFA806188E6}"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410615-6BD9-4449-9AEC-2B720EC64EDE}" type="datetimeFigureOut">
              <a:rPr lang="en-US" smtClean="0"/>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AAFB94-BB0D-4049-BAE3-4BFA806188E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10615-6BD9-4449-9AEC-2B720EC64EDE}" type="datetimeFigureOut">
              <a:rPr lang="en-US" smtClean="0"/>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AAFB94-BB0D-4049-BAE3-4BFA806188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10615-6BD9-4449-9AEC-2B720EC64EDE}"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FB94-BB0D-4049-BAE3-4BFA806188E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10615-6BD9-4449-9AEC-2B720EC64EDE}" type="datetimeFigureOut">
              <a:rPr lang="en-US" smtClean="0"/>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AAFB94-BB0D-4049-BAE3-4BFA806188E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9410615-6BD9-4449-9AEC-2B720EC64EDE}" type="datetimeFigureOut">
              <a:rPr lang="en-US" smtClean="0"/>
              <a:t>12/26/2024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2AAFB94-BB0D-4049-BAE3-4BFA806188E6}"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7772400" cy="1470025"/>
          </a:xfrm>
        </p:spPr>
        <p:txBody>
          <a:bodyPr/>
          <a:lstStyle/>
          <a:p>
            <a:r>
              <a:rPr lang="en-US" dirty="0" smtClean="0">
                <a:latin typeface="Times New Roman" pitchFamily="18" charset="0"/>
                <a:cs typeface="Times New Roman" pitchFamily="18" charset="0"/>
              </a:rPr>
              <a:t>CodeAlpha Task</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2819400"/>
            <a:ext cx="7272287" cy="1752600"/>
          </a:xfrm>
        </p:spPr>
        <p:txBody>
          <a:bodyPr>
            <a:normAutofit/>
          </a:bodyPr>
          <a:lstStyle/>
          <a:p>
            <a:r>
              <a:rPr lang="en-US" sz="4000" dirty="0" smtClean="0">
                <a:solidFill>
                  <a:schemeClr val="tx1"/>
                </a:solidFill>
                <a:latin typeface="Times New Roman" pitchFamily="18" charset="0"/>
                <a:cs typeface="Times New Roman" pitchFamily="18" charset="0"/>
              </a:rPr>
              <a:t>Phishing Awareness Training</a:t>
            </a:r>
            <a:endParaRPr lang="en-US" sz="4000" dirty="0">
              <a:solidFill>
                <a:schemeClr val="tx1"/>
              </a:solidFill>
              <a:latin typeface="Times New Roman" pitchFamily="18" charset="0"/>
              <a:cs typeface="Times New Roman" pitchFamily="18" charset="0"/>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510539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441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r>
              <a:rPr lang="en-US" b="1" dirty="0" smtClean="0"/>
              <a:t/>
            </a:r>
            <a:br>
              <a:rPr lang="en-US" b="1" dirty="0" smtClean="0"/>
            </a:br>
            <a:r>
              <a:rPr lang="en-US" b="1" dirty="0" smtClean="0"/>
              <a:t/>
            </a:r>
            <a:br>
              <a:rPr lang="en-US" b="1" dirty="0" smtClean="0"/>
            </a:br>
            <a:r>
              <a:rPr lang="en-US" dirty="0"/>
              <a:t/>
            </a:r>
            <a:br>
              <a:rPr lang="en-US" dirty="0"/>
            </a:br>
            <a:r>
              <a:rPr lang="en-US" b="1" dirty="0" smtClean="0"/>
              <a:t/>
            </a:r>
            <a:br>
              <a:rPr lang="en-US" b="1" dirty="0" smtClean="0"/>
            </a:br>
            <a:r>
              <a:rPr lang="en-US" b="1" dirty="0">
                <a:latin typeface="Times New Roman" pitchFamily="18" charset="0"/>
                <a:cs typeface="Times New Roman" pitchFamily="18" charset="0"/>
              </a:rPr>
              <a:t>Interactive Quiz</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solidFill>
                  <a:schemeClr val="tx1"/>
                </a:solidFill>
                <a:latin typeface="Times New Roman" pitchFamily="18" charset="0"/>
                <a:cs typeface="Times New Roman" pitchFamily="18" charset="0"/>
              </a:rPr>
              <a:t>Question 1:</a:t>
            </a:r>
          </a:p>
          <a:p>
            <a:pPr algn="just"/>
            <a:r>
              <a:rPr lang="en-US" dirty="0" smtClean="0">
                <a:solidFill>
                  <a:schemeClr val="tx1"/>
                </a:solidFill>
                <a:latin typeface="Times New Roman" pitchFamily="18" charset="0"/>
                <a:cs typeface="Times New Roman" pitchFamily="18" charset="0"/>
              </a:rPr>
              <a:t>Which of the following is a common sign of a phishing email?</a:t>
            </a:r>
          </a:p>
          <a:p>
            <a:pPr algn="just"/>
            <a:r>
              <a:rPr lang="en-US" dirty="0" smtClean="0">
                <a:solidFill>
                  <a:schemeClr val="tx1"/>
                </a:solidFill>
                <a:latin typeface="Times New Roman" pitchFamily="18" charset="0"/>
                <a:cs typeface="Times New Roman" pitchFamily="18" charset="0"/>
              </a:rPr>
              <a:t>A. Grammatical errors</a:t>
            </a:r>
          </a:p>
          <a:p>
            <a:pPr algn="just"/>
            <a:r>
              <a:rPr lang="en-US" dirty="0" smtClean="0">
                <a:solidFill>
                  <a:schemeClr val="tx1"/>
                </a:solidFill>
                <a:latin typeface="Times New Roman" pitchFamily="18" charset="0"/>
                <a:cs typeface="Times New Roman" pitchFamily="18" charset="0"/>
              </a:rPr>
              <a:t>B. A legitimate company email address</a:t>
            </a:r>
          </a:p>
          <a:p>
            <a:pPr algn="just"/>
            <a:r>
              <a:rPr lang="en-US" dirty="0" smtClean="0">
                <a:solidFill>
                  <a:schemeClr val="tx1"/>
                </a:solidFill>
                <a:latin typeface="Times New Roman" pitchFamily="18" charset="0"/>
                <a:cs typeface="Times New Roman" pitchFamily="18" charset="0"/>
              </a:rPr>
              <a:t>C. Personalized greeting</a:t>
            </a:r>
          </a:p>
          <a:p>
            <a:pPr algn="just"/>
            <a:r>
              <a:rPr lang="en-US" b="1" dirty="0" smtClean="0">
                <a:solidFill>
                  <a:schemeClr val="tx1"/>
                </a:solidFill>
                <a:latin typeface="Times New Roman" pitchFamily="18" charset="0"/>
                <a:cs typeface="Times New Roman" pitchFamily="18" charset="0"/>
              </a:rPr>
              <a:t>Correct Answer</a:t>
            </a:r>
            <a:r>
              <a:rPr lang="en-US" dirty="0" smtClean="0">
                <a:solidFill>
                  <a:schemeClr val="tx1"/>
                </a:solidFill>
                <a:latin typeface="Times New Roman" pitchFamily="18" charset="0"/>
                <a:cs typeface="Times New Roman" pitchFamily="18" charset="0"/>
              </a:rPr>
              <a:t>: A. Grammatical errors</a:t>
            </a:r>
          </a:p>
          <a:p>
            <a:pPr algn="just"/>
            <a:r>
              <a:rPr lang="en-US" b="1" dirty="0" smtClean="0">
                <a:solidFill>
                  <a:schemeClr val="tx1"/>
                </a:solidFill>
                <a:latin typeface="Times New Roman" pitchFamily="18" charset="0"/>
                <a:cs typeface="Times New Roman" pitchFamily="18" charset="0"/>
              </a:rPr>
              <a:t>Question 2:</a:t>
            </a:r>
          </a:p>
          <a:p>
            <a:pPr algn="just"/>
            <a:r>
              <a:rPr lang="en-US" dirty="0" smtClean="0">
                <a:solidFill>
                  <a:schemeClr val="tx1"/>
                </a:solidFill>
                <a:latin typeface="Times New Roman" pitchFamily="18" charset="0"/>
                <a:cs typeface="Times New Roman" pitchFamily="18" charset="0"/>
              </a:rPr>
              <a:t>What should you do if you receive a suspicious email?</a:t>
            </a:r>
          </a:p>
          <a:p>
            <a:pPr algn="just"/>
            <a:r>
              <a:rPr lang="en-US" dirty="0" smtClean="0">
                <a:solidFill>
                  <a:schemeClr val="tx1"/>
                </a:solidFill>
                <a:latin typeface="Times New Roman" pitchFamily="18" charset="0"/>
                <a:cs typeface="Times New Roman" pitchFamily="18" charset="0"/>
              </a:rPr>
              <a:t>A. Click the link to verify</a:t>
            </a:r>
          </a:p>
          <a:p>
            <a:pPr algn="just"/>
            <a:r>
              <a:rPr lang="en-US" dirty="0" smtClean="0">
                <a:solidFill>
                  <a:schemeClr val="tx1"/>
                </a:solidFill>
                <a:latin typeface="Times New Roman" pitchFamily="18" charset="0"/>
                <a:cs typeface="Times New Roman" pitchFamily="18" charset="0"/>
              </a:rPr>
              <a:t>B. Report it to IT</a:t>
            </a:r>
          </a:p>
          <a:p>
            <a:pPr algn="just"/>
            <a:r>
              <a:rPr lang="en-US" dirty="0" smtClean="0">
                <a:solidFill>
                  <a:schemeClr val="tx1"/>
                </a:solidFill>
                <a:latin typeface="Times New Roman" pitchFamily="18" charset="0"/>
                <a:cs typeface="Times New Roman" pitchFamily="18" charset="0"/>
              </a:rPr>
              <a:t>C. Delete it immediately</a:t>
            </a:r>
          </a:p>
          <a:p>
            <a:pPr algn="just"/>
            <a:r>
              <a:rPr lang="en-US" b="1" dirty="0" smtClean="0">
                <a:solidFill>
                  <a:schemeClr val="tx1"/>
                </a:solidFill>
                <a:latin typeface="Times New Roman" pitchFamily="18" charset="0"/>
                <a:cs typeface="Times New Roman" pitchFamily="18" charset="0"/>
              </a:rPr>
              <a:t>Correct Answer</a:t>
            </a:r>
            <a:r>
              <a:rPr lang="en-US" dirty="0" smtClean="0">
                <a:solidFill>
                  <a:schemeClr val="tx1"/>
                </a:solidFill>
                <a:latin typeface="Times New Roman" pitchFamily="18" charset="0"/>
                <a:cs typeface="Times New Roman" pitchFamily="18" charset="0"/>
              </a:rPr>
              <a:t>: B. Report it to IT</a:t>
            </a:r>
          </a:p>
          <a:p>
            <a:endParaRPr lang="en-US" dirty="0"/>
          </a:p>
        </p:txBody>
      </p:sp>
    </p:spTree>
    <p:extLst>
      <p:ext uri="{BB962C8B-B14F-4D97-AF65-F5344CB8AC3E}">
        <p14:creationId xmlns:p14="http://schemas.microsoft.com/office/powerpoint/2010/main" val="227094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a:latin typeface="Times New Roman" pitchFamily="18" charset="0"/>
                <a:cs typeface="Times New Roman" pitchFamily="18" charset="0"/>
              </a:rPr>
              <a:t>Conclusion</a:t>
            </a:r>
            <a:endParaRPr lang="en-US" dirty="0"/>
          </a:p>
        </p:txBody>
      </p:sp>
      <p:sp>
        <p:nvSpPr>
          <p:cNvPr id="3" name="Content Placeholder 2"/>
          <p:cNvSpPr>
            <a:spLocks noGrp="1"/>
          </p:cNvSpPr>
          <p:nvPr>
            <p:ph idx="1"/>
          </p:nvPr>
        </p:nvSpPr>
        <p:spPr>
          <a:xfrm>
            <a:off x="457200" y="2057400"/>
            <a:ext cx="8229600" cy="4525963"/>
          </a:xfrm>
        </p:spPr>
        <p:txBody>
          <a:bodyPr/>
          <a:lstStyle/>
          <a:p>
            <a:pPr algn="just">
              <a:lnSpc>
                <a:spcPct val="150000"/>
              </a:lnSpc>
            </a:pPr>
            <a:r>
              <a:rPr lang="en-US" sz="2800" dirty="0" smtClean="0">
                <a:solidFill>
                  <a:schemeClr val="tx1"/>
                </a:solidFill>
                <a:latin typeface="Times New Roman" pitchFamily="18" charset="0"/>
                <a:cs typeface="Times New Roman" pitchFamily="18" charset="0"/>
              </a:rPr>
              <a:t>Phishing attacks can be highly deceptive, but awareness and vigilance are key to staying protected. Always double-check suspicious messages and follow your organization’s reporting procedures.</a:t>
            </a:r>
          </a:p>
          <a:p>
            <a:endParaRPr lang="en-US" dirty="0"/>
          </a:p>
        </p:txBody>
      </p:sp>
    </p:spTree>
    <p:extLst>
      <p:ext uri="{BB962C8B-B14F-4D97-AF65-F5344CB8AC3E}">
        <p14:creationId xmlns:p14="http://schemas.microsoft.com/office/powerpoint/2010/main" val="360887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762000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11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689" y="762000"/>
            <a:ext cx="8229600" cy="808038"/>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t/>
            </a:r>
            <a:br>
              <a:rPr lang="en-US" b="1" dirty="0" smtClean="0"/>
            </a:br>
            <a:r>
              <a:rPr lang="en-US" b="1" dirty="0">
                <a:latin typeface="Times New Roman" pitchFamily="18" charset="0"/>
                <a:cs typeface="Times New Roman" pitchFamily="18" charset="0"/>
              </a:rPr>
              <a:t>Introduction to Phishing</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3200" dirty="0" smtClean="0">
                <a:solidFill>
                  <a:schemeClr val="tx1"/>
                </a:solidFill>
                <a:latin typeface="Times New Roman" pitchFamily="18" charset="0"/>
                <a:cs typeface="Times New Roman" pitchFamily="18" charset="0"/>
              </a:rPr>
              <a:t>Phishing is a type of cyber attack where attackers attempt to trick individuals into revealing sensitive information such as usernames, passwords, or financial details. It often involves deceptive emails, websites, or messages designed to appear legitimate.</a:t>
            </a:r>
          </a:p>
          <a:p>
            <a:pPr marL="0" indent="0" algn="just">
              <a:lnSpc>
                <a:spcPct val="150000"/>
              </a:lnSpc>
              <a:buNone/>
            </a:pPr>
            <a:endParaRPr lang="en-US" dirty="0" smtClean="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57098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685800"/>
            <a:ext cx="7315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0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t/>
            </a:r>
            <a:br>
              <a:rPr lang="en-US" b="1" dirty="0" smtClean="0"/>
            </a:br>
            <a:r>
              <a:rPr lang="en-US" b="1" dirty="0">
                <a:latin typeface="Times New Roman" pitchFamily="18" charset="0"/>
                <a:cs typeface="Times New Roman" pitchFamily="18" charset="0"/>
              </a:rPr>
              <a:t>Objectives of This Training</a:t>
            </a:r>
            <a:endParaRPr lang="en-US" dirty="0"/>
          </a:p>
        </p:txBody>
      </p:sp>
      <p:sp>
        <p:nvSpPr>
          <p:cNvPr id="3" name="Content Placeholder 2"/>
          <p:cNvSpPr>
            <a:spLocks noGrp="1"/>
          </p:cNvSpPr>
          <p:nvPr>
            <p:ph idx="1"/>
          </p:nvPr>
        </p:nvSpPr>
        <p:spPr/>
        <p:txBody>
          <a:bodyPr/>
          <a:lstStyle/>
          <a:p>
            <a:pPr algn="just"/>
            <a:r>
              <a:rPr lang="en-US" sz="3200" dirty="0" smtClean="0">
                <a:solidFill>
                  <a:schemeClr val="tx1"/>
                </a:solidFill>
                <a:latin typeface="Times New Roman" pitchFamily="18" charset="0"/>
                <a:cs typeface="Times New Roman" pitchFamily="18" charset="0"/>
              </a:rPr>
              <a:t>Understand what phishing is and how it works.</a:t>
            </a:r>
          </a:p>
          <a:p>
            <a:pPr algn="just"/>
            <a:r>
              <a:rPr lang="en-US" sz="3200" dirty="0" smtClean="0">
                <a:solidFill>
                  <a:schemeClr val="tx1"/>
                </a:solidFill>
                <a:latin typeface="Times New Roman" pitchFamily="18" charset="0"/>
                <a:cs typeface="Times New Roman" pitchFamily="18" charset="0"/>
              </a:rPr>
              <a:t>Identify common signs of phishing emails and websites.</a:t>
            </a:r>
          </a:p>
          <a:p>
            <a:pPr algn="just"/>
            <a:r>
              <a:rPr lang="en-US" sz="3200" dirty="0" smtClean="0">
                <a:solidFill>
                  <a:schemeClr val="tx1"/>
                </a:solidFill>
                <a:latin typeface="Times New Roman" pitchFamily="18" charset="0"/>
                <a:cs typeface="Times New Roman" pitchFamily="18" charset="0"/>
              </a:rPr>
              <a:t>Learn best practices to avoid falling victim to phishing attacks.</a:t>
            </a:r>
          </a:p>
          <a:p>
            <a:pPr algn="just"/>
            <a:r>
              <a:rPr lang="en-US" sz="3200" dirty="0" smtClean="0">
                <a:solidFill>
                  <a:schemeClr val="tx1"/>
                </a:solidFill>
                <a:latin typeface="Times New Roman" pitchFamily="18" charset="0"/>
                <a:cs typeface="Times New Roman" pitchFamily="18" charset="0"/>
              </a:rPr>
              <a:t>Know how to report phishing attempts effectively.</a:t>
            </a:r>
          </a:p>
          <a:p>
            <a:pPr marL="0" indent="0">
              <a:buNone/>
            </a:pPr>
            <a:endParaRPr lang="en-US" dirty="0"/>
          </a:p>
        </p:txBody>
      </p:sp>
    </p:spTree>
    <p:extLst>
      <p:ext uri="{BB962C8B-B14F-4D97-AF65-F5344CB8AC3E}">
        <p14:creationId xmlns:p14="http://schemas.microsoft.com/office/powerpoint/2010/main" val="420133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
            </a:r>
            <a:br>
              <a:rPr lang="en-US" b="1" dirty="0" smtClean="0"/>
            </a:br>
            <a:r>
              <a:rPr lang="en-US" b="1" dirty="0" smtClean="0"/>
              <a:t/>
            </a:r>
            <a:br>
              <a:rPr lang="en-US" b="1" dirty="0" smtClean="0"/>
            </a:br>
            <a:r>
              <a:rPr lang="en-US" b="1" dirty="0"/>
              <a:t>Types of Phishing Attacks</a:t>
            </a:r>
            <a:endParaRPr lang="en-US" dirty="0"/>
          </a:p>
        </p:txBody>
      </p:sp>
      <p:sp>
        <p:nvSpPr>
          <p:cNvPr id="3" name="Content Placeholder 2"/>
          <p:cNvSpPr>
            <a:spLocks noGrp="1"/>
          </p:cNvSpPr>
          <p:nvPr>
            <p:ph idx="1"/>
          </p:nvPr>
        </p:nvSpPr>
        <p:spPr>
          <a:xfrm>
            <a:off x="457200" y="1447800"/>
            <a:ext cx="8229600" cy="4906963"/>
          </a:xfrm>
        </p:spPr>
        <p:txBody>
          <a:bodyPr>
            <a:normAutofit/>
          </a:bodyPr>
          <a:lstStyle/>
          <a:p>
            <a:pPr algn="just"/>
            <a:r>
              <a:rPr lang="en-US" sz="2800" b="1" dirty="0" smtClean="0">
                <a:solidFill>
                  <a:schemeClr val="tx1"/>
                </a:solidFill>
                <a:latin typeface="Times New Roman" pitchFamily="18" charset="0"/>
                <a:cs typeface="Times New Roman" pitchFamily="18" charset="0"/>
              </a:rPr>
              <a:t>Email Phishing</a:t>
            </a:r>
            <a:r>
              <a:rPr lang="en-US" sz="2800" dirty="0" smtClean="0">
                <a:solidFill>
                  <a:schemeClr val="tx1"/>
                </a:solidFill>
                <a:latin typeface="Times New Roman" pitchFamily="18" charset="0"/>
                <a:cs typeface="Times New Roman" pitchFamily="18" charset="0"/>
              </a:rPr>
              <a:t>:</a:t>
            </a:r>
          </a:p>
          <a:p>
            <a:pPr lvl="1" algn="just"/>
            <a:r>
              <a:rPr lang="en-US" sz="1800" dirty="0" smtClean="0">
                <a:solidFill>
                  <a:schemeClr val="tx1"/>
                </a:solidFill>
                <a:latin typeface="Times New Roman" pitchFamily="18" charset="0"/>
                <a:cs typeface="Times New Roman" pitchFamily="18" charset="0"/>
              </a:rPr>
              <a:t>Fake emails that appear to come from trusted sources.</a:t>
            </a:r>
          </a:p>
          <a:p>
            <a:pPr lvl="1" algn="just"/>
            <a:r>
              <a:rPr lang="en-US" sz="1800" dirty="0" smtClean="0">
                <a:solidFill>
                  <a:schemeClr val="tx1"/>
                </a:solidFill>
                <a:latin typeface="Times New Roman" pitchFamily="18" charset="0"/>
                <a:cs typeface="Times New Roman" pitchFamily="18" charset="0"/>
              </a:rPr>
              <a:t>Examples: "Your account is compromised, click here to reset your password."</a:t>
            </a:r>
          </a:p>
          <a:p>
            <a:pPr algn="just"/>
            <a:r>
              <a:rPr lang="en-US" sz="2800" b="1" dirty="0" smtClean="0">
                <a:solidFill>
                  <a:schemeClr val="tx1"/>
                </a:solidFill>
                <a:latin typeface="Times New Roman" pitchFamily="18" charset="0"/>
                <a:cs typeface="Times New Roman" pitchFamily="18" charset="0"/>
              </a:rPr>
              <a:t>Spear Phishing</a:t>
            </a:r>
            <a:r>
              <a:rPr lang="en-US" sz="2800" dirty="0" smtClean="0">
                <a:solidFill>
                  <a:schemeClr val="tx1"/>
                </a:solidFill>
                <a:latin typeface="Times New Roman" pitchFamily="18" charset="0"/>
                <a:cs typeface="Times New Roman" pitchFamily="18" charset="0"/>
              </a:rPr>
              <a:t>:</a:t>
            </a:r>
          </a:p>
          <a:p>
            <a:pPr lvl="1" algn="just"/>
            <a:r>
              <a:rPr lang="en-US" sz="1800" dirty="0" smtClean="0">
                <a:solidFill>
                  <a:schemeClr val="tx1"/>
                </a:solidFill>
                <a:latin typeface="Times New Roman" pitchFamily="18" charset="0"/>
                <a:cs typeface="Times New Roman" pitchFamily="18" charset="0"/>
              </a:rPr>
              <a:t>Targeted attacks on specific individuals or organizations.</a:t>
            </a:r>
          </a:p>
          <a:p>
            <a:pPr lvl="1" algn="just"/>
            <a:r>
              <a:rPr lang="en-US" sz="1800" dirty="0" smtClean="0">
                <a:solidFill>
                  <a:schemeClr val="tx1"/>
                </a:solidFill>
                <a:latin typeface="Times New Roman" pitchFamily="18" charset="0"/>
                <a:cs typeface="Times New Roman" pitchFamily="18" charset="0"/>
              </a:rPr>
              <a:t>Often includes personal information to appear credible.</a:t>
            </a:r>
          </a:p>
          <a:p>
            <a:pPr algn="just"/>
            <a:r>
              <a:rPr lang="en-US" sz="2800" b="1" dirty="0" smtClean="0">
                <a:solidFill>
                  <a:schemeClr val="tx1"/>
                </a:solidFill>
                <a:latin typeface="Times New Roman" pitchFamily="18" charset="0"/>
                <a:cs typeface="Times New Roman" pitchFamily="18" charset="0"/>
              </a:rPr>
              <a:t>Clone Phishing</a:t>
            </a:r>
            <a:r>
              <a:rPr lang="en-US" sz="2800" dirty="0" smtClean="0">
                <a:solidFill>
                  <a:schemeClr val="tx1"/>
                </a:solidFill>
                <a:latin typeface="Times New Roman" pitchFamily="18" charset="0"/>
                <a:cs typeface="Times New Roman" pitchFamily="18" charset="0"/>
              </a:rPr>
              <a:t>:</a:t>
            </a:r>
          </a:p>
          <a:p>
            <a:pPr lvl="1" algn="just"/>
            <a:r>
              <a:rPr lang="en-US" sz="1800" dirty="0" smtClean="0">
                <a:solidFill>
                  <a:schemeClr val="tx1"/>
                </a:solidFill>
                <a:latin typeface="Times New Roman" pitchFamily="18" charset="0"/>
                <a:cs typeface="Times New Roman" pitchFamily="18" charset="0"/>
              </a:rPr>
              <a:t>Duplicates of legitimate emails with malicious links or attachments.</a:t>
            </a:r>
          </a:p>
          <a:p>
            <a:pPr algn="just"/>
            <a:r>
              <a:rPr lang="en-US" sz="2800" b="1" dirty="0" smtClean="0">
                <a:solidFill>
                  <a:schemeClr val="tx1"/>
                </a:solidFill>
                <a:latin typeface="Times New Roman" pitchFamily="18" charset="0"/>
                <a:cs typeface="Times New Roman" pitchFamily="18" charset="0"/>
              </a:rPr>
              <a:t>Voice Phishing (</a:t>
            </a:r>
            <a:r>
              <a:rPr lang="en-US" sz="2800" b="1" dirty="0" err="1" smtClean="0">
                <a:solidFill>
                  <a:schemeClr val="tx1"/>
                </a:solidFill>
                <a:latin typeface="Times New Roman" pitchFamily="18" charset="0"/>
                <a:cs typeface="Times New Roman" pitchFamily="18" charset="0"/>
              </a:rPr>
              <a:t>Vishing</a:t>
            </a:r>
            <a:r>
              <a:rPr lang="en-US" sz="2800" b="1" dirty="0" smtClean="0">
                <a:solidFill>
                  <a:schemeClr val="tx1"/>
                </a:solidFill>
                <a:latin typeface="Times New Roman" pitchFamily="18" charset="0"/>
                <a:cs typeface="Times New Roman" pitchFamily="18" charset="0"/>
              </a:rPr>
              <a:t>)</a:t>
            </a:r>
            <a:r>
              <a:rPr lang="en-US" sz="2800" dirty="0" smtClean="0">
                <a:solidFill>
                  <a:schemeClr val="tx1"/>
                </a:solidFill>
                <a:latin typeface="Times New Roman" pitchFamily="18" charset="0"/>
                <a:cs typeface="Times New Roman" pitchFamily="18" charset="0"/>
              </a:rPr>
              <a:t>:</a:t>
            </a:r>
          </a:p>
          <a:p>
            <a:pPr lvl="1" algn="just"/>
            <a:r>
              <a:rPr lang="en-US" sz="1800" dirty="0" smtClean="0">
                <a:solidFill>
                  <a:schemeClr val="tx1"/>
                </a:solidFill>
                <a:latin typeface="Times New Roman" pitchFamily="18" charset="0"/>
                <a:cs typeface="Times New Roman" pitchFamily="18" charset="0"/>
              </a:rPr>
              <a:t>Phone calls pretending to be from banks or companies asking for sensitive data.</a:t>
            </a:r>
          </a:p>
          <a:p>
            <a:pPr algn="just"/>
            <a:r>
              <a:rPr lang="en-US" sz="2800" b="1" dirty="0" smtClean="0">
                <a:solidFill>
                  <a:schemeClr val="tx1"/>
                </a:solidFill>
                <a:latin typeface="Times New Roman" pitchFamily="18" charset="0"/>
                <a:cs typeface="Times New Roman" pitchFamily="18" charset="0"/>
              </a:rPr>
              <a:t>SMS Phishing (</a:t>
            </a:r>
            <a:r>
              <a:rPr lang="en-US" sz="2800" b="1" dirty="0" err="1" smtClean="0">
                <a:solidFill>
                  <a:schemeClr val="tx1"/>
                </a:solidFill>
                <a:latin typeface="Times New Roman" pitchFamily="18" charset="0"/>
                <a:cs typeface="Times New Roman" pitchFamily="18" charset="0"/>
              </a:rPr>
              <a:t>Smishing</a:t>
            </a:r>
            <a:r>
              <a:rPr lang="en-US" sz="2800" b="1" dirty="0" smtClean="0">
                <a:solidFill>
                  <a:schemeClr val="tx1"/>
                </a:solidFill>
                <a:latin typeface="Times New Roman" pitchFamily="18" charset="0"/>
                <a:cs typeface="Times New Roman" pitchFamily="18" charset="0"/>
              </a:rPr>
              <a:t>)</a:t>
            </a:r>
            <a:r>
              <a:rPr lang="en-US" sz="2800" dirty="0" smtClean="0">
                <a:solidFill>
                  <a:schemeClr val="tx1"/>
                </a:solidFill>
                <a:latin typeface="Times New Roman" pitchFamily="18" charset="0"/>
                <a:cs typeface="Times New Roman" pitchFamily="18" charset="0"/>
              </a:rPr>
              <a:t>:</a:t>
            </a:r>
          </a:p>
          <a:p>
            <a:pPr lvl="1" algn="just"/>
            <a:r>
              <a:rPr lang="en-US" sz="1800" dirty="0" smtClean="0">
                <a:solidFill>
                  <a:schemeClr val="tx1"/>
                </a:solidFill>
                <a:latin typeface="Times New Roman" pitchFamily="18" charset="0"/>
                <a:cs typeface="Times New Roman" pitchFamily="18" charset="0"/>
              </a:rPr>
              <a:t>Fraudulent text messages with malicious links.</a:t>
            </a:r>
          </a:p>
          <a:p>
            <a:endParaRPr lang="en-US" dirty="0"/>
          </a:p>
        </p:txBody>
      </p:sp>
    </p:spTree>
    <p:extLst>
      <p:ext uri="{BB962C8B-B14F-4D97-AF65-F5344CB8AC3E}">
        <p14:creationId xmlns:p14="http://schemas.microsoft.com/office/powerpoint/2010/main" val="72628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600200"/>
          </a:xfrm>
        </p:spPr>
        <p:txBody>
          <a:bodyPr>
            <a:normAutofit fontScale="90000"/>
          </a:bodyPr>
          <a:lstStyle/>
          <a:p>
            <a:pPr algn="l"/>
            <a:r>
              <a:rPr lang="en-US" b="1" dirty="0" smtClean="0"/>
              <a:t/>
            </a:r>
            <a:br>
              <a:rPr lang="en-US" b="1" dirty="0" smtClean="0"/>
            </a:br>
            <a:r>
              <a:rPr lang="en-US" b="1" dirty="0" smtClean="0">
                <a:latin typeface="Times New Roman" pitchFamily="18" charset="0"/>
                <a:cs typeface="Times New Roman" pitchFamily="18" charset="0"/>
              </a:rPr>
              <a:t>Recognizing Phishing Attempts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2800" b="1" dirty="0" smtClean="0">
                <a:solidFill>
                  <a:schemeClr val="tx1"/>
                </a:solidFill>
                <a:latin typeface="Times New Roman" pitchFamily="18" charset="0"/>
                <a:cs typeface="Times New Roman" pitchFamily="18" charset="0"/>
              </a:rPr>
              <a:t>Red Flags in Emails</a:t>
            </a:r>
            <a:r>
              <a:rPr lang="en-US" sz="2800" dirty="0" smtClean="0">
                <a:solidFill>
                  <a:schemeClr val="tx1"/>
                </a:solidFill>
                <a:latin typeface="Times New Roman" pitchFamily="18" charset="0"/>
                <a:cs typeface="Times New Roman" pitchFamily="18" charset="0"/>
              </a:rPr>
              <a:t>:</a:t>
            </a:r>
          </a:p>
          <a:p>
            <a:pPr lvl="1" algn="just"/>
            <a:r>
              <a:rPr lang="en-US" sz="1800" dirty="0" smtClean="0">
                <a:solidFill>
                  <a:schemeClr val="tx1"/>
                </a:solidFill>
                <a:latin typeface="Times New Roman" pitchFamily="18" charset="0"/>
                <a:cs typeface="Times New Roman" pitchFamily="18" charset="0"/>
              </a:rPr>
              <a:t>Suspicious sender addresses (e.g., mismatched domains).</a:t>
            </a:r>
          </a:p>
          <a:p>
            <a:pPr lvl="1" algn="just"/>
            <a:r>
              <a:rPr lang="en-US" sz="1800" dirty="0" smtClean="0">
                <a:solidFill>
                  <a:schemeClr val="tx1"/>
                </a:solidFill>
                <a:latin typeface="Times New Roman" pitchFamily="18" charset="0"/>
                <a:cs typeface="Times New Roman" pitchFamily="18" charset="0"/>
              </a:rPr>
              <a:t>Generic greetings (e.g., "Dear Customer").</a:t>
            </a:r>
          </a:p>
          <a:p>
            <a:pPr lvl="1" algn="just"/>
            <a:r>
              <a:rPr lang="en-US" sz="1800" dirty="0" smtClean="0">
                <a:solidFill>
                  <a:schemeClr val="tx1"/>
                </a:solidFill>
                <a:latin typeface="Times New Roman" pitchFamily="18" charset="0"/>
                <a:cs typeface="Times New Roman" pitchFamily="18" charset="0"/>
              </a:rPr>
              <a:t>Urgent or alarming language (e.g., "Act now or your account will be locked!").</a:t>
            </a:r>
          </a:p>
          <a:p>
            <a:pPr lvl="1" algn="just"/>
            <a:r>
              <a:rPr lang="en-US" sz="1800" dirty="0" smtClean="0">
                <a:solidFill>
                  <a:schemeClr val="tx1"/>
                </a:solidFill>
                <a:latin typeface="Times New Roman" pitchFamily="18" charset="0"/>
                <a:cs typeface="Times New Roman" pitchFamily="18" charset="0"/>
              </a:rPr>
              <a:t>Spelling and grammar errors.</a:t>
            </a:r>
          </a:p>
          <a:p>
            <a:pPr algn="just"/>
            <a:r>
              <a:rPr lang="en-US" sz="2800" b="1" dirty="0" smtClean="0">
                <a:solidFill>
                  <a:schemeClr val="tx1"/>
                </a:solidFill>
                <a:latin typeface="Times New Roman" pitchFamily="18" charset="0"/>
                <a:cs typeface="Times New Roman" pitchFamily="18" charset="0"/>
              </a:rPr>
              <a:t>Suspicious Links</a:t>
            </a:r>
            <a:r>
              <a:rPr lang="en-US" sz="2800" dirty="0" smtClean="0">
                <a:solidFill>
                  <a:schemeClr val="tx1"/>
                </a:solidFill>
                <a:latin typeface="Times New Roman" pitchFamily="18" charset="0"/>
                <a:cs typeface="Times New Roman" pitchFamily="18" charset="0"/>
              </a:rPr>
              <a:t>:</a:t>
            </a:r>
          </a:p>
          <a:p>
            <a:pPr lvl="1" algn="just"/>
            <a:r>
              <a:rPr lang="en-US" sz="1800" dirty="0" smtClean="0">
                <a:solidFill>
                  <a:schemeClr val="tx1"/>
                </a:solidFill>
                <a:latin typeface="Times New Roman" pitchFamily="18" charset="0"/>
                <a:cs typeface="Times New Roman" pitchFamily="18" charset="0"/>
              </a:rPr>
              <a:t>Hover over links to check the actual URL.</a:t>
            </a:r>
          </a:p>
          <a:p>
            <a:pPr lvl="1" algn="just"/>
            <a:r>
              <a:rPr lang="en-US" sz="1800" dirty="0" smtClean="0">
                <a:solidFill>
                  <a:schemeClr val="tx1"/>
                </a:solidFill>
                <a:latin typeface="Times New Roman" pitchFamily="18" charset="0"/>
                <a:cs typeface="Times New Roman" pitchFamily="18" charset="0"/>
              </a:rPr>
              <a:t>Look for misspellings or unusual domains (e.g., "paypal-secure-login.com").</a:t>
            </a:r>
          </a:p>
          <a:p>
            <a:pPr algn="just"/>
            <a:r>
              <a:rPr lang="en-US" sz="2800" b="1" dirty="0" smtClean="0">
                <a:solidFill>
                  <a:schemeClr val="tx1"/>
                </a:solidFill>
                <a:latin typeface="Times New Roman" pitchFamily="18" charset="0"/>
                <a:cs typeface="Times New Roman" pitchFamily="18" charset="0"/>
              </a:rPr>
              <a:t>Attachments</a:t>
            </a:r>
            <a:r>
              <a:rPr lang="en-US" sz="2800" dirty="0" smtClean="0">
                <a:solidFill>
                  <a:schemeClr val="tx1"/>
                </a:solidFill>
                <a:latin typeface="Times New Roman" pitchFamily="18" charset="0"/>
                <a:cs typeface="Times New Roman" pitchFamily="18" charset="0"/>
              </a:rPr>
              <a:t>:</a:t>
            </a:r>
          </a:p>
          <a:p>
            <a:pPr lvl="1" algn="just"/>
            <a:r>
              <a:rPr lang="en-US" sz="1800" dirty="0" smtClean="0">
                <a:solidFill>
                  <a:schemeClr val="tx1"/>
                </a:solidFill>
                <a:latin typeface="Times New Roman" pitchFamily="18" charset="0"/>
                <a:cs typeface="Times New Roman" pitchFamily="18" charset="0"/>
              </a:rPr>
              <a:t>Be cautious with unexpected attachments, especially executable files (e.g., .exe, .zip).</a:t>
            </a:r>
          </a:p>
          <a:p>
            <a:pPr marL="0" indent="0">
              <a:buNone/>
            </a:pPr>
            <a:endParaRPr lang="en-US" dirty="0" smtClean="0"/>
          </a:p>
          <a:p>
            <a:endParaRPr lang="en-US" dirty="0"/>
          </a:p>
        </p:txBody>
      </p:sp>
    </p:spTree>
    <p:extLst>
      <p:ext uri="{BB962C8B-B14F-4D97-AF65-F5344CB8AC3E}">
        <p14:creationId xmlns:p14="http://schemas.microsoft.com/office/powerpoint/2010/main" val="194593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latin typeface="Times New Roman" pitchFamily="18" charset="0"/>
                <a:cs typeface="Times New Roman" pitchFamily="18" charset="0"/>
              </a:rPr>
              <a:t>Best Practices to Avoid Phishing</a:t>
            </a:r>
            <a:r>
              <a:rPr lang="en-US" b="1" dirty="0" smtClean="0"/>
              <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719137" y="838200"/>
            <a:ext cx="4995863" cy="5287963"/>
          </a:xfrm>
        </p:spPr>
        <p:txBody>
          <a:bodyPr>
            <a:normAutofit lnSpcReduction="10000"/>
          </a:bodyPr>
          <a:lstStyle/>
          <a:p>
            <a:pPr algn="just"/>
            <a:r>
              <a:rPr lang="en-US" sz="2200" b="1" dirty="0" smtClean="0">
                <a:solidFill>
                  <a:schemeClr val="tx1"/>
                </a:solidFill>
                <a:latin typeface="Times New Roman" pitchFamily="18" charset="0"/>
                <a:cs typeface="Times New Roman" pitchFamily="18" charset="0"/>
              </a:rPr>
              <a:t>Verify Sender Identity</a:t>
            </a:r>
            <a:r>
              <a:rPr lang="en-US" sz="2200" dirty="0" smtClean="0">
                <a:solidFill>
                  <a:schemeClr val="tx1"/>
                </a:solidFill>
                <a:latin typeface="Times New Roman" pitchFamily="18" charset="0"/>
                <a:cs typeface="Times New Roman" pitchFamily="18" charset="0"/>
              </a:rPr>
              <a:t>:</a:t>
            </a:r>
          </a:p>
          <a:p>
            <a:pPr lvl="1" algn="just"/>
            <a:r>
              <a:rPr lang="en-US" sz="1900" dirty="0" smtClean="0">
                <a:solidFill>
                  <a:schemeClr val="tx1"/>
                </a:solidFill>
                <a:latin typeface="Times New Roman" pitchFamily="18" charset="0"/>
                <a:cs typeface="Times New Roman" pitchFamily="18" charset="0"/>
              </a:rPr>
              <a:t>Contact the organization directly using official contact information.</a:t>
            </a:r>
          </a:p>
          <a:p>
            <a:pPr algn="just"/>
            <a:r>
              <a:rPr lang="en-US" sz="2200" b="1" dirty="0" smtClean="0">
                <a:solidFill>
                  <a:schemeClr val="tx1"/>
                </a:solidFill>
                <a:latin typeface="Times New Roman" pitchFamily="18" charset="0"/>
                <a:cs typeface="Times New Roman" pitchFamily="18" charset="0"/>
              </a:rPr>
              <a:t>Check URLs Carefully</a:t>
            </a:r>
            <a:r>
              <a:rPr lang="en-US" sz="2200" dirty="0" smtClean="0">
                <a:solidFill>
                  <a:schemeClr val="tx1"/>
                </a:solidFill>
                <a:latin typeface="Times New Roman" pitchFamily="18" charset="0"/>
                <a:cs typeface="Times New Roman" pitchFamily="18" charset="0"/>
              </a:rPr>
              <a:t>:</a:t>
            </a:r>
          </a:p>
          <a:p>
            <a:pPr lvl="1" algn="just"/>
            <a:r>
              <a:rPr lang="en-US" sz="1900" dirty="0" smtClean="0">
                <a:solidFill>
                  <a:schemeClr val="tx1"/>
                </a:solidFill>
                <a:latin typeface="Times New Roman" pitchFamily="18" charset="0"/>
                <a:cs typeface="Times New Roman" pitchFamily="18" charset="0"/>
              </a:rPr>
              <a:t>Ensure websites start with "https://" and the domain matches the official site.</a:t>
            </a:r>
          </a:p>
          <a:p>
            <a:pPr algn="just"/>
            <a:r>
              <a:rPr lang="en-US" sz="2200" b="1" dirty="0" smtClean="0">
                <a:solidFill>
                  <a:schemeClr val="tx1"/>
                </a:solidFill>
                <a:latin typeface="Times New Roman" pitchFamily="18" charset="0"/>
                <a:cs typeface="Times New Roman" pitchFamily="18" charset="0"/>
              </a:rPr>
              <a:t>Enable Multi-Factor Authentication (MFA)</a:t>
            </a:r>
            <a:r>
              <a:rPr lang="en-US" sz="2200" dirty="0" smtClean="0">
                <a:solidFill>
                  <a:schemeClr val="tx1"/>
                </a:solidFill>
                <a:latin typeface="Times New Roman" pitchFamily="18" charset="0"/>
                <a:cs typeface="Times New Roman" pitchFamily="18" charset="0"/>
              </a:rPr>
              <a:t>:</a:t>
            </a:r>
          </a:p>
          <a:p>
            <a:pPr lvl="1" algn="just"/>
            <a:r>
              <a:rPr lang="en-US" sz="1900" dirty="0" smtClean="0">
                <a:solidFill>
                  <a:schemeClr val="tx1"/>
                </a:solidFill>
                <a:latin typeface="Times New Roman" pitchFamily="18" charset="0"/>
                <a:cs typeface="Times New Roman" pitchFamily="18" charset="0"/>
              </a:rPr>
              <a:t>Adds an extra layer of security even if credentials are compromised.</a:t>
            </a:r>
          </a:p>
          <a:p>
            <a:pPr algn="just"/>
            <a:r>
              <a:rPr lang="en-US" sz="2200" b="1" dirty="0" smtClean="0">
                <a:solidFill>
                  <a:schemeClr val="tx1"/>
                </a:solidFill>
                <a:latin typeface="Times New Roman" pitchFamily="18" charset="0"/>
                <a:cs typeface="Times New Roman" pitchFamily="18" charset="0"/>
              </a:rPr>
              <a:t>Use Security Tools</a:t>
            </a:r>
            <a:r>
              <a:rPr lang="en-US" sz="2200" dirty="0" smtClean="0">
                <a:solidFill>
                  <a:schemeClr val="tx1"/>
                </a:solidFill>
                <a:latin typeface="Times New Roman" pitchFamily="18" charset="0"/>
                <a:cs typeface="Times New Roman" pitchFamily="18" charset="0"/>
              </a:rPr>
              <a:t>:</a:t>
            </a:r>
          </a:p>
          <a:p>
            <a:pPr lvl="1" algn="just"/>
            <a:r>
              <a:rPr lang="en-US" sz="1900" dirty="0" smtClean="0">
                <a:solidFill>
                  <a:schemeClr val="tx1"/>
                </a:solidFill>
                <a:latin typeface="Times New Roman" pitchFamily="18" charset="0"/>
                <a:cs typeface="Times New Roman" pitchFamily="18" charset="0"/>
              </a:rPr>
              <a:t>Install email filters and antivirus software to block malicious content.</a:t>
            </a:r>
          </a:p>
          <a:p>
            <a:pPr algn="just"/>
            <a:r>
              <a:rPr lang="en-US" sz="2200" b="1" dirty="0" smtClean="0">
                <a:solidFill>
                  <a:schemeClr val="tx1"/>
                </a:solidFill>
                <a:latin typeface="Times New Roman" pitchFamily="18" charset="0"/>
                <a:cs typeface="Times New Roman" pitchFamily="18" charset="0"/>
              </a:rPr>
              <a:t>Stay Informed</a:t>
            </a:r>
            <a:r>
              <a:rPr lang="en-US" sz="2200" dirty="0" smtClean="0">
                <a:solidFill>
                  <a:schemeClr val="tx1"/>
                </a:solidFill>
                <a:latin typeface="Times New Roman" pitchFamily="18" charset="0"/>
                <a:cs typeface="Times New Roman" pitchFamily="18" charset="0"/>
              </a:rPr>
              <a:t>:</a:t>
            </a:r>
          </a:p>
          <a:p>
            <a:pPr lvl="1" algn="just"/>
            <a:r>
              <a:rPr lang="en-US" sz="1900" dirty="0" smtClean="0">
                <a:solidFill>
                  <a:schemeClr val="tx1"/>
                </a:solidFill>
                <a:latin typeface="Times New Roman" pitchFamily="18" charset="0"/>
                <a:cs typeface="Times New Roman" pitchFamily="18" charset="0"/>
              </a:rPr>
              <a:t>Regularly update yourself on the latest phishing tactics.</a:t>
            </a:r>
          </a:p>
          <a:p>
            <a:pPr marL="0" indent="0">
              <a:buNone/>
            </a:pPr>
            <a:endParaRPr lang="en-US" dirty="0"/>
          </a:p>
        </p:txBody>
      </p:sp>
      <p:sp>
        <p:nvSpPr>
          <p:cNvPr id="4" name="Text Placeholder 3"/>
          <p:cNvSpPr>
            <a:spLocks noGrp="1"/>
          </p:cNvSpPr>
          <p:nvPr>
            <p:ph type="body" sz="half" idx="2"/>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00200"/>
            <a:ext cx="3124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77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0"/>
          </a:xfrm>
        </p:spPr>
        <p:txBody>
          <a:bodyPr>
            <a:normAutofit fontScale="90000"/>
          </a:bodyPr>
          <a:lstStyle/>
          <a:p>
            <a:r>
              <a:rPr lang="en-US" b="1" dirty="0"/>
              <a:t/>
            </a:r>
            <a:br>
              <a:rPr lang="en-US" b="1" dirty="0"/>
            </a:br>
            <a:r>
              <a:rPr lang="en-US" b="1" dirty="0"/>
              <a:t/>
            </a:r>
            <a:br>
              <a:rPr lang="en-US" b="1" dirty="0"/>
            </a:br>
            <a:r>
              <a:rPr lang="en-US" b="1" dirty="0">
                <a:latin typeface="Times New Roman" pitchFamily="18" charset="0"/>
                <a:cs typeface="Times New Roman" pitchFamily="18" charset="0"/>
              </a:rPr>
              <a:t>What to Do If You Suspect a Phishing Attempt</a:t>
            </a:r>
            <a:endParaRPr lang="en-US" dirty="0"/>
          </a:p>
        </p:txBody>
      </p:sp>
      <p:sp>
        <p:nvSpPr>
          <p:cNvPr id="3" name="Content Placeholder 2"/>
          <p:cNvSpPr>
            <a:spLocks noGrp="1"/>
          </p:cNvSpPr>
          <p:nvPr>
            <p:ph idx="1"/>
          </p:nvPr>
        </p:nvSpPr>
        <p:spPr/>
        <p:txBody>
          <a:bodyPr/>
          <a:lstStyle/>
          <a:p>
            <a:pPr algn="just">
              <a:lnSpc>
                <a:spcPct val="150000"/>
              </a:lnSpc>
            </a:pPr>
            <a:r>
              <a:rPr lang="en-US" sz="2800" dirty="0" smtClean="0">
                <a:solidFill>
                  <a:schemeClr val="tx1"/>
                </a:solidFill>
                <a:latin typeface="Times New Roman" pitchFamily="18" charset="0"/>
                <a:cs typeface="Times New Roman" pitchFamily="18" charset="0"/>
              </a:rPr>
              <a:t>Do not click links or open attachments.</a:t>
            </a:r>
          </a:p>
          <a:p>
            <a:pPr algn="just">
              <a:lnSpc>
                <a:spcPct val="150000"/>
              </a:lnSpc>
            </a:pPr>
            <a:r>
              <a:rPr lang="en-US" sz="2800" dirty="0" smtClean="0">
                <a:solidFill>
                  <a:schemeClr val="tx1"/>
                </a:solidFill>
                <a:latin typeface="Times New Roman" pitchFamily="18" charset="0"/>
                <a:cs typeface="Times New Roman" pitchFamily="18" charset="0"/>
              </a:rPr>
              <a:t>Report the email to your IT department or service provider.</a:t>
            </a:r>
          </a:p>
          <a:p>
            <a:pPr algn="just">
              <a:lnSpc>
                <a:spcPct val="150000"/>
              </a:lnSpc>
            </a:pPr>
            <a:r>
              <a:rPr lang="en-US" sz="2800" dirty="0" smtClean="0">
                <a:solidFill>
                  <a:schemeClr val="tx1"/>
                </a:solidFill>
                <a:latin typeface="Times New Roman" pitchFamily="18" charset="0"/>
                <a:cs typeface="Times New Roman" pitchFamily="18" charset="0"/>
              </a:rPr>
              <a:t>Delete the email after reporting.</a:t>
            </a:r>
          </a:p>
          <a:p>
            <a:pPr algn="just">
              <a:lnSpc>
                <a:spcPct val="150000"/>
              </a:lnSpc>
            </a:pPr>
            <a:r>
              <a:rPr lang="en-US" sz="2800" dirty="0" smtClean="0">
                <a:solidFill>
                  <a:schemeClr val="tx1"/>
                </a:solidFill>
                <a:latin typeface="Times New Roman" pitchFamily="18" charset="0"/>
                <a:cs typeface="Times New Roman" pitchFamily="18" charset="0"/>
              </a:rPr>
              <a:t>Monitor your accounts for unauthorized activity.</a:t>
            </a:r>
          </a:p>
          <a:p>
            <a:endParaRPr lang="en-US" dirty="0"/>
          </a:p>
        </p:txBody>
      </p:sp>
    </p:spTree>
    <p:extLst>
      <p:ext uri="{BB962C8B-B14F-4D97-AF65-F5344CB8AC3E}">
        <p14:creationId xmlns:p14="http://schemas.microsoft.com/office/powerpoint/2010/main" val="3660995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39</TotalTime>
  <Words>485</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Executive</vt:lpstr>
      <vt:lpstr>CodeAlpha Task</vt:lpstr>
      <vt:lpstr>PowerPoint Presentation</vt:lpstr>
      <vt:lpstr>         Introduction to Phishing</vt:lpstr>
      <vt:lpstr>PowerPoint Presentation</vt:lpstr>
      <vt:lpstr>   Objectives of This Training</vt:lpstr>
      <vt:lpstr>  Types of Phishing Attacks</vt:lpstr>
      <vt:lpstr> Recognizing Phishing Attempts </vt:lpstr>
      <vt:lpstr>Best Practices to Avoid Phishing  </vt:lpstr>
      <vt:lpstr>  What to Do If You Suspect a Phishing Attempt</vt:lpstr>
      <vt:lpstr>    Interactive Quiz</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CodeAlpha Task</dc:title>
  <dc:creator>Sufi</dc:creator>
  <cp:lastModifiedBy>Sufi</cp:lastModifiedBy>
  <cp:revision>5</cp:revision>
  <dcterms:created xsi:type="dcterms:W3CDTF">2024-12-26T12:21:12Z</dcterms:created>
  <dcterms:modified xsi:type="dcterms:W3CDTF">2024-12-26T13:00:37Z</dcterms:modified>
</cp:coreProperties>
</file>