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1" r:id="rId5"/>
    <p:sldId id="260" r:id="rId6"/>
    <p:sldId id="262" r:id="rId7"/>
    <p:sldId id="263" r:id="rId8"/>
    <p:sldId id="264"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0"/>
    <p:restoredTop sz="95153"/>
  </p:normalViewPr>
  <p:slideViewPr>
    <p:cSldViewPr snapToGrid="0" snapToObjects="1">
      <p:cViewPr varScale="1">
        <p:scale>
          <a:sx n="94" d="100"/>
          <a:sy n="94" d="100"/>
        </p:scale>
        <p:origin x="8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3386-73F1-A341-A95D-9F98224EE6A8}"/>
              </a:ext>
            </a:extLst>
          </p:cNvPr>
          <p:cNvSpPr>
            <a:spLocks noGrp="1"/>
          </p:cNvSpPr>
          <p:nvPr>
            <p:ph type="ctrTitle"/>
          </p:nvPr>
        </p:nvSpPr>
        <p:spPr/>
        <p:txBody>
          <a:bodyPr/>
          <a:lstStyle/>
          <a:p>
            <a:r>
              <a:rPr lang="en-GB" dirty="0"/>
              <a:t>Orange</a:t>
            </a:r>
            <a:r>
              <a:rPr lang="en-FI" dirty="0"/>
              <a:t> Queen</a:t>
            </a:r>
          </a:p>
        </p:txBody>
      </p:sp>
      <p:sp>
        <p:nvSpPr>
          <p:cNvPr id="3" name="Subtitle 2">
            <a:extLst>
              <a:ext uri="{FF2B5EF4-FFF2-40B4-BE49-F238E27FC236}">
                <a16:creationId xmlns:a16="http://schemas.microsoft.com/office/drawing/2014/main" id="{2726D03E-7E9A-994A-A39D-D512254E5CBF}"/>
              </a:ext>
            </a:extLst>
          </p:cNvPr>
          <p:cNvSpPr>
            <a:spLocks noGrp="1"/>
          </p:cNvSpPr>
          <p:nvPr>
            <p:ph type="subTitle" idx="1"/>
          </p:nvPr>
        </p:nvSpPr>
        <p:spPr/>
        <p:txBody>
          <a:bodyPr/>
          <a:lstStyle/>
          <a:p>
            <a:r>
              <a:rPr lang="en-FI" dirty="0"/>
              <a:t>Price and Volume prediction models</a:t>
            </a:r>
          </a:p>
        </p:txBody>
      </p:sp>
    </p:spTree>
    <p:extLst>
      <p:ext uri="{BB962C8B-B14F-4D97-AF65-F5344CB8AC3E}">
        <p14:creationId xmlns:p14="http://schemas.microsoft.com/office/powerpoint/2010/main" val="153148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C727-97D1-3048-AF61-99CEF6432215}"/>
              </a:ext>
            </a:extLst>
          </p:cNvPr>
          <p:cNvSpPr>
            <a:spLocks noGrp="1"/>
          </p:cNvSpPr>
          <p:nvPr>
            <p:ph type="title"/>
          </p:nvPr>
        </p:nvSpPr>
        <p:spPr/>
        <p:txBody>
          <a:bodyPr/>
          <a:lstStyle/>
          <a:p>
            <a:r>
              <a:rPr lang="en-FI" dirty="0"/>
              <a:t>Future steps to utilise the current data further</a:t>
            </a:r>
          </a:p>
        </p:txBody>
      </p:sp>
      <p:sp>
        <p:nvSpPr>
          <p:cNvPr id="3" name="Content Placeholder 2">
            <a:extLst>
              <a:ext uri="{FF2B5EF4-FFF2-40B4-BE49-F238E27FC236}">
                <a16:creationId xmlns:a16="http://schemas.microsoft.com/office/drawing/2014/main" id="{8421C1E4-F221-2C44-9D27-D9E770A33CCC}"/>
              </a:ext>
            </a:extLst>
          </p:cNvPr>
          <p:cNvSpPr>
            <a:spLocks noGrp="1"/>
          </p:cNvSpPr>
          <p:nvPr>
            <p:ph idx="1"/>
          </p:nvPr>
        </p:nvSpPr>
        <p:spPr/>
        <p:txBody>
          <a:bodyPr/>
          <a:lstStyle/>
          <a:p>
            <a:r>
              <a:rPr lang="en-FI" dirty="0"/>
              <a:t>Testing other time series algorithms (e.g. ARIMA, LSTM) to clarify if the prediction accuracy of the model could be improved even further</a:t>
            </a:r>
          </a:p>
          <a:p>
            <a:r>
              <a:rPr lang="en-FI" dirty="0"/>
              <a:t>Feature importance extraction to help </a:t>
            </a:r>
            <a:r>
              <a:rPr lang="en-GB" dirty="0"/>
              <a:t>Orange</a:t>
            </a:r>
            <a:r>
              <a:rPr lang="en-FI" dirty="0"/>
              <a:t> Queen with understanding which of the data points are driving the prices and volumes values</a:t>
            </a:r>
          </a:p>
          <a:p>
            <a:r>
              <a:rPr lang="en-FI" dirty="0"/>
              <a:t>The volume models’ performance might benefit from changing their “growth” parameter to “logistic”, for this purpose we would need to estimate the saturation point of the markets</a:t>
            </a:r>
          </a:p>
        </p:txBody>
      </p:sp>
    </p:spTree>
    <p:extLst>
      <p:ext uri="{BB962C8B-B14F-4D97-AF65-F5344CB8AC3E}">
        <p14:creationId xmlns:p14="http://schemas.microsoft.com/office/powerpoint/2010/main" val="2106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7FC4-A098-3C48-BFCD-EA0A35387C0A}"/>
              </a:ext>
            </a:extLst>
          </p:cNvPr>
          <p:cNvSpPr>
            <a:spLocks noGrp="1"/>
          </p:cNvSpPr>
          <p:nvPr>
            <p:ph type="title"/>
          </p:nvPr>
        </p:nvSpPr>
        <p:spPr/>
        <p:txBody>
          <a:bodyPr/>
          <a:lstStyle/>
          <a:p>
            <a:r>
              <a:rPr lang="en-FI" dirty="0"/>
              <a:t>Data analysis – price &amp; volume data</a:t>
            </a:r>
          </a:p>
        </p:txBody>
      </p:sp>
      <p:sp>
        <p:nvSpPr>
          <p:cNvPr id="4" name="Text Placeholder 3">
            <a:extLst>
              <a:ext uri="{FF2B5EF4-FFF2-40B4-BE49-F238E27FC236}">
                <a16:creationId xmlns:a16="http://schemas.microsoft.com/office/drawing/2014/main" id="{DE67FF61-FBA9-6C4C-8058-2D97326DBE90}"/>
              </a:ext>
            </a:extLst>
          </p:cNvPr>
          <p:cNvSpPr>
            <a:spLocks noGrp="1"/>
          </p:cNvSpPr>
          <p:nvPr>
            <p:ph type="body" idx="1"/>
          </p:nvPr>
        </p:nvSpPr>
        <p:spPr>
          <a:xfrm>
            <a:off x="675745" y="1485728"/>
            <a:ext cx="4185623" cy="576262"/>
          </a:xfrm>
        </p:spPr>
        <p:txBody>
          <a:bodyPr/>
          <a:lstStyle/>
          <a:p>
            <a:r>
              <a:rPr lang="en-FI" dirty="0"/>
              <a:t>Conventional type per region</a:t>
            </a:r>
          </a:p>
        </p:txBody>
      </p:sp>
      <p:sp>
        <p:nvSpPr>
          <p:cNvPr id="5" name="Content Placeholder 4">
            <a:extLst>
              <a:ext uri="{FF2B5EF4-FFF2-40B4-BE49-F238E27FC236}">
                <a16:creationId xmlns:a16="http://schemas.microsoft.com/office/drawing/2014/main" id="{575EE67A-CB71-6B45-9A22-85DBE56C95B0}"/>
              </a:ext>
            </a:extLst>
          </p:cNvPr>
          <p:cNvSpPr>
            <a:spLocks noGrp="1"/>
          </p:cNvSpPr>
          <p:nvPr>
            <p:ph sz="half" idx="2"/>
          </p:nvPr>
        </p:nvSpPr>
        <p:spPr>
          <a:xfrm>
            <a:off x="790045" y="2103764"/>
            <a:ext cx="4185623" cy="4144636"/>
          </a:xfrm>
        </p:spPr>
        <p:txBody>
          <a:bodyPr>
            <a:normAutofit fontScale="77500" lnSpcReduction="20000"/>
          </a:bodyPr>
          <a:lstStyle/>
          <a:p>
            <a:r>
              <a:rPr lang="en-FI" dirty="0"/>
              <a:t>Average price</a:t>
            </a:r>
            <a:endParaRPr lang="en-GB" dirty="0"/>
          </a:p>
          <a:p>
            <a:pPr lvl="1"/>
            <a:r>
              <a:rPr lang="en-GB" sz="1500" dirty="0"/>
              <a:t>Price spikes in the Oct-Nov period in the more recent years</a:t>
            </a:r>
          </a:p>
          <a:p>
            <a:pPr lvl="1"/>
            <a:r>
              <a:rPr lang="en-GB" sz="1500" dirty="0"/>
              <a:t>Significant increase in the recent months</a:t>
            </a:r>
          </a:p>
          <a:p>
            <a:pPr lvl="1"/>
            <a:r>
              <a:rPr lang="en-GB" sz="1500" dirty="0"/>
              <a:t>All regions seem to fit within approx. 1 USD range during the past</a:t>
            </a:r>
          </a:p>
          <a:p>
            <a:r>
              <a:rPr lang="en-FI" dirty="0"/>
              <a:t>Volumes</a:t>
            </a:r>
          </a:p>
          <a:p>
            <a:pPr lvl="1"/>
            <a:r>
              <a:rPr lang="en-GB" sz="1500" dirty="0"/>
              <a:t>significant peaks in Feb and May across all major regions</a:t>
            </a:r>
          </a:p>
          <a:p>
            <a:pPr lvl="1"/>
            <a:r>
              <a:rPr lang="en-GB" sz="1500" dirty="0" err="1"/>
              <a:t>TotalUS</a:t>
            </a:r>
            <a:r>
              <a:rPr lang="en-GB" sz="1500" dirty="0"/>
              <a:t> is the biggest "region" so despite of the other regions are majority we should still include </a:t>
            </a:r>
            <a:r>
              <a:rPr lang="en-GB" sz="1500" dirty="0" err="1"/>
              <a:t>TotalUS</a:t>
            </a:r>
            <a:r>
              <a:rPr lang="en-GB" sz="1500" dirty="0"/>
              <a:t> in our models</a:t>
            </a:r>
          </a:p>
          <a:p>
            <a:pPr lvl="1"/>
            <a:r>
              <a:rPr lang="en-GB" sz="1500" dirty="0"/>
              <a:t>slight upward trend in total volumes</a:t>
            </a:r>
          </a:p>
        </p:txBody>
      </p:sp>
      <p:sp>
        <p:nvSpPr>
          <p:cNvPr id="6" name="Text Placeholder 5">
            <a:extLst>
              <a:ext uri="{FF2B5EF4-FFF2-40B4-BE49-F238E27FC236}">
                <a16:creationId xmlns:a16="http://schemas.microsoft.com/office/drawing/2014/main" id="{682FBF44-E487-4145-BD2F-D8FDB55F750A}"/>
              </a:ext>
            </a:extLst>
          </p:cNvPr>
          <p:cNvSpPr>
            <a:spLocks noGrp="1"/>
          </p:cNvSpPr>
          <p:nvPr>
            <p:ph type="body" sz="quarter" idx="3"/>
          </p:nvPr>
        </p:nvSpPr>
        <p:spPr>
          <a:xfrm>
            <a:off x="5088383" y="1485728"/>
            <a:ext cx="4185618" cy="576262"/>
          </a:xfrm>
        </p:spPr>
        <p:txBody>
          <a:bodyPr/>
          <a:lstStyle/>
          <a:p>
            <a:r>
              <a:rPr lang="en-FI" dirty="0"/>
              <a:t>Organic type per region</a:t>
            </a:r>
          </a:p>
        </p:txBody>
      </p:sp>
      <p:sp>
        <p:nvSpPr>
          <p:cNvPr id="7" name="Content Placeholder 6">
            <a:extLst>
              <a:ext uri="{FF2B5EF4-FFF2-40B4-BE49-F238E27FC236}">
                <a16:creationId xmlns:a16="http://schemas.microsoft.com/office/drawing/2014/main" id="{3F4580F1-67A6-7445-82DF-D695805C6ADF}"/>
              </a:ext>
            </a:extLst>
          </p:cNvPr>
          <p:cNvSpPr>
            <a:spLocks noGrp="1"/>
          </p:cNvSpPr>
          <p:nvPr>
            <p:ph sz="quarter" idx="4"/>
          </p:nvPr>
        </p:nvSpPr>
        <p:spPr>
          <a:xfrm>
            <a:off x="5088383" y="2103764"/>
            <a:ext cx="4185617" cy="4144636"/>
          </a:xfrm>
        </p:spPr>
        <p:txBody>
          <a:bodyPr>
            <a:normAutofit fontScale="77500" lnSpcReduction="20000"/>
          </a:bodyPr>
          <a:lstStyle/>
          <a:p>
            <a:r>
              <a:rPr lang="en-FI" dirty="0"/>
              <a:t>Average price</a:t>
            </a:r>
          </a:p>
          <a:p>
            <a:pPr lvl="1"/>
            <a:r>
              <a:rPr lang="en-GB" sz="1500" dirty="0"/>
              <a:t>less structured than the price of conventional oranges</a:t>
            </a:r>
          </a:p>
          <a:p>
            <a:pPr lvl="1"/>
            <a:r>
              <a:rPr lang="en-GB" sz="1500" dirty="0"/>
              <a:t>San Francisco gets often high peaks which aren't followed in other regions</a:t>
            </a:r>
          </a:p>
          <a:p>
            <a:pPr lvl="1"/>
            <a:r>
              <a:rPr lang="en-GB" sz="1500" dirty="0"/>
              <a:t>it seems to be less seasonal driven than conventional orange prices</a:t>
            </a:r>
          </a:p>
          <a:p>
            <a:r>
              <a:rPr lang="en-GB" dirty="0"/>
              <a:t>Volumes</a:t>
            </a:r>
          </a:p>
          <a:p>
            <a:pPr lvl="1"/>
            <a:r>
              <a:rPr lang="en-GB" dirty="0"/>
              <a:t>magnitude smaller volumes than conventional oranges</a:t>
            </a:r>
          </a:p>
          <a:p>
            <a:pPr lvl="1"/>
            <a:r>
              <a:rPr lang="en-GB" dirty="0"/>
              <a:t>significant upward trend in the past, though flattened in 2019</a:t>
            </a:r>
          </a:p>
          <a:p>
            <a:pPr lvl="1"/>
            <a:r>
              <a:rPr lang="en-GB" dirty="0"/>
              <a:t>less pronounced seasonal trends</a:t>
            </a:r>
          </a:p>
          <a:p>
            <a:pPr lvl="1"/>
            <a:r>
              <a:rPr lang="en-GB" dirty="0"/>
              <a:t>similar to the conventional type the </a:t>
            </a:r>
            <a:r>
              <a:rPr lang="en-GB" dirty="0" err="1"/>
              <a:t>TotalUS</a:t>
            </a:r>
            <a:r>
              <a:rPr lang="en-GB" dirty="0"/>
              <a:t> is the region with the largest volumes</a:t>
            </a:r>
          </a:p>
          <a:p>
            <a:pPr lvl="1"/>
            <a:r>
              <a:rPr lang="en-GB" dirty="0"/>
              <a:t>the whole US total volumes are driven mostly by a few regions (</a:t>
            </a:r>
            <a:r>
              <a:rPr lang="en-GB" dirty="0" err="1"/>
              <a:t>TotalUS</a:t>
            </a:r>
            <a:r>
              <a:rPr lang="en-GB" dirty="0"/>
              <a:t>, West, Northeast, New York, Great Lakes) and these regions aren't all the same as in the conventional type</a:t>
            </a:r>
            <a:endParaRPr lang="en-GB" sz="1400" dirty="0"/>
          </a:p>
        </p:txBody>
      </p:sp>
    </p:spTree>
    <p:extLst>
      <p:ext uri="{BB962C8B-B14F-4D97-AF65-F5344CB8AC3E}">
        <p14:creationId xmlns:p14="http://schemas.microsoft.com/office/powerpoint/2010/main" val="118286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A65E-C0C2-164A-B423-6EDD346D7A29}"/>
              </a:ext>
            </a:extLst>
          </p:cNvPr>
          <p:cNvSpPr>
            <a:spLocks noGrp="1"/>
          </p:cNvSpPr>
          <p:nvPr>
            <p:ph type="title"/>
          </p:nvPr>
        </p:nvSpPr>
        <p:spPr/>
        <p:txBody>
          <a:bodyPr/>
          <a:lstStyle/>
          <a:p>
            <a:r>
              <a:rPr lang="en-FI" dirty="0"/>
              <a:t>Data analysis – Google searches data</a:t>
            </a:r>
          </a:p>
        </p:txBody>
      </p:sp>
      <p:sp>
        <p:nvSpPr>
          <p:cNvPr id="3" name="Content Placeholder 2">
            <a:extLst>
              <a:ext uri="{FF2B5EF4-FFF2-40B4-BE49-F238E27FC236}">
                <a16:creationId xmlns:a16="http://schemas.microsoft.com/office/drawing/2014/main" id="{6CE8890A-B098-1D40-862F-AA8D1AFFB6FF}"/>
              </a:ext>
            </a:extLst>
          </p:cNvPr>
          <p:cNvSpPr>
            <a:spLocks noGrp="1"/>
          </p:cNvSpPr>
          <p:nvPr>
            <p:ph idx="1"/>
          </p:nvPr>
        </p:nvSpPr>
        <p:spPr>
          <a:xfrm>
            <a:off x="677334" y="1930401"/>
            <a:ext cx="8596668" cy="4110962"/>
          </a:xfrm>
        </p:spPr>
        <p:txBody>
          <a:bodyPr>
            <a:normAutofit fontScale="85000" lnSpcReduction="10000"/>
          </a:bodyPr>
          <a:lstStyle/>
          <a:p>
            <a:r>
              <a:rPr lang="en-GB" dirty="0"/>
              <a:t>"Orange" search appears to be have seasonal trend with a significant drop from Sep till early Dec, one extraordinary peak in Mar-19</a:t>
            </a:r>
          </a:p>
          <a:p>
            <a:r>
              <a:rPr lang="en-GB" dirty="0"/>
              <a:t>"organic" search shows also seasonality trend with lows in Jun-Aug and Nov-Dec periods, hitting its lowest point regularly in Dec</a:t>
            </a:r>
          </a:p>
          <a:p>
            <a:r>
              <a:rPr lang="en-GB" dirty="0"/>
              <a:t>"Orange recipe" following similar trend to "Orange", however with a greater week-to-week volatility</a:t>
            </a:r>
          </a:p>
          <a:p>
            <a:r>
              <a:rPr lang="en-GB" dirty="0"/>
              <a:t>"Orange smoothie" also shows minor seasonal trend with its lows in Q4s but with a clear upward trend since 2016</a:t>
            </a:r>
          </a:p>
          <a:p>
            <a:r>
              <a:rPr lang="en-GB" dirty="0"/>
              <a:t>"Orange salad" follow the "Orange" search too (similarly to "Orange recipe"), with a greater week-to-week volatility</a:t>
            </a:r>
          </a:p>
          <a:p>
            <a:r>
              <a:rPr lang="en-GB" dirty="0"/>
              <a:t>"organic orange" doesn't seem to have a clear seasonality pattern, there's slight decrease in Q4 similar to the other searches, however, it's not as profound as in the other cases. On the other hand it shows high week-to-week volatility and a slight upward trend</a:t>
            </a:r>
          </a:p>
          <a:p>
            <a:r>
              <a:rPr lang="en-GB" dirty="0"/>
              <a:t>only "Orange" and "organic orange" got the extraordinary peak in Mar-19 which doesn't show in the other searches</a:t>
            </a:r>
          </a:p>
        </p:txBody>
      </p:sp>
    </p:spTree>
    <p:extLst>
      <p:ext uri="{BB962C8B-B14F-4D97-AF65-F5344CB8AC3E}">
        <p14:creationId xmlns:p14="http://schemas.microsoft.com/office/powerpoint/2010/main" val="199954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1BFF-E695-6449-A60B-5F030ABBFE4F}"/>
              </a:ext>
            </a:extLst>
          </p:cNvPr>
          <p:cNvSpPr>
            <a:spLocks noGrp="1"/>
          </p:cNvSpPr>
          <p:nvPr>
            <p:ph type="title"/>
          </p:nvPr>
        </p:nvSpPr>
        <p:spPr/>
        <p:txBody>
          <a:bodyPr/>
          <a:lstStyle/>
          <a:p>
            <a:r>
              <a:rPr lang="en-FI" dirty="0"/>
              <a:t>Forecasting Model &amp; Error metric</a:t>
            </a:r>
          </a:p>
        </p:txBody>
      </p:sp>
      <p:sp>
        <p:nvSpPr>
          <p:cNvPr id="3" name="Content Placeholder 2">
            <a:extLst>
              <a:ext uri="{FF2B5EF4-FFF2-40B4-BE49-F238E27FC236}">
                <a16:creationId xmlns:a16="http://schemas.microsoft.com/office/drawing/2014/main" id="{B6BE81F7-50F7-AC4A-A65E-576D7C2D2D36}"/>
              </a:ext>
            </a:extLst>
          </p:cNvPr>
          <p:cNvSpPr>
            <a:spLocks noGrp="1"/>
          </p:cNvSpPr>
          <p:nvPr>
            <p:ph idx="1"/>
          </p:nvPr>
        </p:nvSpPr>
        <p:spPr/>
        <p:txBody>
          <a:bodyPr>
            <a:normAutofit fontScale="92500" lnSpcReduction="10000"/>
          </a:bodyPr>
          <a:lstStyle/>
          <a:p>
            <a:r>
              <a:rPr lang="en-GB" dirty="0"/>
              <a:t>Forecasting model:</a:t>
            </a:r>
          </a:p>
          <a:p>
            <a:pPr lvl="1"/>
            <a:r>
              <a:rPr lang="en-GB" dirty="0"/>
              <a:t>Prophet</a:t>
            </a:r>
          </a:p>
          <a:p>
            <a:pPr lvl="1"/>
            <a:r>
              <a:rPr lang="en-GB" dirty="0"/>
              <a:t>Developed by Facebook research team</a:t>
            </a:r>
          </a:p>
          <a:p>
            <a:pPr lvl="1"/>
            <a:r>
              <a:rPr lang="en-GB" dirty="0"/>
              <a:t>Curve-fitting algorithm taking into consideration seasonality, trend, holidays etc.</a:t>
            </a:r>
          </a:p>
          <a:p>
            <a:pPr lvl="1"/>
            <a:r>
              <a:rPr lang="en-GB" dirty="0"/>
              <a:t>Does not utilise the features of the dataset, i.e. the feature extraction and analysis needs to be done separately</a:t>
            </a:r>
          </a:p>
          <a:p>
            <a:r>
              <a:rPr lang="en-GB" dirty="0"/>
              <a:t>Error metric:</a:t>
            </a:r>
          </a:p>
          <a:p>
            <a:pPr lvl="1"/>
            <a:r>
              <a:rPr lang="en-GB" dirty="0"/>
              <a:t>Mean Absolute Percentage Error (</a:t>
            </a:r>
            <a:r>
              <a:rPr lang="en-FI" dirty="0"/>
              <a:t>MAPE) used for comparing the models’ performance due to its simple impretentation in both volume and price</a:t>
            </a:r>
          </a:p>
          <a:p>
            <a:pPr lvl="1"/>
            <a:r>
              <a:rPr lang="en-FI" dirty="0"/>
              <a:t>Another suitable alternative, especially for Volume models, could be Mean Squared Error (MSE) as that one would amplify the larger prediction errors, therefore the model could help avoiding waste/loss from unsold products due to significant over-supply and in opposite cases missed sales and upset customers due to significant under-supply</a:t>
            </a:r>
          </a:p>
        </p:txBody>
      </p:sp>
    </p:spTree>
    <p:extLst>
      <p:ext uri="{BB962C8B-B14F-4D97-AF65-F5344CB8AC3E}">
        <p14:creationId xmlns:p14="http://schemas.microsoft.com/office/powerpoint/2010/main" val="282879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04323F7-883B-E44D-8B08-82F75CCAF6CF}"/>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000" dirty="0"/>
              <a:t>Price of conventional – prediction and forecast</a:t>
            </a:r>
          </a:p>
        </p:txBody>
      </p:sp>
      <p:sp>
        <p:nvSpPr>
          <p:cNvPr id="13" name="Content Placeholder 12">
            <a:extLst>
              <a:ext uri="{FF2B5EF4-FFF2-40B4-BE49-F238E27FC236}">
                <a16:creationId xmlns:a16="http://schemas.microsoft.com/office/drawing/2014/main" id="{95210B5F-6FCB-4E7E-844B-40D2438D58B2}"/>
              </a:ext>
            </a:extLst>
          </p:cNvPr>
          <p:cNvSpPr>
            <a:spLocks noGrp="1"/>
          </p:cNvSpPr>
          <p:nvPr>
            <p:ph sz="half" idx="1"/>
          </p:nvPr>
        </p:nvSpPr>
        <p:spPr>
          <a:xfrm>
            <a:off x="671361" y="2160589"/>
            <a:ext cx="2930517" cy="3880773"/>
          </a:xfrm>
        </p:spPr>
        <p:txBody>
          <a:bodyPr vert="horz" lIns="91440" tIns="45720" rIns="91440" bIns="45720" rtlCol="0">
            <a:normAutofit/>
          </a:bodyPr>
          <a:lstStyle/>
          <a:p>
            <a:r>
              <a:rPr lang="en-GB" dirty="0"/>
              <a:t>The model seems to be fine in the 1</a:t>
            </a:r>
            <a:r>
              <a:rPr lang="en-GB" baseline="30000" dirty="0"/>
              <a:t>st</a:t>
            </a:r>
            <a:r>
              <a:rPr lang="en-GB" dirty="0"/>
              <a:t> half of the prediction but completely misses the upswing in the middle of the prediction period</a:t>
            </a:r>
          </a:p>
          <a:p>
            <a:r>
              <a:rPr lang="en-GB" dirty="0"/>
              <a:t>Default model MAPE: 18.27</a:t>
            </a:r>
          </a:p>
          <a:p>
            <a:r>
              <a:rPr lang="en-GB" dirty="0"/>
              <a:t>Tuned model MAPE: 11.14</a:t>
            </a:r>
            <a:endParaRPr lang="en-US" dirty="0"/>
          </a:p>
        </p:txBody>
      </p:sp>
      <p:pic>
        <p:nvPicPr>
          <p:cNvPr id="9" name="Content Placeholder 8" descr="Chart&#10;&#10;Description automatically generated">
            <a:extLst>
              <a:ext uri="{FF2B5EF4-FFF2-40B4-BE49-F238E27FC236}">
                <a16:creationId xmlns:a16="http://schemas.microsoft.com/office/drawing/2014/main" id="{B6A16AC8-E735-0049-BDFD-22AF0BD1C662}"/>
              </a:ext>
            </a:extLst>
          </p:cNvPr>
          <p:cNvPicPr>
            <a:picLocks noGrp="1" noChangeAspect="1"/>
          </p:cNvPicPr>
          <p:nvPr>
            <p:ph sz="half" idx="2"/>
          </p:nvPr>
        </p:nvPicPr>
        <p:blipFill>
          <a:blip r:embed="rId2"/>
          <a:stretch>
            <a:fillRect/>
          </a:stretch>
        </p:blipFill>
        <p:spPr>
          <a:xfrm>
            <a:off x="4615977" y="3439615"/>
            <a:ext cx="3902620" cy="2601747"/>
          </a:xfrm>
          <a:prstGeom prst="rect">
            <a:avLst/>
          </a:prstGeom>
        </p:spPr>
      </p:pic>
      <p:pic>
        <p:nvPicPr>
          <p:cNvPr id="7" name="Content Placeholder 6" descr="Chart, histogram&#10;&#10;Description automatically generated">
            <a:extLst>
              <a:ext uri="{FF2B5EF4-FFF2-40B4-BE49-F238E27FC236}">
                <a16:creationId xmlns:a16="http://schemas.microsoft.com/office/drawing/2014/main" id="{5B2D8A63-CBF0-8141-B37A-B2B0E5BFB8BB}"/>
              </a:ext>
            </a:extLst>
          </p:cNvPr>
          <p:cNvPicPr>
            <a:picLocks noChangeAspect="1"/>
          </p:cNvPicPr>
          <p:nvPr/>
        </p:nvPicPr>
        <p:blipFill>
          <a:blip r:embed="rId3"/>
          <a:stretch>
            <a:fillRect/>
          </a:stretch>
        </p:blipFill>
        <p:spPr>
          <a:xfrm>
            <a:off x="4615086" y="859418"/>
            <a:ext cx="3903511" cy="2602341"/>
          </a:xfrm>
          <a:prstGeom prst="rect">
            <a:avLst/>
          </a:prstGeom>
        </p:spPr>
      </p:pic>
    </p:spTree>
    <p:extLst>
      <p:ext uri="{BB962C8B-B14F-4D97-AF65-F5344CB8AC3E}">
        <p14:creationId xmlns:p14="http://schemas.microsoft.com/office/powerpoint/2010/main" val="312931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1672DA5-F7CA-9742-B9CC-EC94C2A6D532}"/>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000" dirty="0"/>
              <a:t>Price of organic – prediction and forecast</a:t>
            </a:r>
          </a:p>
        </p:txBody>
      </p:sp>
      <p:sp>
        <p:nvSpPr>
          <p:cNvPr id="12" name="Content Placeholder 11">
            <a:extLst>
              <a:ext uri="{FF2B5EF4-FFF2-40B4-BE49-F238E27FC236}">
                <a16:creationId xmlns:a16="http://schemas.microsoft.com/office/drawing/2014/main" id="{DA711D2A-B302-43CF-B306-323C35FD3A26}"/>
              </a:ext>
            </a:extLst>
          </p:cNvPr>
          <p:cNvSpPr>
            <a:spLocks noGrp="1"/>
          </p:cNvSpPr>
          <p:nvPr>
            <p:ph sz="half" idx="1"/>
          </p:nvPr>
        </p:nvSpPr>
        <p:spPr>
          <a:xfrm>
            <a:off x="671361" y="2160589"/>
            <a:ext cx="2930517" cy="3880773"/>
          </a:xfrm>
        </p:spPr>
        <p:txBody>
          <a:bodyPr vert="horz" lIns="91440" tIns="45720" rIns="91440" bIns="45720" rtlCol="0">
            <a:normAutofit/>
          </a:bodyPr>
          <a:lstStyle/>
          <a:p>
            <a:r>
              <a:rPr lang="en-GB" dirty="0"/>
              <a:t>The model seems to be following the tested data trend correctly, however in much more flattened way avoiding the sharp swings</a:t>
            </a:r>
          </a:p>
          <a:p>
            <a:r>
              <a:rPr lang="en-GB" dirty="0"/>
              <a:t>Default model MAPE: 19.01</a:t>
            </a:r>
          </a:p>
          <a:p>
            <a:r>
              <a:rPr lang="en-GB" dirty="0"/>
              <a:t>Tuned model MAPE: 8.35</a:t>
            </a:r>
            <a:endParaRPr lang="en-US" dirty="0"/>
          </a:p>
        </p:txBody>
      </p:sp>
      <p:pic>
        <p:nvPicPr>
          <p:cNvPr id="8" name="Content Placeholder 7" descr="Chart&#10;&#10;Description automatically generated with low confidence">
            <a:extLst>
              <a:ext uri="{FF2B5EF4-FFF2-40B4-BE49-F238E27FC236}">
                <a16:creationId xmlns:a16="http://schemas.microsoft.com/office/drawing/2014/main" id="{A40CBB69-D35A-9044-BB56-5260729BD53B}"/>
              </a:ext>
            </a:extLst>
          </p:cNvPr>
          <p:cNvPicPr>
            <a:picLocks noGrp="1" noChangeAspect="1"/>
          </p:cNvPicPr>
          <p:nvPr>
            <p:ph sz="half" idx="2"/>
          </p:nvPr>
        </p:nvPicPr>
        <p:blipFill>
          <a:blip r:embed="rId2"/>
          <a:stretch>
            <a:fillRect/>
          </a:stretch>
        </p:blipFill>
        <p:spPr>
          <a:xfrm>
            <a:off x="4609903" y="3439615"/>
            <a:ext cx="3902620" cy="2601747"/>
          </a:xfrm>
          <a:prstGeom prst="rect">
            <a:avLst/>
          </a:prstGeom>
        </p:spPr>
      </p:pic>
      <p:pic>
        <p:nvPicPr>
          <p:cNvPr id="6" name="Content Placeholder 5" descr="A picture containing diagram&#10;&#10;Description automatically generated">
            <a:extLst>
              <a:ext uri="{FF2B5EF4-FFF2-40B4-BE49-F238E27FC236}">
                <a16:creationId xmlns:a16="http://schemas.microsoft.com/office/drawing/2014/main" id="{B8862618-7534-EB43-AD53-172D4B03E139}"/>
              </a:ext>
            </a:extLst>
          </p:cNvPr>
          <p:cNvPicPr>
            <a:picLocks noChangeAspect="1"/>
          </p:cNvPicPr>
          <p:nvPr/>
        </p:nvPicPr>
        <p:blipFill>
          <a:blip r:embed="rId3"/>
          <a:stretch>
            <a:fillRect/>
          </a:stretch>
        </p:blipFill>
        <p:spPr>
          <a:xfrm>
            <a:off x="4609012" y="859418"/>
            <a:ext cx="3903511" cy="2602341"/>
          </a:xfrm>
          <a:prstGeom prst="rect">
            <a:avLst/>
          </a:prstGeom>
        </p:spPr>
      </p:pic>
    </p:spTree>
    <p:extLst>
      <p:ext uri="{BB962C8B-B14F-4D97-AF65-F5344CB8AC3E}">
        <p14:creationId xmlns:p14="http://schemas.microsoft.com/office/powerpoint/2010/main" val="115542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EC4FC0-295F-834C-9F5A-5EBBFC08B45D}"/>
              </a:ext>
            </a:extLst>
          </p:cNvPr>
          <p:cNvSpPr>
            <a:spLocks noGrp="1"/>
          </p:cNvSpPr>
          <p:nvPr>
            <p:ph type="title"/>
          </p:nvPr>
        </p:nvSpPr>
        <p:spPr>
          <a:xfrm>
            <a:off x="675065" y="609600"/>
            <a:ext cx="3040724" cy="1320800"/>
          </a:xfrm>
        </p:spPr>
        <p:txBody>
          <a:bodyPr vert="horz" lIns="91440" tIns="45720" rIns="91440" bIns="45720" rtlCol="0" anchor="ctr">
            <a:normAutofit/>
          </a:bodyPr>
          <a:lstStyle/>
          <a:p>
            <a:pPr>
              <a:lnSpc>
                <a:spcPct val="90000"/>
              </a:lnSpc>
            </a:pPr>
            <a:r>
              <a:rPr lang="en-US" sz="2000" dirty="0"/>
              <a:t>Volume of conventional – prediction and forecast</a:t>
            </a:r>
          </a:p>
        </p:txBody>
      </p:sp>
      <p:sp>
        <p:nvSpPr>
          <p:cNvPr id="12" name="Content Placeholder 11">
            <a:extLst>
              <a:ext uri="{FF2B5EF4-FFF2-40B4-BE49-F238E27FC236}">
                <a16:creationId xmlns:a16="http://schemas.microsoft.com/office/drawing/2014/main" id="{66B52ECA-81EA-4025-8A4A-EB6F5C429339}"/>
              </a:ext>
            </a:extLst>
          </p:cNvPr>
          <p:cNvSpPr>
            <a:spLocks noGrp="1"/>
          </p:cNvSpPr>
          <p:nvPr>
            <p:ph sz="half" idx="1"/>
          </p:nvPr>
        </p:nvSpPr>
        <p:spPr>
          <a:xfrm>
            <a:off x="671361" y="2160589"/>
            <a:ext cx="2930517" cy="3880773"/>
          </a:xfrm>
        </p:spPr>
        <p:txBody>
          <a:bodyPr vert="horz" lIns="91440" tIns="45720" rIns="91440" bIns="45720" rtlCol="0">
            <a:normAutofit/>
          </a:bodyPr>
          <a:lstStyle/>
          <a:p>
            <a:r>
              <a:rPr lang="en-GB" dirty="0"/>
              <a:t>The model’s prediction is following the test data well, even predicting the peaks, just not going all the way in the extremes </a:t>
            </a:r>
          </a:p>
          <a:p>
            <a:r>
              <a:rPr lang="en-GB" dirty="0"/>
              <a:t>Default model MAPE: 13.46</a:t>
            </a:r>
          </a:p>
          <a:p>
            <a:r>
              <a:rPr lang="en-GB" dirty="0"/>
              <a:t>Tuned model MAPE: 13.70</a:t>
            </a:r>
            <a:endParaRPr lang="en-US" dirty="0"/>
          </a:p>
        </p:txBody>
      </p:sp>
      <p:pic>
        <p:nvPicPr>
          <p:cNvPr id="8" name="Content Placeholder 7" descr="A picture containing graphical user interface&#10;&#10;Description automatically generated">
            <a:extLst>
              <a:ext uri="{FF2B5EF4-FFF2-40B4-BE49-F238E27FC236}">
                <a16:creationId xmlns:a16="http://schemas.microsoft.com/office/drawing/2014/main" id="{886A1AAF-1FF3-9B41-A3B3-F22077F00700}"/>
              </a:ext>
            </a:extLst>
          </p:cNvPr>
          <p:cNvPicPr>
            <a:picLocks noGrp="1" noChangeAspect="1"/>
          </p:cNvPicPr>
          <p:nvPr>
            <p:ph sz="half" idx="2"/>
          </p:nvPr>
        </p:nvPicPr>
        <p:blipFill>
          <a:blip r:embed="rId2"/>
          <a:stretch>
            <a:fillRect/>
          </a:stretch>
        </p:blipFill>
        <p:spPr>
          <a:xfrm>
            <a:off x="4609543" y="3439615"/>
            <a:ext cx="3902620" cy="2601747"/>
          </a:xfrm>
          <a:prstGeom prst="rect">
            <a:avLst/>
          </a:prstGeom>
        </p:spPr>
      </p:pic>
      <p:pic>
        <p:nvPicPr>
          <p:cNvPr id="6" name="Content Placeholder 5" descr="A picture containing histogram&#10;&#10;Description automatically generated">
            <a:extLst>
              <a:ext uri="{FF2B5EF4-FFF2-40B4-BE49-F238E27FC236}">
                <a16:creationId xmlns:a16="http://schemas.microsoft.com/office/drawing/2014/main" id="{52789ABC-58E9-2B46-81D6-0E3C2D3B3273}"/>
              </a:ext>
            </a:extLst>
          </p:cNvPr>
          <p:cNvPicPr>
            <a:picLocks noChangeAspect="1"/>
          </p:cNvPicPr>
          <p:nvPr/>
        </p:nvPicPr>
        <p:blipFill>
          <a:blip r:embed="rId3"/>
          <a:stretch>
            <a:fillRect/>
          </a:stretch>
        </p:blipFill>
        <p:spPr>
          <a:xfrm>
            <a:off x="4600827" y="859418"/>
            <a:ext cx="3903511" cy="2602341"/>
          </a:xfrm>
          <a:prstGeom prst="rect">
            <a:avLst/>
          </a:prstGeom>
        </p:spPr>
      </p:pic>
    </p:spTree>
    <p:extLst>
      <p:ext uri="{BB962C8B-B14F-4D97-AF65-F5344CB8AC3E}">
        <p14:creationId xmlns:p14="http://schemas.microsoft.com/office/powerpoint/2010/main" val="396393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94E352-0C50-5A44-9AAE-947764EA5532}"/>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000" dirty="0"/>
              <a:t>Volume of organic – prediction and forecast</a:t>
            </a:r>
          </a:p>
        </p:txBody>
      </p:sp>
      <p:sp>
        <p:nvSpPr>
          <p:cNvPr id="12" name="Content Placeholder 11">
            <a:extLst>
              <a:ext uri="{FF2B5EF4-FFF2-40B4-BE49-F238E27FC236}">
                <a16:creationId xmlns:a16="http://schemas.microsoft.com/office/drawing/2014/main" id="{5A84D462-CAAE-431F-9C73-FC9D5036C91A}"/>
              </a:ext>
            </a:extLst>
          </p:cNvPr>
          <p:cNvSpPr>
            <a:spLocks noGrp="1"/>
          </p:cNvSpPr>
          <p:nvPr>
            <p:ph sz="half" idx="1"/>
          </p:nvPr>
        </p:nvSpPr>
        <p:spPr>
          <a:xfrm>
            <a:off x="671361" y="2160589"/>
            <a:ext cx="3294745" cy="3880773"/>
          </a:xfrm>
        </p:spPr>
        <p:txBody>
          <a:bodyPr vert="horz" lIns="91440" tIns="45720" rIns="91440" bIns="45720" rtlCol="0">
            <a:normAutofit/>
          </a:bodyPr>
          <a:lstStyle/>
          <a:p>
            <a:r>
              <a:rPr lang="en-GB" dirty="0"/>
              <a:t>The model follows the test data well in its 1</a:t>
            </a:r>
            <a:r>
              <a:rPr lang="en-GB" baseline="30000" dirty="0"/>
              <a:t>st</a:t>
            </a:r>
            <a:r>
              <a:rPr lang="en-GB" dirty="0"/>
              <a:t> part but misses the downswing in its middle (similarly to the conventional price model)</a:t>
            </a:r>
          </a:p>
          <a:p>
            <a:r>
              <a:rPr lang="en-GB" dirty="0"/>
              <a:t>Default model MAPE: 27.94</a:t>
            </a:r>
          </a:p>
          <a:p>
            <a:r>
              <a:rPr lang="en-GB" dirty="0"/>
              <a:t>Tuned model MAPE:</a:t>
            </a:r>
            <a:br>
              <a:rPr lang="en-GB" dirty="0"/>
            </a:br>
            <a:r>
              <a:rPr lang="en-GB" dirty="0"/>
              <a:t>23.18</a:t>
            </a:r>
            <a:endParaRPr lang="en-US" dirty="0"/>
          </a:p>
        </p:txBody>
      </p:sp>
      <p:pic>
        <p:nvPicPr>
          <p:cNvPr id="8" name="Content Placeholder 7" descr="Chart&#10;&#10;Description automatically generated">
            <a:extLst>
              <a:ext uri="{FF2B5EF4-FFF2-40B4-BE49-F238E27FC236}">
                <a16:creationId xmlns:a16="http://schemas.microsoft.com/office/drawing/2014/main" id="{67360C73-EF11-0642-B14F-8AE09C26D689}"/>
              </a:ext>
            </a:extLst>
          </p:cNvPr>
          <p:cNvPicPr>
            <a:picLocks noGrp="1" noChangeAspect="1"/>
          </p:cNvPicPr>
          <p:nvPr>
            <p:ph sz="half" idx="2"/>
          </p:nvPr>
        </p:nvPicPr>
        <p:blipFill>
          <a:blip r:embed="rId2"/>
          <a:stretch>
            <a:fillRect/>
          </a:stretch>
        </p:blipFill>
        <p:spPr>
          <a:xfrm>
            <a:off x="4620183" y="3439615"/>
            <a:ext cx="3902620" cy="2601747"/>
          </a:xfrm>
          <a:prstGeom prst="rect">
            <a:avLst/>
          </a:prstGeom>
        </p:spPr>
      </p:pic>
      <p:pic>
        <p:nvPicPr>
          <p:cNvPr id="6" name="Content Placeholder 5" descr="Chart, histogram&#10;&#10;Description automatically generated with medium confidence">
            <a:extLst>
              <a:ext uri="{FF2B5EF4-FFF2-40B4-BE49-F238E27FC236}">
                <a16:creationId xmlns:a16="http://schemas.microsoft.com/office/drawing/2014/main" id="{64496B68-F01F-4746-B997-0A8C632D485C}"/>
              </a:ext>
            </a:extLst>
          </p:cNvPr>
          <p:cNvPicPr>
            <a:picLocks noChangeAspect="1"/>
          </p:cNvPicPr>
          <p:nvPr/>
        </p:nvPicPr>
        <p:blipFill>
          <a:blip r:embed="rId3"/>
          <a:stretch>
            <a:fillRect/>
          </a:stretch>
        </p:blipFill>
        <p:spPr>
          <a:xfrm>
            <a:off x="4623888" y="859418"/>
            <a:ext cx="3903511" cy="2602341"/>
          </a:xfrm>
          <a:prstGeom prst="rect">
            <a:avLst/>
          </a:prstGeom>
        </p:spPr>
      </p:pic>
    </p:spTree>
    <p:extLst>
      <p:ext uri="{BB962C8B-B14F-4D97-AF65-F5344CB8AC3E}">
        <p14:creationId xmlns:p14="http://schemas.microsoft.com/office/powerpoint/2010/main" val="194156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24D7-0446-8543-97D8-EC0605FBE465}"/>
              </a:ext>
            </a:extLst>
          </p:cNvPr>
          <p:cNvSpPr>
            <a:spLocks noGrp="1"/>
          </p:cNvSpPr>
          <p:nvPr>
            <p:ph type="title"/>
          </p:nvPr>
        </p:nvSpPr>
        <p:spPr/>
        <p:txBody>
          <a:bodyPr/>
          <a:lstStyle/>
          <a:p>
            <a:r>
              <a:rPr lang="en-FI" dirty="0"/>
              <a:t>Potential data sourcing improvements</a:t>
            </a:r>
          </a:p>
        </p:txBody>
      </p:sp>
      <p:sp>
        <p:nvSpPr>
          <p:cNvPr id="3" name="Content Placeholder 2">
            <a:extLst>
              <a:ext uri="{FF2B5EF4-FFF2-40B4-BE49-F238E27FC236}">
                <a16:creationId xmlns:a16="http://schemas.microsoft.com/office/drawing/2014/main" id="{E0605FB3-707E-AC45-B302-0A6800B5BDB2}"/>
              </a:ext>
            </a:extLst>
          </p:cNvPr>
          <p:cNvSpPr>
            <a:spLocks noGrp="1"/>
          </p:cNvSpPr>
          <p:nvPr>
            <p:ph idx="1"/>
          </p:nvPr>
        </p:nvSpPr>
        <p:spPr/>
        <p:txBody>
          <a:bodyPr/>
          <a:lstStyle/>
          <a:p>
            <a:r>
              <a:rPr lang="en-FI" dirty="0"/>
              <a:t>The current model is too general, covering the U.S. market as whole. Therefore not utilising the maximum potential of the data split per region</a:t>
            </a:r>
          </a:p>
          <a:p>
            <a:r>
              <a:rPr lang="en-FI" dirty="0"/>
              <a:t>Google search per region could bring important benefit to </a:t>
            </a:r>
            <a:r>
              <a:rPr lang="en-GB" dirty="0"/>
              <a:t>Orange</a:t>
            </a:r>
            <a:r>
              <a:rPr lang="en-FI" dirty="0"/>
              <a:t> Queen as it might help to increase local volume prediction accuracy </a:t>
            </a:r>
          </a:p>
          <a:p>
            <a:r>
              <a:rPr lang="en-FI" dirty="0"/>
              <a:t>In times where estimated demand &gt; potential max. supply, </a:t>
            </a:r>
            <a:r>
              <a:rPr lang="en-GB" dirty="0"/>
              <a:t>Orange</a:t>
            </a:r>
            <a:r>
              <a:rPr lang="en-FI" dirty="0"/>
              <a:t> Queen could utilise the price per region predictions and allocate its supplies to maximise its benefit (profit margin, key customer satisfaction, etc.)</a:t>
            </a:r>
          </a:p>
        </p:txBody>
      </p:sp>
    </p:spTree>
    <p:extLst>
      <p:ext uri="{BB962C8B-B14F-4D97-AF65-F5344CB8AC3E}">
        <p14:creationId xmlns:p14="http://schemas.microsoft.com/office/powerpoint/2010/main" val="3301200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2407</TotalTime>
  <Words>868</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Orange Queen</vt:lpstr>
      <vt:lpstr>Data analysis – price &amp; volume data</vt:lpstr>
      <vt:lpstr>Data analysis – Google searches data</vt:lpstr>
      <vt:lpstr>Forecasting Model &amp; Error metric</vt:lpstr>
      <vt:lpstr>Price of conventional – prediction and forecast</vt:lpstr>
      <vt:lpstr>Price of organic – prediction and forecast</vt:lpstr>
      <vt:lpstr>Volume of conventional – prediction and forecast</vt:lpstr>
      <vt:lpstr>Volume of organic – prediction and forecast</vt:lpstr>
      <vt:lpstr>Potential data sourcing improvements</vt:lpstr>
      <vt:lpstr>Future steps to utilise the current data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 King</dc:title>
  <dc:creator>Zimply</dc:creator>
  <cp:lastModifiedBy>Zimply</cp:lastModifiedBy>
  <cp:revision>10</cp:revision>
  <dcterms:created xsi:type="dcterms:W3CDTF">2021-08-11T16:20:16Z</dcterms:created>
  <dcterms:modified xsi:type="dcterms:W3CDTF">2023-01-16T18:42:47Z</dcterms:modified>
</cp:coreProperties>
</file>