
<file path=[Content_Types].xml><?xml version="1.0" encoding="utf-8"?>
<Types xmlns="http://schemas.openxmlformats.org/package/2006/content-types">
  <Default Extension="png" ContentType="image/png"/>
  <Default Extension="jfif"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1"/>
  </p:notesMasterIdLst>
  <p:handoutMasterIdLst>
    <p:handoutMasterId r:id="rId32"/>
  </p:handoutMasterIdLst>
  <p:sldIdLst>
    <p:sldId id="503" r:id="rId2"/>
    <p:sldId id="276" r:id="rId3"/>
    <p:sldId id="492" r:id="rId4"/>
    <p:sldId id="507" r:id="rId5"/>
    <p:sldId id="516" r:id="rId6"/>
    <p:sldId id="517" r:id="rId7"/>
    <p:sldId id="518" r:id="rId8"/>
    <p:sldId id="519" r:id="rId9"/>
    <p:sldId id="510" r:id="rId10"/>
    <p:sldId id="520" r:id="rId11"/>
    <p:sldId id="521" r:id="rId12"/>
    <p:sldId id="522" r:id="rId13"/>
    <p:sldId id="512" r:id="rId14"/>
    <p:sldId id="513" r:id="rId15"/>
    <p:sldId id="523" r:id="rId16"/>
    <p:sldId id="524" r:id="rId17"/>
    <p:sldId id="514" r:id="rId18"/>
    <p:sldId id="515" r:id="rId19"/>
    <p:sldId id="525" r:id="rId20"/>
    <p:sldId id="526" r:id="rId21"/>
    <p:sldId id="527" r:id="rId22"/>
    <p:sldId id="528" r:id="rId23"/>
    <p:sldId id="529" r:id="rId24"/>
    <p:sldId id="530" r:id="rId25"/>
    <p:sldId id="531" r:id="rId26"/>
    <p:sldId id="535" r:id="rId27"/>
    <p:sldId id="536" r:id="rId28"/>
    <p:sldId id="533" r:id="rId29"/>
    <p:sldId id="53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C7653D-1924-4F56-9E27-AA2B21F1DA92}">
          <p14:sldIdLst>
            <p14:sldId id="503"/>
            <p14:sldId id="276"/>
            <p14:sldId id="492"/>
          </p14:sldIdLst>
        </p14:section>
        <p14:section name="In the Beginning, Before There Was a Cloud" id="{ED9796C8-63E9-41D8-AC2C-5E95F766AB32}">
          <p14:sldIdLst>
            <p14:sldId id="507"/>
            <p14:sldId id="516"/>
            <p14:sldId id="517"/>
            <p14:sldId id="518"/>
            <p14:sldId id="519"/>
          </p14:sldIdLst>
        </p14:section>
        <p14:section name="Introduction to Cloud Terminology" id="{66DCFE1F-60FD-44F2-BE82-706DDBC14898}">
          <p14:sldIdLst>
            <p14:sldId id="510"/>
            <p14:sldId id="520"/>
            <p14:sldId id="521"/>
            <p14:sldId id="522"/>
          </p14:sldIdLst>
        </p14:section>
        <p14:section name="Cloud Terminology" id="{A33BC60B-839F-4EAE-8033-0F86386A02B3}">
          <p14:sldIdLst>
            <p14:sldId id="512"/>
            <p14:sldId id="513"/>
            <p14:sldId id="523"/>
            <p14:sldId id="524"/>
          </p14:sldIdLst>
        </p14:section>
        <p14:section name="Primary Benefits of Cloud/AWS" id="{0CAF5554-1F61-424F-8400-7E0D71F31C4A}">
          <p14:sldIdLst>
            <p14:sldId id="514"/>
            <p14:sldId id="515"/>
            <p14:sldId id="525"/>
          </p14:sldIdLst>
        </p14:section>
        <p14:section name="AWS Global Infrastructure" id="{4EF1BF01-A88B-46DB-BCC1-68E10550B492}">
          <p14:sldIdLst>
            <p14:sldId id="526"/>
            <p14:sldId id="527"/>
          </p14:sldIdLst>
        </p14:section>
        <p14:section name="Website Deployment Workshop" id="{964872C8-7F4B-4471-99A7-D8A6DC32C475}">
          <p14:sldIdLst>
            <p14:sldId id="528"/>
            <p14:sldId id="529"/>
          </p14:sldIdLst>
        </p14:section>
        <p14:section name="Conclusion" id="{E19D07F1-86E2-47E9-B2AB-7ADC4F89DC12}">
          <p14:sldIdLst>
            <p14:sldId id="530"/>
            <p14:sldId id="531"/>
            <p14:sldId id="535"/>
            <p14:sldId id="536"/>
            <p14:sldId id="533"/>
            <p14:sldId id="534"/>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EF05C-1055-007D-A365-EB814B5D764F}" v="5" dt="2020-07-03T11:52:27.392"/>
    <p1510:client id="{4C4D9221-49ED-CA07-C199-7782640B4E79}" v="3275" dt="2020-07-03T11:51:28.672"/>
    <p1510:client id="{64862907-14A5-95F1-2816-E1821DD1C62C}" v="497" dt="2020-06-30T08:57:16.648"/>
    <p1510:client id="{9D49C814-C7EB-1816-D81B-EF98312DB870}" v="1386" dt="2020-06-30T08:34:04.362"/>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20.5.2021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a:t>© SoftUni – </a:t>
            </a:r>
            <a:r>
              <a:rPr lang="en-US" sz="1100" u="sng">
                <a:hlinkClick r:id="rId2"/>
              </a:rPr>
              <a:t>https://softuni.org</a:t>
            </a:r>
            <a:r>
              <a:rPr lang="en-US" sz="110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2"/>
              </a:rPr>
              <a:t>https://softuni.org</a:t>
            </a:r>
            <a:r>
              <a:rPr lang="en-US"/>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4D05087A-1779-478D-AFFA-09E6C2F19417}"/>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a:t>
            </a:fld>
            <a:endParaRPr lang="en-US"/>
          </a:p>
        </p:txBody>
      </p:sp>
      <p:sp>
        <p:nvSpPr>
          <p:cNvPr id="4" name="Footer Placeholder 3">
            <a:extLst>
              <a:ext uri="{FF2B5EF4-FFF2-40B4-BE49-F238E27FC236}">
                <a16:creationId xmlns:a16="http://schemas.microsoft.com/office/drawing/2014/main" id="{C4BE799E-74BB-4BC5-94DA-716438FE329E}"/>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3307616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24982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1462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0530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1901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3310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https://softuni.org</a:t>
            </a:r>
            <a:r>
              <a:rPr lang="en-US" sz="1600" noProof="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r>
              <a:rPr lang="en-US" noProof="1"/>
              <a:t> </a:t>
            </a:r>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frastructure.aws/" TargetMode="External"/><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ws.amazon.com/console/"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hyperlink" Target="https://coca-colahellenic.com/" TargetMode="External"/><Relationship Id="rId18" Type="http://schemas.openxmlformats.org/officeDocument/2006/relationships/image" Target="../media/image43.png"/><Relationship Id="rId3" Type="http://schemas.openxmlformats.org/officeDocument/2006/relationships/hyperlink" Target="http://www.infragistics.com/" TargetMode="External"/><Relationship Id="rId21" Type="http://schemas.openxmlformats.org/officeDocument/2006/relationships/image" Target="../media/image45.png"/><Relationship Id="rId7" Type="http://schemas.openxmlformats.org/officeDocument/2006/relationships/hyperlink" Target="http://www.postbank.bg/" TargetMode="External"/><Relationship Id="rId12" Type="http://schemas.openxmlformats.org/officeDocument/2006/relationships/image" Target="../media/image40.jpeg"/><Relationship Id="rId17" Type="http://schemas.openxmlformats.org/officeDocument/2006/relationships/hyperlink" Target="https://www.zuehlke.com/" TargetMode="External"/><Relationship Id="rId2" Type="http://schemas.openxmlformats.org/officeDocument/2006/relationships/notesSlide" Target="../notesSlides/notesSlide6.xml"/><Relationship Id="rId16" Type="http://schemas.openxmlformats.org/officeDocument/2006/relationships/image" Target="../media/image42.png"/><Relationship Id="rId20" Type="http://schemas.openxmlformats.org/officeDocument/2006/relationships/image" Target="../media/image44.jfif"/><Relationship Id="rId1" Type="http://schemas.openxmlformats.org/officeDocument/2006/relationships/slideLayout" Target="../slideLayouts/slideLayout3.xml"/><Relationship Id="rId6" Type="http://schemas.openxmlformats.org/officeDocument/2006/relationships/image" Target="../media/image37.png"/><Relationship Id="rId11" Type="http://schemas.openxmlformats.org/officeDocument/2006/relationships/hyperlink" Target="https://motion-software.com/" TargetMode="External"/><Relationship Id="rId5" Type="http://schemas.openxmlformats.org/officeDocument/2006/relationships/hyperlink" Target="https://www.indeavr.com/en" TargetMode="External"/><Relationship Id="rId15" Type="http://schemas.openxmlformats.org/officeDocument/2006/relationships/hyperlink" Target="https://www.xs-software.com/" TargetMode="External"/><Relationship Id="rId10" Type="http://schemas.openxmlformats.org/officeDocument/2006/relationships/image" Target="../media/image39.png"/><Relationship Id="rId19" Type="http://schemas.openxmlformats.org/officeDocument/2006/relationships/hyperlink" Target="https://www.softwaregroup.com/" TargetMode="External"/><Relationship Id="rId4" Type="http://schemas.openxmlformats.org/officeDocument/2006/relationships/image" Target="../media/image36.png"/><Relationship Id="rId9" Type="http://schemas.openxmlformats.org/officeDocument/2006/relationships/hyperlink" Target="http://smartit.bg/" TargetMode="External"/><Relationship Id="rId14" Type="http://schemas.openxmlformats.org/officeDocument/2006/relationships/image" Target="../media/image41.png"/><Relationship Id="rId22"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eee.bg/" TargetMode="Externa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hyperlink" Target="https://codexio.b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commons.wikimedia.org/wiki/File:AWS_Simple_Icons_AWS_Cloud.svg"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jpeg"/><Relationship Id="rId1" Type="http://schemas.openxmlformats.org/officeDocument/2006/relationships/slideLayout" Target="../slideLayouts/slideLayout3.xml"/><Relationship Id="rId5" Type="http://schemas.openxmlformats.org/officeDocument/2006/relationships/image" Target="../media/image25.jpeg"/><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a:hlinkClick r:id="rId3"/>
              </a:rPr>
              <a:t>https://softuni.org</a:t>
            </a:r>
            <a:endParaRPr lang="en-US"/>
          </a:p>
        </p:txBody>
      </p:sp>
      <p:sp>
        <p:nvSpPr>
          <p:cNvPr id="11" name="Company Name"/>
          <p:cNvSpPr>
            <a:spLocks noGrp="1"/>
          </p:cNvSpPr>
          <p:nvPr>
            <p:ph type="body" sz="quarter" idx="17"/>
          </p:nvPr>
        </p:nvSpPr>
        <p:spPr/>
        <p:txBody>
          <a:bodyPr/>
          <a:lstStyle/>
          <a:p>
            <a:r>
              <a:rPr lang="en-US"/>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p:txBody>
          <a:bodyPr>
            <a:normAutofit/>
          </a:bodyPr>
          <a:lstStyle/>
          <a:p>
            <a:r>
              <a:rPr lang="en-AU" sz="3600" dirty="0">
                <a:cs typeface="Calibri"/>
              </a:rPr>
              <a:t>AWS Essentials</a:t>
            </a:r>
            <a:endParaRPr lang="bg-BG" sz="3600" dirty="0"/>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p:txBody>
          <a:bodyPr>
            <a:normAutofit/>
          </a:bodyPr>
          <a:lstStyle/>
          <a:p>
            <a:r>
              <a:rPr lang="en-AU" sz="4800" dirty="0">
                <a:cs typeface="Calibri"/>
              </a:rPr>
              <a:t>Overview of the Cloud</a:t>
            </a:r>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95FDF0B2-FE97-4F15-9DA2-D9B36DEA97F1}"/>
              </a:ext>
            </a:extLst>
          </p:cNvPr>
          <p:cNvSpPr>
            <a:spLocks noGrp="1"/>
          </p:cNvSpPr>
          <p:nvPr>
            <p:ph type="body" sz="quarter" idx="10"/>
          </p:nvPr>
        </p:nvSpPr>
        <p:spPr/>
        <p:txBody>
          <a:bodyPr vert="horz" lIns="108000" tIns="36000" rIns="108000" bIns="36000" rtlCol="0" anchor="t">
            <a:normAutofit/>
          </a:bodyPr>
          <a:lstStyle/>
          <a:p>
            <a:pPr marL="360045" indent="-360045"/>
            <a:r>
              <a:rPr lang="bg-BG" sz="3000" dirty="0">
                <a:cs typeface="Calibri"/>
              </a:rPr>
              <a:t>Cloud services are typically hardware (infrastructure) and application services provided over the internet.</a:t>
            </a:r>
          </a:p>
        </p:txBody>
      </p:sp>
      <p:sp>
        <p:nvSpPr>
          <p:cNvPr id="3" name="Заглавие 2">
            <a:extLst>
              <a:ext uri="{FF2B5EF4-FFF2-40B4-BE49-F238E27FC236}">
                <a16:creationId xmlns:a16="http://schemas.microsoft.com/office/drawing/2014/main" id="{D3E35F24-D4CF-4085-9E8B-546A94BED6D6}"/>
              </a:ext>
            </a:extLst>
          </p:cNvPr>
          <p:cNvSpPr>
            <a:spLocks noGrp="1"/>
          </p:cNvSpPr>
          <p:nvPr>
            <p:ph type="title"/>
          </p:nvPr>
        </p:nvSpPr>
        <p:spPr/>
        <p:txBody>
          <a:bodyPr>
            <a:normAutofit/>
          </a:bodyPr>
          <a:lstStyle/>
          <a:p>
            <a:r>
              <a:rPr lang="bg-BG" sz="4000" dirty="0">
                <a:cs typeface="Calibri"/>
              </a:rPr>
              <a:t>What is Cloud </a:t>
            </a:r>
            <a:r>
              <a:rPr lang="bg-BG" sz="4000" dirty="0" smtClean="0">
                <a:cs typeface="Calibri"/>
              </a:rPr>
              <a:t>Computing?</a:t>
            </a:r>
            <a:endParaRPr lang="bg-BG" sz="4000" dirty="0"/>
          </a:p>
        </p:txBody>
      </p:sp>
      <p:sp>
        <p:nvSpPr>
          <p:cNvPr id="4" name="Облаковидно 3">
            <a:extLst>
              <a:ext uri="{FF2B5EF4-FFF2-40B4-BE49-F238E27FC236}">
                <a16:creationId xmlns:a16="http://schemas.microsoft.com/office/drawing/2014/main" id="{0A314F58-FA34-48C0-BE66-4E907B6FE649}"/>
              </a:ext>
            </a:extLst>
          </p:cNvPr>
          <p:cNvSpPr/>
          <p:nvPr/>
        </p:nvSpPr>
        <p:spPr bwMode="auto">
          <a:xfrm>
            <a:off x="195944" y="3529694"/>
            <a:ext cx="3050721" cy="1839685"/>
          </a:xfrm>
          <a:prstGeom prst="cloud">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Cloud Services</a:t>
            </a:r>
          </a:p>
        </p:txBody>
      </p:sp>
      <p:sp>
        <p:nvSpPr>
          <p:cNvPr id="5" name="Правоъгълник 4">
            <a:extLst>
              <a:ext uri="{FF2B5EF4-FFF2-40B4-BE49-F238E27FC236}">
                <a16:creationId xmlns:a16="http://schemas.microsoft.com/office/drawing/2014/main" id="{1759C487-A4DA-405B-B8CF-C9DB8F3A7805}"/>
              </a:ext>
            </a:extLst>
          </p:cNvPr>
          <p:cNvSpPr/>
          <p:nvPr/>
        </p:nvSpPr>
        <p:spPr bwMode="auto">
          <a:xfrm>
            <a:off x="4910818" y="2257424"/>
            <a:ext cx="5853792" cy="11729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Infrastructure as a Service</a:t>
            </a:r>
            <a:endParaRPr lang="bg-BG" sz="2800" b="1" dirty="0">
              <a:solidFill>
                <a:srgbClr val="FFFFFF"/>
              </a:solidFill>
              <a:effectLst>
                <a:outerShdw blurRad="38100" dist="38100" dir="2700000" algn="tl">
                  <a:srgbClr val="000000">
                    <a:alpha val="43137"/>
                  </a:srgbClr>
                </a:outerShdw>
              </a:effectLst>
            </a:endParaRPr>
          </a:p>
        </p:txBody>
      </p:sp>
      <p:sp>
        <p:nvSpPr>
          <p:cNvPr id="6" name="Правоъгълник 5">
            <a:extLst>
              <a:ext uri="{FF2B5EF4-FFF2-40B4-BE49-F238E27FC236}">
                <a16:creationId xmlns:a16="http://schemas.microsoft.com/office/drawing/2014/main" id="{BDCCE08A-F4A8-4E19-822B-B96D61A2E597}"/>
              </a:ext>
            </a:extLst>
          </p:cNvPr>
          <p:cNvSpPr/>
          <p:nvPr/>
        </p:nvSpPr>
        <p:spPr bwMode="auto">
          <a:xfrm>
            <a:off x="4910817" y="3958316"/>
            <a:ext cx="5853792" cy="11729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Platform as a Service</a:t>
            </a:r>
            <a:endParaRPr lang="bg-BG" sz="2800" b="1" dirty="0">
              <a:solidFill>
                <a:srgbClr val="FFFFFF"/>
              </a:solidFill>
              <a:effectLst>
                <a:outerShdw blurRad="38100" dist="38100" dir="2700000" algn="tl">
                  <a:srgbClr val="000000">
                    <a:alpha val="43137"/>
                  </a:srgbClr>
                </a:outerShdw>
              </a:effectLst>
            </a:endParaRPr>
          </a:p>
        </p:txBody>
      </p:sp>
      <p:sp>
        <p:nvSpPr>
          <p:cNvPr id="7" name="Правоъгълник 6">
            <a:extLst>
              <a:ext uri="{FF2B5EF4-FFF2-40B4-BE49-F238E27FC236}">
                <a16:creationId xmlns:a16="http://schemas.microsoft.com/office/drawing/2014/main" id="{92063B16-704B-4A41-B2EB-9C293EBF0F52}"/>
              </a:ext>
            </a:extLst>
          </p:cNvPr>
          <p:cNvSpPr/>
          <p:nvPr/>
        </p:nvSpPr>
        <p:spPr bwMode="auto">
          <a:xfrm>
            <a:off x="4910818" y="5550352"/>
            <a:ext cx="5853792" cy="1172936"/>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Software as a Service</a:t>
            </a:r>
          </a:p>
        </p:txBody>
      </p:sp>
      <p:sp>
        <p:nvSpPr>
          <p:cNvPr id="8" name="Стрелка надясно 7">
            <a:extLst>
              <a:ext uri="{FF2B5EF4-FFF2-40B4-BE49-F238E27FC236}">
                <a16:creationId xmlns:a16="http://schemas.microsoft.com/office/drawing/2014/main" id="{3E409C41-FE39-4B36-9925-3525F058568C}"/>
              </a:ext>
            </a:extLst>
          </p:cNvPr>
          <p:cNvSpPr/>
          <p:nvPr/>
        </p:nvSpPr>
        <p:spPr bwMode="auto">
          <a:xfrm rot="-1320000">
            <a:off x="3443261" y="3009790"/>
            <a:ext cx="1005622" cy="43020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9" name="Стрелка надясно 8">
            <a:extLst>
              <a:ext uri="{FF2B5EF4-FFF2-40B4-BE49-F238E27FC236}">
                <a16:creationId xmlns:a16="http://schemas.microsoft.com/office/drawing/2014/main" id="{10D52A38-E5CF-418A-9C8E-784753D5853B}"/>
              </a:ext>
            </a:extLst>
          </p:cNvPr>
          <p:cNvSpPr/>
          <p:nvPr/>
        </p:nvSpPr>
        <p:spPr bwMode="auto">
          <a:xfrm>
            <a:off x="3484082" y="4234432"/>
            <a:ext cx="1005622" cy="43020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10" name="Стрелка надясно 9">
            <a:extLst>
              <a:ext uri="{FF2B5EF4-FFF2-40B4-BE49-F238E27FC236}">
                <a16:creationId xmlns:a16="http://schemas.microsoft.com/office/drawing/2014/main" id="{E420ED43-A685-4E3B-87AF-906C50EDC670}"/>
              </a:ext>
            </a:extLst>
          </p:cNvPr>
          <p:cNvSpPr/>
          <p:nvPr/>
        </p:nvSpPr>
        <p:spPr bwMode="auto">
          <a:xfrm rot="1560000">
            <a:off x="3307190" y="5336610"/>
            <a:ext cx="1005622" cy="43020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23731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5DED4309-332C-47F2-AD88-A5E0A59B094C}"/>
              </a:ext>
            </a:extLst>
          </p:cNvPr>
          <p:cNvSpPr>
            <a:spLocks noGrp="1"/>
          </p:cNvSpPr>
          <p:nvPr>
            <p:ph type="sldNum" sz="quarter" idx="5"/>
          </p:nvPr>
        </p:nvSpPr>
        <p:spPr/>
        <p:txBody>
          <a:bodyPr/>
          <a:lstStyle/>
          <a:p>
            <a:fld id="{2BF067CD-8E6B-4360-9AA8-C5DF2A48A6D1}" type="slidenum">
              <a:rPr lang="en-US" noProof="0" smtClean="0"/>
              <a:pPr/>
              <a:t>11</a:t>
            </a:fld>
            <a:endParaRPr lang="en-US" noProof="0"/>
          </a:p>
        </p:txBody>
      </p:sp>
      <p:sp>
        <p:nvSpPr>
          <p:cNvPr id="4" name="Заглавие 3">
            <a:extLst>
              <a:ext uri="{FF2B5EF4-FFF2-40B4-BE49-F238E27FC236}">
                <a16:creationId xmlns:a16="http://schemas.microsoft.com/office/drawing/2014/main" id="{21B53570-421F-4984-B243-2455C5D36A8F}"/>
              </a:ext>
            </a:extLst>
          </p:cNvPr>
          <p:cNvSpPr>
            <a:spLocks noGrp="1"/>
          </p:cNvSpPr>
          <p:nvPr>
            <p:ph type="title"/>
          </p:nvPr>
        </p:nvSpPr>
        <p:spPr/>
        <p:txBody>
          <a:bodyPr>
            <a:normAutofit/>
          </a:bodyPr>
          <a:lstStyle/>
          <a:p>
            <a:r>
              <a:rPr lang="bg-BG" sz="4000" dirty="0">
                <a:cs typeface="Calibri"/>
              </a:rPr>
              <a:t>Cloud Computing</a:t>
            </a:r>
          </a:p>
        </p:txBody>
      </p:sp>
      <p:sp>
        <p:nvSpPr>
          <p:cNvPr id="9" name="Правоъгълник 8">
            <a:extLst>
              <a:ext uri="{FF2B5EF4-FFF2-40B4-BE49-F238E27FC236}">
                <a16:creationId xmlns:a16="http://schemas.microsoft.com/office/drawing/2014/main" id="{7FCB3ECC-92FE-4B6F-87CC-3AA0B2FD41C6}"/>
              </a:ext>
            </a:extLst>
          </p:cNvPr>
          <p:cNvSpPr/>
          <p:nvPr/>
        </p:nvSpPr>
        <p:spPr bwMode="auto">
          <a:xfrm>
            <a:off x="4012746" y="6176281"/>
            <a:ext cx="2656113" cy="6830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a:solidFill>
                  <a:schemeClr val="tx1"/>
                </a:solidFill>
                <a:effectLst>
                  <a:outerShdw blurRad="38100" dist="38100" dir="2700000" algn="tl">
                    <a:srgbClr val="000000">
                      <a:alpha val="43137"/>
                    </a:srgbClr>
                  </a:outerShdw>
                </a:effectLst>
                <a:cs typeface="Calibri"/>
              </a:rPr>
              <a:t>Network</a:t>
            </a:r>
          </a:p>
        </p:txBody>
      </p:sp>
      <p:sp>
        <p:nvSpPr>
          <p:cNvPr id="10" name="Правоъгълник 9">
            <a:extLst>
              <a:ext uri="{FF2B5EF4-FFF2-40B4-BE49-F238E27FC236}">
                <a16:creationId xmlns:a16="http://schemas.microsoft.com/office/drawing/2014/main" id="{C6AE005C-E39E-4E06-8D28-6CD02271E8ED}"/>
              </a:ext>
            </a:extLst>
          </p:cNvPr>
          <p:cNvSpPr/>
          <p:nvPr/>
        </p:nvSpPr>
        <p:spPr bwMode="auto">
          <a:xfrm>
            <a:off x="4012746" y="5523139"/>
            <a:ext cx="2656113" cy="65586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a:solidFill>
                  <a:schemeClr val="tx1"/>
                </a:solidFill>
                <a:effectLst>
                  <a:outerShdw blurRad="38100" dist="38100" dir="2700000" algn="tl">
                    <a:srgbClr val="000000">
                      <a:alpha val="43137"/>
                    </a:srgbClr>
                  </a:outerShdw>
                </a:effectLst>
                <a:cs typeface="Calibri"/>
              </a:rPr>
              <a:t>Storage</a:t>
            </a:r>
          </a:p>
        </p:txBody>
      </p:sp>
      <p:sp>
        <p:nvSpPr>
          <p:cNvPr id="11" name="Правоъгълник 10">
            <a:extLst>
              <a:ext uri="{FF2B5EF4-FFF2-40B4-BE49-F238E27FC236}">
                <a16:creationId xmlns:a16="http://schemas.microsoft.com/office/drawing/2014/main" id="{6E89A300-C41B-470E-BCC4-A0033E1F7F26}"/>
              </a:ext>
            </a:extLst>
          </p:cNvPr>
          <p:cNvSpPr/>
          <p:nvPr/>
        </p:nvSpPr>
        <p:spPr bwMode="auto">
          <a:xfrm>
            <a:off x="4012745" y="4910817"/>
            <a:ext cx="2656113" cy="61504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a:solidFill>
                  <a:schemeClr val="tx1"/>
                </a:solidFill>
                <a:effectLst>
                  <a:outerShdw blurRad="38100" dist="38100" dir="2700000" algn="tl">
                    <a:srgbClr val="000000">
                      <a:alpha val="43137"/>
                    </a:srgbClr>
                  </a:outerShdw>
                </a:effectLst>
                <a:cs typeface="Calibri"/>
              </a:rPr>
              <a:t>Compute</a:t>
            </a:r>
          </a:p>
        </p:txBody>
      </p:sp>
      <p:sp>
        <p:nvSpPr>
          <p:cNvPr id="12" name="Дясна фигурна скоба 11">
            <a:extLst>
              <a:ext uri="{FF2B5EF4-FFF2-40B4-BE49-F238E27FC236}">
                <a16:creationId xmlns:a16="http://schemas.microsoft.com/office/drawing/2014/main" id="{CE7AB918-4B1A-411D-9B5C-8170C48F725F}"/>
              </a:ext>
            </a:extLst>
          </p:cNvPr>
          <p:cNvSpPr/>
          <p:nvPr/>
        </p:nvSpPr>
        <p:spPr>
          <a:xfrm>
            <a:off x="7215705" y="5216978"/>
            <a:ext cx="612320" cy="15103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p>
        </p:txBody>
      </p:sp>
      <p:sp>
        <p:nvSpPr>
          <p:cNvPr id="13" name="Правоъгълник 12">
            <a:extLst>
              <a:ext uri="{FF2B5EF4-FFF2-40B4-BE49-F238E27FC236}">
                <a16:creationId xmlns:a16="http://schemas.microsoft.com/office/drawing/2014/main" id="{42D941C6-C496-4C24-B5BA-992772E1AEA8}"/>
              </a:ext>
            </a:extLst>
          </p:cNvPr>
          <p:cNvSpPr/>
          <p:nvPr/>
        </p:nvSpPr>
        <p:spPr bwMode="auto">
          <a:xfrm>
            <a:off x="8326212" y="5672817"/>
            <a:ext cx="3608613" cy="737508"/>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Infrastructure as a service</a:t>
            </a:r>
          </a:p>
        </p:txBody>
      </p:sp>
      <p:sp>
        <p:nvSpPr>
          <p:cNvPr id="14" name="Правоъгълник 13">
            <a:extLst>
              <a:ext uri="{FF2B5EF4-FFF2-40B4-BE49-F238E27FC236}">
                <a16:creationId xmlns:a16="http://schemas.microsoft.com/office/drawing/2014/main" id="{C83F1F0F-D327-4D60-B7AB-E833E0A561D5}"/>
              </a:ext>
            </a:extLst>
          </p:cNvPr>
          <p:cNvSpPr/>
          <p:nvPr/>
        </p:nvSpPr>
        <p:spPr bwMode="auto">
          <a:xfrm>
            <a:off x="3039836" y="4904013"/>
            <a:ext cx="4343401" cy="5715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16" name="Текстово поле 15">
            <a:extLst>
              <a:ext uri="{FF2B5EF4-FFF2-40B4-BE49-F238E27FC236}">
                <a16:creationId xmlns:a16="http://schemas.microsoft.com/office/drawing/2014/main" id="{84923F8C-349F-44C7-90A7-DFA7F23D3DBB}"/>
              </a:ext>
            </a:extLst>
          </p:cNvPr>
          <p:cNvSpPr txBox="1"/>
          <p:nvPr/>
        </p:nvSpPr>
        <p:spPr>
          <a:xfrm>
            <a:off x="587828" y="5527221"/>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nSpc>
                <a:spcPct val="110000"/>
              </a:lnSpc>
              <a:buClr>
                <a:schemeClr val="accent5">
                  <a:lumMod val="40000"/>
                  <a:lumOff val="60000"/>
                </a:schemeClr>
              </a:buClr>
              <a:buSzPct val="70000"/>
            </a:pPr>
            <a:r>
              <a:rPr lang="bg-BG" sz="2400">
                <a:cs typeface="Calibri"/>
              </a:rPr>
              <a:t>       Hypervisor</a:t>
            </a:r>
            <a:endParaRPr lang="bg-BG" sz="2400" dirty="0">
              <a:cs typeface="Calibri"/>
            </a:endParaRPr>
          </a:p>
        </p:txBody>
      </p:sp>
      <p:sp>
        <p:nvSpPr>
          <p:cNvPr id="17" name="Стрелка нагоре 16">
            <a:extLst>
              <a:ext uri="{FF2B5EF4-FFF2-40B4-BE49-F238E27FC236}">
                <a16:creationId xmlns:a16="http://schemas.microsoft.com/office/drawing/2014/main" id="{69A2A811-1B4E-46F5-B842-B4C969BCEDA2}"/>
              </a:ext>
            </a:extLst>
          </p:cNvPr>
          <p:cNvSpPr/>
          <p:nvPr/>
        </p:nvSpPr>
        <p:spPr bwMode="auto">
          <a:xfrm rot="3060000">
            <a:off x="3044059" y="4951578"/>
            <a:ext cx="198882" cy="542980"/>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18" name="Правоъгълник 17">
            <a:extLst>
              <a:ext uri="{FF2B5EF4-FFF2-40B4-BE49-F238E27FC236}">
                <a16:creationId xmlns:a16="http://schemas.microsoft.com/office/drawing/2014/main" id="{27EE882F-C6AE-4CA8-867C-5F9B3248669A}"/>
              </a:ext>
            </a:extLst>
          </p:cNvPr>
          <p:cNvSpPr/>
          <p:nvPr/>
        </p:nvSpPr>
        <p:spPr bwMode="auto">
          <a:xfrm>
            <a:off x="3522889" y="3441246"/>
            <a:ext cx="723900" cy="147229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VM</a:t>
            </a:r>
            <a:endParaRPr lang="bg-BG" sz="2400" b="1" dirty="0">
              <a:solidFill>
                <a:srgbClr val="FFFFFF"/>
              </a:solidFill>
              <a:effectLst>
                <a:outerShdw blurRad="38100" dist="38100" dir="2700000" algn="tl">
                  <a:srgbClr val="000000">
                    <a:alpha val="43137"/>
                  </a:srgbClr>
                </a:outerShdw>
              </a:effectLst>
            </a:endParaRPr>
          </a:p>
        </p:txBody>
      </p:sp>
      <p:sp>
        <p:nvSpPr>
          <p:cNvPr id="19" name="Правоъгълник 18">
            <a:extLst>
              <a:ext uri="{FF2B5EF4-FFF2-40B4-BE49-F238E27FC236}">
                <a16:creationId xmlns:a16="http://schemas.microsoft.com/office/drawing/2014/main" id="{452624E1-8D66-4569-8460-0E1B62CDE982}"/>
              </a:ext>
            </a:extLst>
          </p:cNvPr>
          <p:cNvSpPr/>
          <p:nvPr/>
        </p:nvSpPr>
        <p:spPr bwMode="auto">
          <a:xfrm>
            <a:off x="4516212" y="3427640"/>
            <a:ext cx="669472" cy="1472292"/>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VM</a:t>
            </a:r>
            <a:endParaRPr lang="bg-BG" sz="2400" b="1" dirty="0">
              <a:solidFill>
                <a:srgbClr val="FFFFFF"/>
              </a:solidFill>
              <a:effectLst>
                <a:outerShdw blurRad="38100" dist="38100" dir="2700000" algn="tl">
                  <a:srgbClr val="000000">
                    <a:alpha val="43137"/>
                  </a:srgbClr>
                </a:outerShdw>
              </a:effectLst>
            </a:endParaRPr>
          </a:p>
        </p:txBody>
      </p:sp>
      <p:sp>
        <p:nvSpPr>
          <p:cNvPr id="20" name="Правоъгълник 19">
            <a:extLst>
              <a:ext uri="{FF2B5EF4-FFF2-40B4-BE49-F238E27FC236}">
                <a16:creationId xmlns:a16="http://schemas.microsoft.com/office/drawing/2014/main" id="{C1C1A4C1-3533-4660-9B56-285401F402F0}"/>
              </a:ext>
            </a:extLst>
          </p:cNvPr>
          <p:cNvSpPr/>
          <p:nvPr/>
        </p:nvSpPr>
        <p:spPr bwMode="auto">
          <a:xfrm>
            <a:off x="5495924" y="3441247"/>
            <a:ext cx="669472" cy="148589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VM</a:t>
            </a:r>
            <a:endParaRPr lang="bg-BG" sz="2400" b="1" dirty="0">
              <a:solidFill>
                <a:srgbClr val="FFFFFF"/>
              </a:solidFill>
              <a:effectLst>
                <a:outerShdw blurRad="38100" dist="38100" dir="2700000" algn="tl">
                  <a:srgbClr val="000000">
                    <a:alpha val="43137"/>
                  </a:srgbClr>
                </a:outerShdw>
              </a:effectLst>
            </a:endParaRPr>
          </a:p>
        </p:txBody>
      </p:sp>
      <p:sp>
        <p:nvSpPr>
          <p:cNvPr id="21" name="Правоъгълник 20">
            <a:extLst>
              <a:ext uri="{FF2B5EF4-FFF2-40B4-BE49-F238E27FC236}">
                <a16:creationId xmlns:a16="http://schemas.microsoft.com/office/drawing/2014/main" id="{4537E613-795E-4823-995A-B803A36FD3C8}"/>
              </a:ext>
            </a:extLst>
          </p:cNvPr>
          <p:cNvSpPr/>
          <p:nvPr/>
        </p:nvSpPr>
        <p:spPr bwMode="auto">
          <a:xfrm>
            <a:off x="6380389" y="3454854"/>
            <a:ext cx="669472" cy="1485899"/>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VM</a:t>
            </a:r>
            <a:endParaRPr lang="bg-BG" sz="2400" b="1" dirty="0">
              <a:solidFill>
                <a:srgbClr val="FFFFFF"/>
              </a:solidFill>
              <a:effectLst>
                <a:outerShdw blurRad="38100" dist="38100" dir="2700000" algn="tl">
                  <a:srgbClr val="000000">
                    <a:alpha val="43137"/>
                  </a:srgbClr>
                </a:outerShdw>
              </a:effectLst>
            </a:endParaRPr>
          </a:p>
        </p:txBody>
      </p:sp>
      <p:sp>
        <p:nvSpPr>
          <p:cNvPr id="24" name="Правоъгълник 23">
            <a:extLst>
              <a:ext uri="{FF2B5EF4-FFF2-40B4-BE49-F238E27FC236}">
                <a16:creationId xmlns:a16="http://schemas.microsoft.com/office/drawing/2014/main" id="{A74E7129-26BD-4767-96E4-61BB2D6ACB79}"/>
              </a:ext>
            </a:extLst>
          </p:cNvPr>
          <p:cNvSpPr/>
          <p:nvPr/>
        </p:nvSpPr>
        <p:spPr bwMode="auto">
          <a:xfrm>
            <a:off x="8326210" y="3713390"/>
            <a:ext cx="3608614" cy="887185"/>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Platform as a Service</a:t>
            </a:r>
            <a:endParaRPr lang="bg-BG" sz="2400" b="1" dirty="0">
              <a:solidFill>
                <a:srgbClr val="FFFFFF"/>
              </a:solidFill>
              <a:effectLst>
                <a:outerShdw blurRad="38100" dist="38100" dir="2700000" algn="tl">
                  <a:srgbClr val="000000">
                    <a:alpha val="43137"/>
                  </a:srgbClr>
                </a:outerShdw>
              </a:effectLst>
            </a:endParaRPr>
          </a:p>
        </p:txBody>
      </p:sp>
      <p:sp>
        <p:nvSpPr>
          <p:cNvPr id="25" name="Стрелка надясно 24">
            <a:extLst>
              <a:ext uri="{FF2B5EF4-FFF2-40B4-BE49-F238E27FC236}">
                <a16:creationId xmlns:a16="http://schemas.microsoft.com/office/drawing/2014/main" id="{357501FD-C85F-459C-943B-FC0B24459E31}"/>
              </a:ext>
            </a:extLst>
          </p:cNvPr>
          <p:cNvSpPr/>
          <p:nvPr/>
        </p:nvSpPr>
        <p:spPr bwMode="auto">
          <a:xfrm>
            <a:off x="7396136" y="4009915"/>
            <a:ext cx="692658" cy="36216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28" name="Правоъгълник 27">
            <a:extLst>
              <a:ext uri="{FF2B5EF4-FFF2-40B4-BE49-F238E27FC236}">
                <a16:creationId xmlns:a16="http://schemas.microsoft.com/office/drawing/2014/main" id="{A11CC04B-D188-4CD9-AA4C-BF6ACD4F0AB1}"/>
              </a:ext>
            </a:extLst>
          </p:cNvPr>
          <p:cNvSpPr/>
          <p:nvPr/>
        </p:nvSpPr>
        <p:spPr bwMode="auto">
          <a:xfrm>
            <a:off x="3522889" y="2379889"/>
            <a:ext cx="3499757" cy="914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Application</a:t>
            </a:r>
            <a:endParaRPr lang="bg-BG" sz="2800" b="1" dirty="0">
              <a:solidFill>
                <a:srgbClr val="FFFFFF"/>
              </a:solidFill>
              <a:effectLst>
                <a:outerShdw blurRad="38100" dist="38100" dir="2700000" algn="tl">
                  <a:srgbClr val="000000">
                    <a:alpha val="43137"/>
                  </a:srgbClr>
                </a:outerShdw>
              </a:effectLst>
            </a:endParaRPr>
          </a:p>
        </p:txBody>
      </p:sp>
      <p:sp>
        <p:nvSpPr>
          <p:cNvPr id="30" name="Стрелка надясно 29">
            <a:extLst>
              <a:ext uri="{FF2B5EF4-FFF2-40B4-BE49-F238E27FC236}">
                <a16:creationId xmlns:a16="http://schemas.microsoft.com/office/drawing/2014/main" id="{2E4AA0A6-7F4B-4685-83B6-8902940E9CB9}"/>
              </a:ext>
            </a:extLst>
          </p:cNvPr>
          <p:cNvSpPr/>
          <p:nvPr/>
        </p:nvSpPr>
        <p:spPr bwMode="auto">
          <a:xfrm>
            <a:off x="7396135" y="2608379"/>
            <a:ext cx="692658" cy="36216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
        <p:nvSpPr>
          <p:cNvPr id="31" name="Правоъгълник 30">
            <a:extLst>
              <a:ext uri="{FF2B5EF4-FFF2-40B4-BE49-F238E27FC236}">
                <a16:creationId xmlns:a16="http://schemas.microsoft.com/office/drawing/2014/main" id="{A247295D-AA1D-4537-91E2-924DA2D1DF6E}"/>
              </a:ext>
            </a:extLst>
          </p:cNvPr>
          <p:cNvSpPr/>
          <p:nvPr/>
        </p:nvSpPr>
        <p:spPr bwMode="auto">
          <a:xfrm>
            <a:off x="8326209" y="2339068"/>
            <a:ext cx="3608614" cy="887185"/>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a:solidFill>
                  <a:srgbClr val="FFFFFF"/>
                </a:solidFill>
                <a:effectLst>
                  <a:outerShdw blurRad="38100" dist="38100" dir="2700000" algn="tl">
                    <a:srgbClr val="000000">
                      <a:alpha val="43137"/>
                    </a:srgbClr>
                  </a:outerShdw>
                </a:effectLst>
                <a:cs typeface="Calibri"/>
              </a:rPr>
              <a:t>Software as a Service</a:t>
            </a:r>
            <a:endParaRPr lang="bg-BG" sz="24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914289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827955AB-D647-4328-8F81-138C2826983B}"/>
              </a:ext>
            </a:extLst>
          </p:cNvPr>
          <p:cNvSpPr>
            <a:spLocks noGrp="1"/>
          </p:cNvSpPr>
          <p:nvPr>
            <p:ph type="sldNum" sz="quarter" idx="4"/>
          </p:nvPr>
        </p:nvSpPr>
        <p:spPr/>
        <p:txBody>
          <a:bodyPr/>
          <a:lstStyle/>
          <a:p>
            <a:fld id="{2BF067CD-8E6B-4360-9AA8-C5DF2A48A6D1}" type="slidenum">
              <a:rPr lang="en-US" noProof="0" smtClean="0"/>
              <a:pPr/>
              <a:t>12</a:t>
            </a:fld>
            <a:endParaRPr lang="en-US" noProof="0"/>
          </a:p>
        </p:txBody>
      </p:sp>
      <p:sp>
        <p:nvSpPr>
          <p:cNvPr id="4" name="Заглавие 3">
            <a:extLst>
              <a:ext uri="{FF2B5EF4-FFF2-40B4-BE49-F238E27FC236}">
                <a16:creationId xmlns:a16="http://schemas.microsoft.com/office/drawing/2014/main" id="{A9FC6DA6-8088-4B90-9D2E-45CBEED4F3ED}"/>
              </a:ext>
            </a:extLst>
          </p:cNvPr>
          <p:cNvSpPr>
            <a:spLocks noGrp="1"/>
          </p:cNvSpPr>
          <p:nvPr>
            <p:ph type="title"/>
          </p:nvPr>
        </p:nvSpPr>
        <p:spPr/>
        <p:txBody>
          <a:bodyPr>
            <a:normAutofit/>
          </a:bodyPr>
          <a:lstStyle/>
          <a:p>
            <a:r>
              <a:rPr lang="bg-BG" sz="4000" dirty="0">
                <a:cs typeface="Calibri"/>
              </a:rPr>
              <a:t>Types of Cloud</a:t>
            </a:r>
          </a:p>
        </p:txBody>
      </p:sp>
      <p:sp>
        <p:nvSpPr>
          <p:cNvPr id="8" name="Облаковидно 7">
            <a:extLst>
              <a:ext uri="{FF2B5EF4-FFF2-40B4-BE49-F238E27FC236}">
                <a16:creationId xmlns:a16="http://schemas.microsoft.com/office/drawing/2014/main" id="{497EE4ED-4F75-4C39-ABE9-FB2F89429FCC}"/>
              </a:ext>
            </a:extLst>
          </p:cNvPr>
          <p:cNvSpPr/>
          <p:nvPr/>
        </p:nvSpPr>
        <p:spPr bwMode="auto">
          <a:xfrm>
            <a:off x="1565061" y="900935"/>
            <a:ext cx="1837794" cy="1052556"/>
          </a:xfrm>
          <a:prstGeom prst="cloud">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200" b="1" dirty="0">
                <a:solidFill>
                  <a:srgbClr val="FFFFFF"/>
                </a:solidFill>
                <a:effectLst>
                  <a:outerShdw blurRad="38100" dist="38100" dir="2700000" algn="tl">
                    <a:srgbClr val="000000">
                      <a:alpha val="43137"/>
                    </a:srgbClr>
                  </a:outerShdw>
                </a:effectLst>
                <a:cs typeface="Calibri"/>
              </a:rPr>
              <a:t>Private cloud</a:t>
            </a:r>
          </a:p>
        </p:txBody>
      </p:sp>
      <p:sp>
        <p:nvSpPr>
          <p:cNvPr id="13" name="Текстово поле 12">
            <a:extLst>
              <a:ext uri="{FF2B5EF4-FFF2-40B4-BE49-F238E27FC236}">
                <a16:creationId xmlns:a16="http://schemas.microsoft.com/office/drawing/2014/main" id="{B43B35E9-E3F9-4009-BD47-D0450BA9B3EB}"/>
              </a:ext>
            </a:extLst>
          </p:cNvPr>
          <p:cNvSpPr txBox="1"/>
          <p:nvPr/>
        </p:nvSpPr>
        <p:spPr>
          <a:xfrm>
            <a:off x="1247775" y="2046645"/>
            <a:ext cx="2743200" cy="385416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marL="457200" indent="-457200" eaLnBrk="0" hangingPunct="0">
              <a:lnSpc>
                <a:spcPct val="110000"/>
              </a:lnSpc>
              <a:buClr>
                <a:schemeClr val="accent5">
                  <a:lumMod val="40000"/>
                  <a:lumOff val="60000"/>
                </a:schemeClr>
              </a:buClr>
              <a:buSzPct val="70000"/>
              <a:buAutoNum type="arabicPeriod"/>
            </a:pPr>
            <a:r>
              <a:rPr lang="bg-BG" sz="2400" dirty="0">
                <a:cs typeface="Calibri"/>
              </a:rPr>
              <a:t>Fully Customizable</a:t>
            </a:r>
            <a:endParaRPr lang="bg-BG" sz="2400" dirty="0"/>
          </a:p>
          <a:p>
            <a:pPr marL="457200" indent="-457200">
              <a:lnSpc>
                <a:spcPct val="110000"/>
              </a:lnSpc>
              <a:buClr>
                <a:schemeClr val="accent5">
                  <a:lumMod val="40000"/>
                  <a:lumOff val="60000"/>
                </a:schemeClr>
              </a:buClr>
              <a:buSzPct val="70000"/>
              <a:buAutoNum type="arabicPeriod"/>
            </a:pPr>
            <a:r>
              <a:rPr lang="bg-BG" sz="2400" dirty="0">
                <a:cs typeface="Calibri"/>
              </a:rPr>
              <a:t>Higher Security</a:t>
            </a:r>
          </a:p>
          <a:p>
            <a:pPr marL="457200" indent="-457200">
              <a:lnSpc>
                <a:spcPct val="110000"/>
              </a:lnSpc>
              <a:buClr>
                <a:schemeClr val="accent5">
                  <a:lumMod val="40000"/>
                  <a:lumOff val="60000"/>
                </a:schemeClr>
              </a:buClr>
              <a:buSzPct val="70000"/>
              <a:buAutoNum type="arabicPeriod"/>
            </a:pPr>
            <a:r>
              <a:rPr lang="bg-BG" sz="2400" dirty="0">
                <a:cs typeface="Calibri"/>
              </a:rPr>
              <a:t>Capital Costs</a:t>
            </a:r>
          </a:p>
          <a:p>
            <a:pPr marL="457200" indent="-457200">
              <a:lnSpc>
                <a:spcPct val="110000"/>
              </a:lnSpc>
              <a:buClr>
                <a:schemeClr val="accent5">
                  <a:lumMod val="40000"/>
                  <a:lumOff val="60000"/>
                </a:schemeClr>
              </a:buClr>
              <a:buSzPct val="70000"/>
              <a:buAutoNum type="arabicPeriod"/>
            </a:pPr>
            <a:r>
              <a:rPr lang="bg-BG" sz="2400" dirty="0">
                <a:cs typeface="Calibri"/>
              </a:rPr>
              <a:t>High Overhead</a:t>
            </a:r>
          </a:p>
          <a:p>
            <a:pPr marL="457200" indent="-457200">
              <a:lnSpc>
                <a:spcPct val="110000"/>
              </a:lnSpc>
              <a:buClr>
                <a:schemeClr val="accent5">
                  <a:lumMod val="40000"/>
                  <a:lumOff val="60000"/>
                </a:schemeClr>
              </a:buClr>
              <a:buSzPct val="70000"/>
              <a:buAutoNum type="arabicPeriod"/>
            </a:pPr>
            <a:r>
              <a:rPr lang="bg-BG" sz="2400" dirty="0">
                <a:cs typeface="Calibri"/>
              </a:rPr>
              <a:t>Lack of elasticity</a:t>
            </a:r>
          </a:p>
          <a:p>
            <a:pPr marL="457200" indent="-457200">
              <a:lnSpc>
                <a:spcPct val="110000"/>
              </a:lnSpc>
              <a:buClr>
                <a:schemeClr val="accent5">
                  <a:lumMod val="40000"/>
                  <a:lumOff val="60000"/>
                </a:schemeClr>
              </a:buClr>
              <a:buSzPct val="70000"/>
              <a:buAutoNum type="arabicPeriod"/>
            </a:pPr>
            <a:r>
              <a:rPr lang="bg-BG" sz="2400" dirty="0">
                <a:cs typeface="Calibri"/>
              </a:rPr>
              <a:t>Potential Latency</a:t>
            </a:r>
          </a:p>
        </p:txBody>
      </p:sp>
      <p:sp>
        <p:nvSpPr>
          <p:cNvPr id="14" name="Текстово поле 13">
            <a:extLst>
              <a:ext uri="{FF2B5EF4-FFF2-40B4-BE49-F238E27FC236}">
                <a16:creationId xmlns:a16="http://schemas.microsoft.com/office/drawing/2014/main" id="{AF769F0A-B6EE-4BFA-9ECF-67CB5C8D5207}"/>
              </a:ext>
            </a:extLst>
          </p:cNvPr>
          <p:cNvSpPr txBox="1"/>
          <p:nvPr/>
        </p:nvSpPr>
        <p:spPr>
          <a:xfrm>
            <a:off x="4844231" y="2042037"/>
            <a:ext cx="2976716" cy="3928036"/>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marL="514350" indent="-514350">
              <a:buClr>
                <a:schemeClr val="accent5">
                  <a:lumMod val="40000"/>
                  <a:lumOff val="60000"/>
                </a:schemeClr>
              </a:buClr>
              <a:buSzPct val="70000"/>
              <a:buAutoNum type="arabicPeriod"/>
            </a:pPr>
            <a:r>
              <a:rPr lang="bg-BG" sz="2400" dirty="0">
                <a:ea typeface="+mn-lt"/>
                <a:cs typeface="+mn-lt"/>
              </a:rPr>
              <a:t>Combination of public and private</a:t>
            </a:r>
            <a:endParaRPr lang="en-US" sz="2400" dirty="0">
              <a:ea typeface="+mn-lt"/>
              <a:cs typeface="+mn-lt"/>
            </a:endParaRPr>
          </a:p>
          <a:p>
            <a:pPr marL="514350" indent="-514350">
              <a:buClr>
                <a:schemeClr val="accent5">
                  <a:lumMod val="40000"/>
                  <a:lumOff val="60000"/>
                </a:schemeClr>
              </a:buClr>
              <a:buSzPct val="70000"/>
              <a:buAutoNum type="arabicPeriod"/>
            </a:pPr>
            <a:r>
              <a:rPr lang="bg-BG" sz="2400" dirty="0">
                <a:ea typeface="+mn-lt"/>
                <a:cs typeface="+mn-lt"/>
              </a:rPr>
              <a:t>Often used as a transition to public cloud</a:t>
            </a:r>
          </a:p>
          <a:p>
            <a:pPr marL="514350" indent="-514350">
              <a:buClr>
                <a:schemeClr val="accent5">
                  <a:lumMod val="40000"/>
                  <a:lumOff val="60000"/>
                </a:schemeClr>
              </a:buClr>
              <a:buSzPct val="70000"/>
              <a:buAutoNum type="arabicPeriod"/>
            </a:pPr>
            <a:r>
              <a:rPr lang="bg-BG" sz="2400" dirty="0">
                <a:ea typeface="+mn-lt"/>
                <a:cs typeface="+mn-lt"/>
              </a:rPr>
              <a:t>Addes flexability and scalability</a:t>
            </a:r>
          </a:p>
          <a:p>
            <a:pPr marL="514350" indent="-514350">
              <a:buClr>
                <a:schemeClr val="accent5">
                  <a:lumMod val="40000"/>
                  <a:lumOff val="60000"/>
                </a:schemeClr>
              </a:buClr>
              <a:buSzPct val="70000"/>
              <a:buAutoNum type="arabicPeriod"/>
            </a:pPr>
            <a:endParaRPr lang="bg-BG" sz="2400" dirty="0">
              <a:cs typeface="Calibri"/>
            </a:endParaRPr>
          </a:p>
          <a:p>
            <a:pPr>
              <a:lnSpc>
                <a:spcPct val="110000"/>
              </a:lnSpc>
              <a:buClr>
                <a:schemeClr val="accent5">
                  <a:lumMod val="40000"/>
                  <a:lumOff val="60000"/>
                </a:schemeClr>
              </a:buClr>
              <a:buSzPct val="70000"/>
            </a:pPr>
            <a:endParaRPr lang="bg-BG" sz="2400" dirty="0">
              <a:cs typeface="Calibri"/>
            </a:endParaRPr>
          </a:p>
        </p:txBody>
      </p:sp>
      <p:sp>
        <p:nvSpPr>
          <p:cNvPr id="15" name="Текстово поле 14">
            <a:extLst>
              <a:ext uri="{FF2B5EF4-FFF2-40B4-BE49-F238E27FC236}">
                <a16:creationId xmlns:a16="http://schemas.microsoft.com/office/drawing/2014/main" id="{C12321B5-21FC-4CA9-B7AC-53846C477ED5}"/>
              </a:ext>
            </a:extLst>
          </p:cNvPr>
          <p:cNvSpPr txBox="1"/>
          <p:nvPr/>
        </p:nvSpPr>
        <p:spPr>
          <a:xfrm>
            <a:off x="8612751" y="2049719"/>
            <a:ext cx="2866103" cy="4260434"/>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marL="457200" indent="-457200" eaLnBrk="0" hangingPunct="0">
              <a:lnSpc>
                <a:spcPct val="110000"/>
              </a:lnSpc>
              <a:buClr>
                <a:schemeClr val="accent5">
                  <a:lumMod val="40000"/>
                  <a:lumOff val="60000"/>
                </a:schemeClr>
              </a:buClr>
              <a:buSzPct val="70000"/>
              <a:buAutoNum type="arabicPeriod"/>
            </a:pPr>
            <a:r>
              <a:rPr lang="bg-BG" sz="2400" dirty="0">
                <a:cs typeface="Calibri"/>
              </a:rPr>
              <a:t>No Capital Costs</a:t>
            </a:r>
          </a:p>
          <a:p>
            <a:pPr marL="457200" indent="-457200">
              <a:lnSpc>
                <a:spcPct val="110000"/>
              </a:lnSpc>
              <a:buClr>
                <a:schemeClr val="accent5">
                  <a:lumMod val="40000"/>
                  <a:lumOff val="60000"/>
                </a:schemeClr>
              </a:buClr>
              <a:buSzPct val="70000"/>
              <a:buAutoNum type="arabicPeriod"/>
            </a:pPr>
            <a:r>
              <a:rPr lang="bg-BG" sz="2400" dirty="0">
                <a:cs typeface="Calibri"/>
              </a:rPr>
              <a:t>Pay as you go</a:t>
            </a:r>
          </a:p>
          <a:p>
            <a:pPr marL="457200" indent="-457200">
              <a:lnSpc>
                <a:spcPct val="110000"/>
              </a:lnSpc>
              <a:buClr>
                <a:schemeClr val="accent5">
                  <a:lumMod val="40000"/>
                  <a:lumOff val="60000"/>
                </a:schemeClr>
              </a:buClr>
              <a:buSzPct val="70000"/>
              <a:buAutoNum type="arabicPeriod"/>
            </a:pPr>
            <a:r>
              <a:rPr lang="bg-BG" sz="2400" dirty="0">
                <a:cs typeface="Calibri"/>
              </a:rPr>
              <a:t>Low overhead</a:t>
            </a:r>
          </a:p>
          <a:p>
            <a:pPr marL="457200" indent="-457200">
              <a:lnSpc>
                <a:spcPct val="110000"/>
              </a:lnSpc>
              <a:buClr>
                <a:schemeClr val="accent5">
                  <a:lumMod val="40000"/>
                  <a:lumOff val="60000"/>
                </a:schemeClr>
              </a:buClr>
              <a:buSzPct val="70000"/>
              <a:buAutoNum type="arabicPeriod"/>
            </a:pPr>
            <a:r>
              <a:rPr lang="bg-BG" sz="2400" dirty="0">
                <a:cs typeface="Calibri"/>
              </a:rPr>
              <a:t>Infinite scalability</a:t>
            </a:r>
          </a:p>
          <a:p>
            <a:pPr marL="457200" indent="-457200">
              <a:lnSpc>
                <a:spcPct val="110000"/>
              </a:lnSpc>
              <a:buClr>
                <a:schemeClr val="accent5">
                  <a:lumMod val="40000"/>
                  <a:lumOff val="60000"/>
                </a:schemeClr>
              </a:buClr>
              <a:buSzPct val="70000"/>
              <a:buAutoNum type="arabicPeriod"/>
            </a:pPr>
            <a:r>
              <a:rPr lang="bg-BG" sz="2400" dirty="0">
                <a:cs typeface="Calibri"/>
              </a:rPr>
              <a:t>Elasticity</a:t>
            </a:r>
          </a:p>
          <a:p>
            <a:pPr marL="457200" indent="-457200">
              <a:lnSpc>
                <a:spcPct val="110000"/>
              </a:lnSpc>
              <a:buClr>
                <a:schemeClr val="accent5">
                  <a:lumMod val="40000"/>
                  <a:lumOff val="60000"/>
                </a:schemeClr>
              </a:buClr>
              <a:buSzPct val="70000"/>
              <a:buAutoNum type="arabicPeriod"/>
            </a:pPr>
            <a:r>
              <a:rPr lang="bg-BG" sz="2400" dirty="0">
                <a:cs typeface="Calibri"/>
              </a:rPr>
              <a:t>Governance challenges</a:t>
            </a:r>
          </a:p>
          <a:p>
            <a:pPr marL="457200" indent="-457200">
              <a:lnSpc>
                <a:spcPct val="110000"/>
              </a:lnSpc>
              <a:buClr>
                <a:schemeClr val="accent5">
                  <a:lumMod val="40000"/>
                  <a:lumOff val="60000"/>
                </a:schemeClr>
              </a:buClr>
              <a:buSzPct val="70000"/>
              <a:buAutoNum type="arabicPeriod"/>
            </a:pPr>
            <a:r>
              <a:rPr lang="bg-BG" sz="2400" dirty="0">
                <a:cs typeface="Calibri"/>
              </a:rPr>
              <a:t>Simplified deployments</a:t>
            </a:r>
          </a:p>
        </p:txBody>
      </p:sp>
      <p:sp>
        <p:nvSpPr>
          <p:cNvPr id="10" name="Облаковидно 7">
            <a:extLst>
              <a:ext uri="{FF2B5EF4-FFF2-40B4-BE49-F238E27FC236}">
                <a16:creationId xmlns:a16="http://schemas.microsoft.com/office/drawing/2014/main" id="{497EE4ED-4F75-4C39-ABE9-FB2F89429FCC}"/>
              </a:ext>
            </a:extLst>
          </p:cNvPr>
          <p:cNvSpPr/>
          <p:nvPr/>
        </p:nvSpPr>
        <p:spPr bwMode="auto">
          <a:xfrm>
            <a:off x="9126905" y="873226"/>
            <a:ext cx="1837794" cy="1052556"/>
          </a:xfrm>
          <a:prstGeom prst="cloud">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200" b="1" dirty="0" smtClean="0">
                <a:solidFill>
                  <a:srgbClr val="FFFFFF"/>
                </a:solidFill>
                <a:effectLst>
                  <a:outerShdw blurRad="38100" dist="38100" dir="2700000" algn="tl">
                    <a:srgbClr val="000000">
                      <a:alpha val="43137"/>
                    </a:srgbClr>
                  </a:outerShdw>
                </a:effectLst>
                <a:cs typeface="Calibri"/>
              </a:rPr>
              <a:t>P</a:t>
            </a:r>
            <a:r>
              <a:rPr lang="en-US" sz="2200" b="1" dirty="0" err="1" smtClean="0">
                <a:solidFill>
                  <a:srgbClr val="FFFFFF"/>
                </a:solidFill>
                <a:effectLst>
                  <a:outerShdw blurRad="38100" dist="38100" dir="2700000" algn="tl">
                    <a:srgbClr val="000000">
                      <a:alpha val="43137"/>
                    </a:srgbClr>
                  </a:outerShdw>
                </a:effectLst>
                <a:cs typeface="Calibri"/>
              </a:rPr>
              <a:t>ublic</a:t>
            </a:r>
            <a:r>
              <a:rPr lang="bg-BG" sz="2200" b="1" dirty="0" smtClean="0">
                <a:solidFill>
                  <a:srgbClr val="FFFFFF"/>
                </a:solidFill>
                <a:effectLst>
                  <a:outerShdw blurRad="38100" dist="38100" dir="2700000" algn="tl">
                    <a:srgbClr val="000000">
                      <a:alpha val="43137"/>
                    </a:srgbClr>
                  </a:outerShdw>
                </a:effectLst>
                <a:cs typeface="Calibri"/>
              </a:rPr>
              <a:t> </a:t>
            </a:r>
            <a:r>
              <a:rPr lang="bg-BG" sz="2200" b="1" dirty="0">
                <a:solidFill>
                  <a:srgbClr val="FFFFFF"/>
                </a:solidFill>
                <a:effectLst>
                  <a:outerShdw blurRad="38100" dist="38100" dir="2700000" algn="tl">
                    <a:srgbClr val="000000">
                      <a:alpha val="43137"/>
                    </a:srgbClr>
                  </a:outerShdw>
                </a:effectLst>
                <a:cs typeface="Calibri"/>
              </a:rPr>
              <a:t>cloud</a:t>
            </a:r>
          </a:p>
        </p:txBody>
      </p:sp>
      <p:sp>
        <p:nvSpPr>
          <p:cNvPr id="11" name="Облаковидно 7">
            <a:extLst>
              <a:ext uri="{FF2B5EF4-FFF2-40B4-BE49-F238E27FC236}">
                <a16:creationId xmlns:a16="http://schemas.microsoft.com/office/drawing/2014/main" id="{497EE4ED-4F75-4C39-ABE9-FB2F89429FCC}"/>
              </a:ext>
            </a:extLst>
          </p:cNvPr>
          <p:cNvSpPr/>
          <p:nvPr/>
        </p:nvSpPr>
        <p:spPr bwMode="auto">
          <a:xfrm>
            <a:off x="5345983" y="901130"/>
            <a:ext cx="1837794" cy="1052556"/>
          </a:xfrm>
          <a:prstGeom prst="cloud">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200" b="1" dirty="0" smtClean="0">
                <a:solidFill>
                  <a:srgbClr val="FFFFFF"/>
                </a:solidFill>
                <a:effectLst>
                  <a:outerShdw blurRad="38100" dist="38100" dir="2700000" algn="tl">
                    <a:srgbClr val="000000">
                      <a:alpha val="43137"/>
                    </a:srgbClr>
                  </a:outerShdw>
                </a:effectLst>
                <a:cs typeface="Calibri"/>
              </a:rPr>
              <a:t>Hybrid </a:t>
            </a:r>
            <a:r>
              <a:rPr lang="bg-BG" sz="2200" b="1" dirty="0" smtClean="0">
                <a:solidFill>
                  <a:srgbClr val="FFFFFF"/>
                </a:solidFill>
                <a:effectLst>
                  <a:outerShdw blurRad="38100" dist="38100" dir="2700000" algn="tl">
                    <a:srgbClr val="000000">
                      <a:alpha val="43137"/>
                    </a:srgbClr>
                  </a:outerShdw>
                </a:effectLst>
                <a:cs typeface="Calibri"/>
              </a:rPr>
              <a:t>cloud</a:t>
            </a:r>
            <a:endParaRPr lang="bg-BG" sz="2200" b="1" dirty="0">
              <a:solidFill>
                <a:srgbClr val="FFFFFF"/>
              </a:solidFill>
              <a:effectLst>
                <a:outerShdw blurRad="38100" dist="38100" dir="2700000" algn="tl">
                  <a:srgbClr val="000000">
                    <a:alpha val="43137"/>
                  </a:srgbClr>
                </a:outerShdw>
              </a:effectLst>
              <a:cs typeface="Calibri"/>
            </a:endParaRPr>
          </a:p>
        </p:txBody>
      </p:sp>
    </p:spTree>
    <p:extLst>
      <p:ext uri="{BB962C8B-B14F-4D97-AF65-F5344CB8AC3E}">
        <p14:creationId xmlns:p14="http://schemas.microsoft.com/office/powerpoint/2010/main" val="1447128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a:extLst>
              <a:ext uri="{FF2B5EF4-FFF2-40B4-BE49-F238E27FC236}">
                <a16:creationId xmlns:a16="http://schemas.microsoft.com/office/drawing/2014/main" id="{5E3B5E46-2820-4EA4-945C-3E49EF3D523C}"/>
              </a:ext>
            </a:extLst>
          </p:cNvPr>
          <p:cNvSpPr>
            <a:spLocks noGrp="1"/>
          </p:cNvSpPr>
          <p:nvPr>
            <p:ph type="title" sz="quarter" idx="10"/>
          </p:nvPr>
        </p:nvSpPr>
        <p:spPr/>
        <p:txBody>
          <a:bodyPr/>
          <a:lstStyle/>
          <a:p>
            <a:r>
              <a:rPr lang="bg-BG" sz="5400" dirty="0">
                <a:cs typeface="Arial"/>
              </a:rPr>
              <a:t>Cloud </a:t>
            </a:r>
            <a:r>
              <a:rPr lang="bg-BG" sz="5400" dirty="0" smtClean="0">
                <a:cs typeface="Arial"/>
              </a:rPr>
              <a:t>Termin</a:t>
            </a:r>
            <a:r>
              <a:rPr lang="en-US" sz="5400" dirty="0" smtClean="0">
                <a:cs typeface="Arial"/>
              </a:rPr>
              <a:t>o</a:t>
            </a:r>
            <a:r>
              <a:rPr lang="bg-BG" sz="5400" dirty="0" smtClean="0">
                <a:cs typeface="Arial"/>
              </a:rPr>
              <a:t>logy</a:t>
            </a:r>
            <a:endParaRPr lang="bg-BG" sz="5400" dirty="0"/>
          </a:p>
        </p:txBody>
      </p:sp>
      <p:sp>
        <p:nvSpPr>
          <p:cNvPr id="2" name="Контейнер за номер на слайда 1">
            <a:extLst>
              <a:ext uri="{FF2B5EF4-FFF2-40B4-BE49-F238E27FC236}">
                <a16:creationId xmlns:a16="http://schemas.microsoft.com/office/drawing/2014/main" id="{3E1FF183-C3D8-4FFE-BC24-937E96F0E572}"/>
              </a:ext>
            </a:extLst>
          </p:cNvPr>
          <p:cNvSpPr>
            <a:spLocks noGrp="1"/>
          </p:cNvSpPr>
          <p:nvPr>
            <p:ph type="sldNum" sz="quarter" idx="4294967295"/>
          </p:nvPr>
        </p:nvSpPr>
        <p:spPr>
          <a:xfrm>
            <a:off x="11720945" y="6507162"/>
            <a:ext cx="471055" cy="350837"/>
          </a:xfrm>
          <a:prstGeom prst="rect">
            <a:avLst/>
          </a:prstGeom>
        </p:spPr>
        <p:txBody>
          <a:bodyPr/>
          <a:lstStyle/>
          <a:p>
            <a:fld id="{2BF067CD-8E6B-4360-9AA8-C5DF2A48A6D1}" type="slidenum">
              <a:rPr lang="en-US" noProof="0" smtClean="0"/>
              <a:pPr/>
              <a:t>13</a:t>
            </a:fld>
            <a:endParaRPr lang="en-US" noProof="0" dirty="0"/>
          </a:p>
        </p:txBody>
      </p:sp>
      <p:pic>
        <p:nvPicPr>
          <p:cNvPr id="8" name="Картина 8" descr="Картина, която съдържа лице, мъж, топка, държащ&#10;&#10;Описанието е генерирано автоматично">
            <a:extLst>
              <a:ext uri="{FF2B5EF4-FFF2-40B4-BE49-F238E27FC236}">
                <a16:creationId xmlns:a16="http://schemas.microsoft.com/office/drawing/2014/main" id="{B30AC729-1B9F-4014-B0A3-E7EF648BA95B}"/>
              </a:ext>
            </a:extLst>
          </p:cNvPr>
          <p:cNvPicPr>
            <a:picLocks noChangeAspect="1"/>
          </p:cNvPicPr>
          <p:nvPr/>
        </p:nvPicPr>
        <p:blipFill>
          <a:blip r:embed="rId2"/>
          <a:stretch>
            <a:fillRect/>
          </a:stretch>
        </p:blipFill>
        <p:spPr>
          <a:xfrm>
            <a:off x="4724400" y="1386825"/>
            <a:ext cx="2743200" cy="23834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33970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C51A1EA9-40A2-40E0-A90C-FFB90C550583}"/>
              </a:ext>
            </a:extLst>
          </p:cNvPr>
          <p:cNvSpPr>
            <a:spLocks noGrp="1"/>
          </p:cNvSpPr>
          <p:nvPr>
            <p:ph type="body" sz="quarter" idx="10"/>
          </p:nvPr>
        </p:nvSpPr>
        <p:spPr>
          <a:xfrm>
            <a:off x="1673561" y="1121143"/>
            <a:ext cx="10321675" cy="1641339"/>
          </a:xfrm>
        </p:spPr>
        <p:txBody>
          <a:bodyPr vert="horz" lIns="108000" tIns="36000" rIns="108000" bIns="36000" rtlCol="0" anchor="t">
            <a:normAutofit lnSpcReduction="10000"/>
          </a:bodyPr>
          <a:lstStyle/>
          <a:p>
            <a:pPr lvl="1" indent="-360045"/>
            <a:r>
              <a:rPr lang="bg-BG" sz="3200" dirty="0">
                <a:ea typeface="+mn-lt"/>
                <a:cs typeface="+mn-lt"/>
              </a:rPr>
              <a:t>Scalable </a:t>
            </a:r>
            <a:r>
              <a:rPr lang="bg-BG" sz="3200" dirty="0" smtClean="0">
                <a:ea typeface="+mn-lt"/>
                <a:cs typeface="+mn-lt"/>
              </a:rPr>
              <a:t>(</a:t>
            </a:r>
            <a:r>
              <a:rPr lang="en-US" sz="3200" b="1" dirty="0">
                <a:solidFill>
                  <a:schemeClr val="bg1"/>
                </a:solidFill>
                <a:ea typeface="+mn-lt"/>
                <a:cs typeface="+mn-lt"/>
              </a:rPr>
              <a:t>s</a:t>
            </a:r>
            <a:r>
              <a:rPr lang="bg-BG" sz="3200" b="1" dirty="0" smtClean="0">
                <a:solidFill>
                  <a:schemeClr val="bg1"/>
                </a:solidFill>
                <a:ea typeface="+mn-lt"/>
                <a:cs typeface="+mn-lt"/>
              </a:rPr>
              <a:t>calability</a:t>
            </a:r>
            <a:r>
              <a:rPr lang="bg-BG" sz="3200" dirty="0">
                <a:ea typeface="+mn-lt"/>
                <a:cs typeface="+mn-lt"/>
              </a:rPr>
              <a:t>)</a:t>
            </a:r>
          </a:p>
          <a:p>
            <a:pPr marL="1255395" lvl="2" indent="-360045"/>
            <a:r>
              <a:rPr lang="bg-BG" sz="3000" dirty="0">
                <a:ea typeface="+mn-lt"/>
                <a:cs typeface="+mn-lt"/>
              </a:rPr>
              <a:t>The ability to easily grow in size, capacity and/or scope  (usually based on demand)</a:t>
            </a:r>
          </a:p>
        </p:txBody>
      </p:sp>
      <p:sp>
        <p:nvSpPr>
          <p:cNvPr id="3" name="Заглавие 2">
            <a:extLst>
              <a:ext uri="{FF2B5EF4-FFF2-40B4-BE49-F238E27FC236}">
                <a16:creationId xmlns:a16="http://schemas.microsoft.com/office/drawing/2014/main" id="{331DB989-8718-4F0E-BAB3-4DFBC7988156}"/>
              </a:ext>
            </a:extLst>
          </p:cNvPr>
          <p:cNvSpPr>
            <a:spLocks noGrp="1"/>
          </p:cNvSpPr>
          <p:nvPr>
            <p:ph type="title"/>
          </p:nvPr>
        </p:nvSpPr>
        <p:spPr/>
        <p:txBody>
          <a:bodyPr>
            <a:normAutofit/>
          </a:bodyPr>
          <a:lstStyle/>
          <a:p>
            <a:r>
              <a:rPr lang="bg-BG" sz="4000" dirty="0">
                <a:cs typeface="Calibri"/>
              </a:rPr>
              <a:t>Cloud </a:t>
            </a:r>
            <a:r>
              <a:rPr lang="bg-BG" sz="4000" dirty="0" smtClean="0">
                <a:cs typeface="Calibri"/>
              </a:rPr>
              <a:t>Terminology</a:t>
            </a:r>
            <a:r>
              <a:rPr lang="en-US" sz="4000" dirty="0" smtClean="0">
                <a:cs typeface="Calibri"/>
              </a:rPr>
              <a:t> (1)</a:t>
            </a:r>
            <a:endParaRPr lang="bg-BG" sz="4000" dirty="0">
              <a:cs typeface="Calibri"/>
            </a:endParaRPr>
          </a:p>
        </p:txBody>
      </p:sp>
      <p:pic>
        <p:nvPicPr>
          <p:cNvPr id="5" name="Картина 5" descr="Картина, която съдържа рисунка&#10;&#10;Описанието е генерирано автоматично">
            <a:extLst>
              <a:ext uri="{FF2B5EF4-FFF2-40B4-BE49-F238E27FC236}">
                <a16:creationId xmlns:a16="http://schemas.microsoft.com/office/drawing/2014/main" id="{3765EF87-2EB0-4E67-8B32-62DD82183C78}"/>
              </a:ext>
            </a:extLst>
          </p:cNvPr>
          <p:cNvPicPr>
            <a:picLocks noChangeAspect="1"/>
          </p:cNvPicPr>
          <p:nvPr/>
        </p:nvPicPr>
        <p:blipFill>
          <a:blip r:embed="rId2"/>
          <a:stretch>
            <a:fillRect/>
          </a:stretch>
        </p:blipFill>
        <p:spPr>
          <a:xfrm>
            <a:off x="2697616" y="4058330"/>
            <a:ext cx="918483" cy="918483"/>
          </a:xfrm>
          <a:prstGeom prst="rect">
            <a:avLst/>
          </a:prstGeom>
        </p:spPr>
      </p:pic>
      <p:sp>
        <p:nvSpPr>
          <p:cNvPr id="6" name="Текстово поле 5">
            <a:extLst>
              <a:ext uri="{FF2B5EF4-FFF2-40B4-BE49-F238E27FC236}">
                <a16:creationId xmlns:a16="http://schemas.microsoft.com/office/drawing/2014/main" id="{6FC83693-AE16-4B4A-A285-F190F8EF6CAE}"/>
              </a:ext>
            </a:extLst>
          </p:cNvPr>
          <p:cNvSpPr txBox="1"/>
          <p:nvPr/>
        </p:nvSpPr>
        <p:spPr>
          <a:xfrm>
            <a:off x="2220686" y="3254829"/>
            <a:ext cx="2185308"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b="1" dirty="0"/>
              <a:t>1000 Users</a:t>
            </a:r>
          </a:p>
        </p:txBody>
      </p:sp>
      <p:sp>
        <p:nvSpPr>
          <p:cNvPr id="7" name="Текстово поле 6">
            <a:extLst>
              <a:ext uri="{FF2B5EF4-FFF2-40B4-BE49-F238E27FC236}">
                <a16:creationId xmlns:a16="http://schemas.microsoft.com/office/drawing/2014/main" id="{C0188C99-17EE-49F9-9EFA-75EE910891EB}"/>
              </a:ext>
            </a:extLst>
          </p:cNvPr>
          <p:cNvSpPr txBox="1"/>
          <p:nvPr/>
        </p:nvSpPr>
        <p:spPr>
          <a:xfrm>
            <a:off x="5363935" y="3254828"/>
            <a:ext cx="2280558"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b="1" dirty="0"/>
              <a:t>5000 Users</a:t>
            </a:r>
          </a:p>
        </p:txBody>
      </p:sp>
      <p:sp>
        <p:nvSpPr>
          <p:cNvPr id="8" name="Текстово поле 7">
            <a:extLst>
              <a:ext uri="{FF2B5EF4-FFF2-40B4-BE49-F238E27FC236}">
                <a16:creationId xmlns:a16="http://schemas.microsoft.com/office/drawing/2014/main" id="{EC49443B-AD93-43B2-B9E3-7CA718EA3837}"/>
              </a:ext>
            </a:extLst>
          </p:cNvPr>
          <p:cNvSpPr txBox="1"/>
          <p:nvPr/>
        </p:nvSpPr>
        <p:spPr>
          <a:xfrm>
            <a:off x="8684077" y="3254827"/>
            <a:ext cx="2130879"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b="1" dirty="0"/>
              <a:t>50 000 Users</a:t>
            </a:r>
          </a:p>
        </p:txBody>
      </p:sp>
      <p:pic>
        <p:nvPicPr>
          <p:cNvPr id="9" name="Картина 5" descr="Картина, която съдържа рисунка&#10;&#10;Описанието е генерирано автоматично">
            <a:extLst>
              <a:ext uri="{FF2B5EF4-FFF2-40B4-BE49-F238E27FC236}">
                <a16:creationId xmlns:a16="http://schemas.microsoft.com/office/drawing/2014/main" id="{834398B2-9434-447A-90B5-8455D2CDA462}"/>
              </a:ext>
            </a:extLst>
          </p:cNvPr>
          <p:cNvPicPr>
            <a:picLocks noChangeAspect="1"/>
          </p:cNvPicPr>
          <p:nvPr/>
        </p:nvPicPr>
        <p:blipFill>
          <a:blip r:embed="rId2"/>
          <a:stretch>
            <a:fillRect/>
          </a:stretch>
        </p:blipFill>
        <p:spPr>
          <a:xfrm>
            <a:off x="5364616" y="4003901"/>
            <a:ext cx="918483" cy="918483"/>
          </a:xfrm>
          <a:prstGeom prst="rect">
            <a:avLst/>
          </a:prstGeom>
        </p:spPr>
      </p:pic>
      <p:pic>
        <p:nvPicPr>
          <p:cNvPr id="10" name="Картина 5" descr="Картина, която съдържа рисунка&#10;&#10;Описанието е генерирано автоматично">
            <a:extLst>
              <a:ext uri="{FF2B5EF4-FFF2-40B4-BE49-F238E27FC236}">
                <a16:creationId xmlns:a16="http://schemas.microsoft.com/office/drawing/2014/main" id="{A229317D-CF39-41E6-9303-1DABBD5654A6}"/>
              </a:ext>
            </a:extLst>
          </p:cNvPr>
          <p:cNvPicPr>
            <a:picLocks noChangeAspect="1"/>
          </p:cNvPicPr>
          <p:nvPr/>
        </p:nvPicPr>
        <p:blipFill>
          <a:blip r:embed="rId2"/>
          <a:stretch>
            <a:fillRect/>
          </a:stretch>
        </p:blipFill>
        <p:spPr>
          <a:xfrm>
            <a:off x="6725331" y="4003901"/>
            <a:ext cx="918483" cy="918483"/>
          </a:xfrm>
          <a:prstGeom prst="rect">
            <a:avLst/>
          </a:prstGeom>
        </p:spPr>
      </p:pic>
      <p:pic>
        <p:nvPicPr>
          <p:cNvPr id="11" name="Картина 5" descr="Картина, която съдържа рисунка&#10;&#10;Описанието е генерирано автоматично">
            <a:extLst>
              <a:ext uri="{FF2B5EF4-FFF2-40B4-BE49-F238E27FC236}">
                <a16:creationId xmlns:a16="http://schemas.microsoft.com/office/drawing/2014/main" id="{7949901B-BDE5-44CE-8C6D-701BB4C88C22}"/>
              </a:ext>
            </a:extLst>
          </p:cNvPr>
          <p:cNvPicPr>
            <a:picLocks noChangeAspect="1"/>
          </p:cNvPicPr>
          <p:nvPr/>
        </p:nvPicPr>
        <p:blipFill>
          <a:blip r:embed="rId2"/>
          <a:stretch>
            <a:fillRect/>
          </a:stretch>
        </p:blipFill>
        <p:spPr>
          <a:xfrm>
            <a:off x="8684759" y="3949472"/>
            <a:ext cx="918483" cy="918483"/>
          </a:xfrm>
          <a:prstGeom prst="rect">
            <a:avLst/>
          </a:prstGeom>
        </p:spPr>
      </p:pic>
      <p:pic>
        <p:nvPicPr>
          <p:cNvPr id="12" name="Картина 5" descr="Картина, която съдържа рисунка&#10;&#10;Описанието е генерирано автоматично">
            <a:extLst>
              <a:ext uri="{FF2B5EF4-FFF2-40B4-BE49-F238E27FC236}">
                <a16:creationId xmlns:a16="http://schemas.microsoft.com/office/drawing/2014/main" id="{C0560CDF-012E-4234-9AC1-28ED052D77A2}"/>
              </a:ext>
            </a:extLst>
          </p:cNvPr>
          <p:cNvPicPr>
            <a:picLocks noChangeAspect="1"/>
          </p:cNvPicPr>
          <p:nvPr/>
        </p:nvPicPr>
        <p:blipFill>
          <a:blip r:embed="rId2"/>
          <a:stretch>
            <a:fillRect/>
          </a:stretch>
        </p:blipFill>
        <p:spPr>
          <a:xfrm>
            <a:off x="9895795" y="3949472"/>
            <a:ext cx="918483" cy="918483"/>
          </a:xfrm>
          <a:prstGeom prst="rect">
            <a:avLst/>
          </a:prstGeom>
        </p:spPr>
      </p:pic>
      <p:pic>
        <p:nvPicPr>
          <p:cNvPr id="13" name="Картина 5" descr="Картина, която съдържа рисунка&#10;&#10;Описанието е генерирано автоматично">
            <a:extLst>
              <a:ext uri="{FF2B5EF4-FFF2-40B4-BE49-F238E27FC236}">
                <a16:creationId xmlns:a16="http://schemas.microsoft.com/office/drawing/2014/main" id="{B0E3FAD7-46FA-4854-ABC2-FDA38C4B79CF}"/>
              </a:ext>
            </a:extLst>
          </p:cNvPr>
          <p:cNvPicPr>
            <a:picLocks noChangeAspect="1"/>
          </p:cNvPicPr>
          <p:nvPr/>
        </p:nvPicPr>
        <p:blipFill>
          <a:blip r:embed="rId2"/>
          <a:stretch>
            <a:fillRect/>
          </a:stretch>
        </p:blipFill>
        <p:spPr>
          <a:xfrm>
            <a:off x="8684760" y="4874758"/>
            <a:ext cx="918483" cy="918483"/>
          </a:xfrm>
          <a:prstGeom prst="rect">
            <a:avLst/>
          </a:prstGeom>
        </p:spPr>
      </p:pic>
      <p:pic>
        <p:nvPicPr>
          <p:cNvPr id="14" name="Картина 5" descr="Картина, която съдържа рисунка&#10;&#10;Описанието е генерирано автоматично">
            <a:extLst>
              <a:ext uri="{FF2B5EF4-FFF2-40B4-BE49-F238E27FC236}">
                <a16:creationId xmlns:a16="http://schemas.microsoft.com/office/drawing/2014/main" id="{6BCDA160-52B5-4E13-8B4E-B866023C7672}"/>
              </a:ext>
            </a:extLst>
          </p:cNvPr>
          <p:cNvPicPr>
            <a:picLocks noChangeAspect="1"/>
          </p:cNvPicPr>
          <p:nvPr/>
        </p:nvPicPr>
        <p:blipFill>
          <a:blip r:embed="rId2"/>
          <a:stretch>
            <a:fillRect/>
          </a:stretch>
        </p:blipFill>
        <p:spPr>
          <a:xfrm>
            <a:off x="9895795" y="4820328"/>
            <a:ext cx="918483" cy="918483"/>
          </a:xfrm>
          <a:prstGeom prst="rect">
            <a:avLst/>
          </a:prstGeom>
        </p:spPr>
      </p:pic>
      <p:pic>
        <p:nvPicPr>
          <p:cNvPr id="15" name="Картина 5" descr="Картина, която съдържа рисунка&#10;&#10;Описанието е генерирано автоматично">
            <a:extLst>
              <a:ext uri="{FF2B5EF4-FFF2-40B4-BE49-F238E27FC236}">
                <a16:creationId xmlns:a16="http://schemas.microsoft.com/office/drawing/2014/main" id="{28F1C1CE-4DD6-4642-943F-D13CEE28D1B0}"/>
              </a:ext>
            </a:extLst>
          </p:cNvPr>
          <p:cNvPicPr>
            <a:picLocks noChangeAspect="1"/>
          </p:cNvPicPr>
          <p:nvPr/>
        </p:nvPicPr>
        <p:blipFill>
          <a:blip r:embed="rId2"/>
          <a:stretch>
            <a:fillRect/>
          </a:stretch>
        </p:blipFill>
        <p:spPr>
          <a:xfrm>
            <a:off x="8684760" y="5881686"/>
            <a:ext cx="918483" cy="918483"/>
          </a:xfrm>
          <a:prstGeom prst="rect">
            <a:avLst/>
          </a:prstGeom>
        </p:spPr>
      </p:pic>
      <p:pic>
        <p:nvPicPr>
          <p:cNvPr id="16" name="Картина 5" descr="Картина, която съдържа рисунка&#10;&#10;Описанието е генерирано автоматично">
            <a:extLst>
              <a:ext uri="{FF2B5EF4-FFF2-40B4-BE49-F238E27FC236}">
                <a16:creationId xmlns:a16="http://schemas.microsoft.com/office/drawing/2014/main" id="{CDD4EA06-E2E0-4B75-874E-97FD6F6F23B9}"/>
              </a:ext>
            </a:extLst>
          </p:cNvPr>
          <p:cNvPicPr>
            <a:picLocks noChangeAspect="1"/>
          </p:cNvPicPr>
          <p:nvPr/>
        </p:nvPicPr>
        <p:blipFill>
          <a:blip r:embed="rId2"/>
          <a:stretch>
            <a:fillRect/>
          </a:stretch>
        </p:blipFill>
        <p:spPr>
          <a:xfrm>
            <a:off x="9923009" y="5800043"/>
            <a:ext cx="918483" cy="918483"/>
          </a:xfrm>
          <a:prstGeom prst="rect">
            <a:avLst/>
          </a:prstGeom>
        </p:spPr>
      </p:pic>
      <p:pic>
        <p:nvPicPr>
          <p:cNvPr id="17" name="Картина 5" descr="Картина, която съдържа рисунка&#10;&#10;Описанието е генерирано автоматично">
            <a:extLst>
              <a:ext uri="{FF2B5EF4-FFF2-40B4-BE49-F238E27FC236}">
                <a16:creationId xmlns:a16="http://schemas.microsoft.com/office/drawing/2014/main" id="{E208290F-AAFC-4E68-972D-E80E64B73E46}"/>
              </a:ext>
            </a:extLst>
          </p:cNvPr>
          <p:cNvPicPr>
            <a:picLocks noChangeAspect="1"/>
          </p:cNvPicPr>
          <p:nvPr/>
        </p:nvPicPr>
        <p:blipFill>
          <a:blip r:embed="rId2"/>
          <a:stretch>
            <a:fillRect/>
          </a:stretch>
        </p:blipFill>
        <p:spPr>
          <a:xfrm>
            <a:off x="6099401" y="4929186"/>
            <a:ext cx="918483" cy="918483"/>
          </a:xfrm>
          <a:prstGeom prst="rect">
            <a:avLst/>
          </a:prstGeom>
        </p:spPr>
      </p:pic>
    </p:spTree>
    <p:extLst>
      <p:ext uri="{BB962C8B-B14F-4D97-AF65-F5344CB8AC3E}">
        <p14:creationId xmlns:p14="http://schemas.microsoft.com/office/powerpoint/2010/main" val="3918800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C51A1EA9-40A2-40E0-A90C-FFB90C550583}"/>
              </a:ext>
            </a:extLst>
          </p:cNvPr>
          <p:cNvSpPr>
            <a:spLocks noGrp="1"/>
          </p:cNvSpPr>
          <p:nvPr>
            <p:ph type="body" sz="quarter" idx="10"/>
          </p:nvPr>
        </p:nvSpPr>
        <p:spPr>
          <a:xfrm>
            <a:off x="1673561" y="1121143"/>
            <a:ext cx="10321675" cy="1641339"/>
          </a:xfrm>
        </p:spPr>
        <p:txBody>
          <a:bodyPr vert="horz" lIns="108000" tIns="36000" rIns="108000" bIns="36000" rtlCol="0" anchor="t">
            <a:normAutofit lnSpcReduction="10000"/>
          </a:bodyPr>
          <a:lstStyle/>
          <a:p>
            <a:pPr lvl="1" indent="-360045"/>
            <a:r>
              <a:rPr lang="bg-BG" sz="3200" dirty="0">
                <a:ea typeface="+mn-lt"/>
                <a:cs typeface="+mn-lt"/>
              </a:rPr>
              <a:t>Elastic (</a:t>
            </a:r>
            <a:r>
              <a:rPr lang="bg-BG" sz="3200" b="1" dirty="0">
                <a:solidFill>
                  <a:schemeClr val="bg1"/>
                </a:solidFill>
                <a:ea typeface="+mn-lt"/>
                <a:cs typeface="+mn-lt"/>
              </a:rPr>
              <a:t>elasticity</a:t>
            </a:r>
            <a:r>
              <a:rPr lang="bg-BG" sz="3200" dirty="0">
                <a:ea typeface="+mn-lt"/>
                <a:cs typeface="+mn-lt"/>
              </a:rPr>
              <a:t>)</a:t>
            </a:r>
          </a:p>
          <a:p>
            <a:pPr marL="1255395" lvl="2" indent="-360045"/>
            <a:r>
              <a:rPr lang="bg-BG" sz="3000" dirty="0">
                <a:ea typeface="+mn-lt"/>
                <a:cs typeface="+mn-lt"/>
              </a:rPr>
              <a:t>The ability to not only grow in size (scale), but also reduce in size when required</a:t>
            </a:r>
          </a:p>
        </p:txBody>
      </p:sp>
      <p:sp>
        <p:nvSpPr>
          <p:cNvPr id="3" name="Заглавие 2">
            <a:extLst>
              <a:ext uri="{FF2B5EF4-FFF2-40B4-BE49-F238E27FC236}">
                <a16:creationId xmlns:a16="http://schemas.microsoft.com/office/drawing/2014/main" id="{331DB989-8718-4F0E-BAB3-4DFBC7988156}"/>
              </a:ext>
            </a:extLst>
          </p:cNvPr>
          <p:cNvSpPr>
            <a:spLocks noGrp="1"/>
          </p:cNvSpPr>
          <p:nvPr>
            <p:ph type="title"/>
          </p:nvPr>
        </p:nvSpPr>
        <p:spPr/>
        <p:txBody>
          <a:bodyPr>
            <a:normAutofit/>
          </a:bodyPr>
          <a:lstStyle/>
          <a:p>
            <a:r>
              <a:rPr lang="bg-BG" sz="4000" dirty="0">
                <a:cs typeface="Calibri"/>
              </a:rPr>
              <a:t>Cloud Terminology</a:t>
            </a:r>
            <a:r>
              <a:rPr lang="en-US" sz="4000" dirty="0">
                <a:cs typeface="Calibri"/>
              </a:rPr>
              <a:t> </a:t>
            </a:r>
            <a:r>
              <a:rPr lang="en-US" sz="4000" dirty="0" smtClean="0">
                <a:cs typeface="Calibri"/>
              </a:rPr>
              <a:t>(2)</a:t>
            </a:r>
            <a:endParaRPr lang="bg-BG" sz="4000" dirty="0">
              <a:cs typeface="Calibri"/>
            </a:endParaRPr>
          </a:p>
        </p:txBody>
      </p:sp>
      <p:pic>
        <p:nvPicPr>
          <p:cNvPr id="5" name="Картина 5" descr="Картина, която съдържа рисунка&#10;&#10;Описанието е генерирано автоматично">
            <a:extLst>
              <a:ext uri="{FF2B5EF4-FFF2-40B4-BE49-F238E27FC236}">
                <a16:creationId xmlns:a16="http://schemas.microsoft.com/office/drawing/2014/main" id="{3765EF87-2EB0-4E67-8B32-62DD82183C78}"/>
              </a:ext>
            </a:extLst>
          </p:cNvPr>
          <p:cNvPicPr>
            <a:picLocks noChangeAspect="1"/>
          </p:cNvPicPr>
          <p:nvPr/>
        </p:nvPicPr>
        <p:blipFill>
          <a:blip r:embed="rId2"/>
          <a:stretch>
            <a:fillRect/>
          </a:stretch>
        </p:blipFill>
        <p:spPr>
          <a:xfrm>
            <a:off x="2697616" y="4058330"/>
            <a:ext cx="918483" cy="918483"/>
          </a:xfrm>
          <a:prstGeom prst="rect">
            <a:avLst/>
          </a:prstGeom>
        </p:spPr>
      </p:pic>
      <p:sp>
        <p:nvSpPr>
          <p:cNvPr id="6" name="Текстово поле 5">
            <a:extLst>
              <a:ext uri="{FF2B5EF4-FFF2-40B4-BE49-F238E27FC236}">
                <a16:creationId xmlns:a16="http://schemas.microsoft.com/office/drawing/2014/main" id="{6FC83693-AE16-4B4A-A285-F190F8EF6CAE}"/>
              </a:ext>
            </a:extLst>
          </p:cNvPr>
          <p:cNvSpPr txBox="1"/>
          <p:nvPr/>
        </p:nvSpPr>
        <p:spPr>
          <a:xfrm>
            <a:off x="2220686" y="3254829"/>
            <a:ext cx="2185308"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b="1" dirty="0"/>
              <a:t>1000 Users</a:t>
            </a:r>
          </a:p>
        </p:txBody>
      </p:sp>
      <p:sp>
        <p:nvSpPr>
          <p:cNvPr id="7" name="Текстово поле 6">
            <a:extLst>
              <a:ext uri="{FF2B5EF4-FFF2-40B4-BE49-F238E27FC236}">
                <a16:creationId xmlns:a16="http://schemas.microsoft.com/office/drawing/2014/main" id="{C0188C99-17EE-49F9-9EFA-75EE910891EB}"/>
              </a:ext>
            </a:extLst>
          </p:cNvPr>
          <p:cNvSpPr txBox="1"/>
          <p:nvPr/>
        </p:nvSpPr>
        <p:spPr>
          <a:xfrm>
            <a:off x="5363935" y="3254828"/>
            <a:ext cx="2280558"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b="1" dirty="0"/>
              <a:t>5000 Users</a:t>
            </a:r>
          </a:p>
        </p:txBody>
      </p:sp>
      <p:sp>
        <p:nvSpPr>
          <p:cNvPr id="8" name="Текстово поле 7">
            <a:extLst>
              <a:ext uri="{FF2B5EF4-FFF2-40B4-BE49-F238E27FC236}">
                <a16:creationId xmlns:a16="http://schemas.microsoft.com/office/drawing/2014/main" id="{EC49443B-AD93-43B2-B9E3-7CA718EA3837}"/>
              </a:ext>
            </a:extLst>
          </p:cNvPr>
          <p:cNvSpPr txBox="1"/>
          <p:nvPr/>
        </p:nvSpPr>
        <p:spPr>
          <a:xfrm>
            <a:off x="8684077" y="3254827"/>
            <a:ext cx="2130879"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b="1" dirty="0"/>
              <a:t>50 000 Users</a:t>
            </a:r>
          </a:p>
        </p:txBody>
      </p:sp>
      <p:pic>
        <p:nvPicPr>
          <p:cNvPr id="9" name="Картина 5" descr="Картина, която съдържа рисунка&#10;&#10;Описанието е генерирано автоматично">
            <a:extLst>
              <a:ext uri="{FF2B5EF4-FFF2-40B4-BE49-F238E27FC236}">
                <a16:creationId xmlns:a16="http://schemas.microsoft.com/office/drawing/2014/main" id="{834398B2-9434-447A-90B5-8455D2CDA462}"/>
              </a:ext>
            </a:extLst>
          </p:cNvPr>
          <p:cNvPicPr>
            <a:picLocks noChangeAspect="1"/>
          </p:cNvPicPr>
          <p:nvPr/>
        </p:nvPicPr>
        <p:blipFill>
          <a:blip r:embed="rId2"/>
          <a:stretch>
            <a:fillRect/>
          </a:stretch>
        </p:blipFill>
        <p:spPr>
          <a:xfrm>
            <a:off x="5364616" y="4003901"/>
            <a:ext cx="918483" cy="918483"/>
          </a:xfrm>
          <a:prstGeom prst="rect">
            <a:avLst/>
          </a:prstGeom>
        </p:spPr>
      </p:pic>
      <p:pic>
        <p:nvPicPr>
          <p:cNvPr id="10" name="Картина 5" descr="Картина, която съдържа рисунка&#10;&#10;Описанието е генерирано автоматично">
            <a:extLst>
              <a:ext uri="{FF2B5EF4-FFF2-40B4-BE49-F238E27FC236}">
                <a16:creationId xmlns:a16="http://schemas.microsoft.com/office/drawing/2014/main" id="{A229317D-CF39-41E6-9303-1DABBD5654A6}"/>
              </a:ext>
            </a:extLst>
          </p:cNvPr>
          <p:cNvPicPr>
            <a:picLocks noChangeAspect="1"/>
          </p:cNvPicPr>
          <p:nvPr/>
        </p:nvPicPr>
        <p:blipFill>
          <a:blip r:embed="rId2"/>
          <a:stretch>
            <a:fillRect/>
          </a:stretch>
        </p:blipFill>
        <p:spPr>
          <a:xfrm>
            <a:off x="6725331" y="4003901"/>
            <a:ext cx="918483" cy="918483"/>
          </a:xfrm>
          <a:prstGeom prst="rect">
            <a:avLst/>
          </a:prstGeom>
        </p:spPr>
      </p:pic>
      <p:pic>
        <p:nvPicPr>
          <p:cNvPr id="11" name="Картина 5" descr="Картина, която съдържа рисунка&#10;&#10;Описанието е генерирано автоматично">
            <a:extLst>
              <a:ext uri="{FF2B5EF4-FFF2-40B4-BE49-F238E27FC236}">
                <a16:creationId xmlns:a16="http://schemas.microsoft.com/office/drawing/2014/main" id="{7949901B-BDE5-44CE-8C6D-701BB4C88C22}"/>
              </a:ext>
            </a:extLst>
          </p:cNvPr>
          <p:cNvPicPr>
            <a:picLocks noChangeAspect="1"/>
          </p:cNvPicPr>
          <p:nvPr/>
        </p:nvPicPr>
        <p:blipFill>
          <a:blip r:embed="rId2"/>
          <a:stretch>
            <a:fillRect/>
          </a:stretch>
        </p:blipFill>
        <p:spPr>
          <a:xfrm>
            <a:off x="8684759" y="3949472"/>
            <a:ext cx="918483" cy="918483"/>
          </a:xfrm>
          <a:prstGeom prst="rect">
            <a:avLst/>
          </a:prstGeom>
        </p:spPr>
      </p:pic>
      <p:pic>
        <p:nvPicPr>
          <p:cNvPr id="12" name="Картина 5" descr="Картина, която съдържа рисунка&#10;&#10;Описанието е генерирано автоматично">
            <a:extLst>
              <a:ext uri="{FF2B5EF4-FFF2-40B4-BE49-F238E27FC236}">
                <a16:creationId xmlns:a16="http://schemas.microsoft.com/office/drawing/2014/main" id="{C0560CDF-012E-4234-9AC1-28ED052D77A2}"/>
              </a:ext>
            </a:extLst>
          </p:cNvPr>
          <p:cNvPicPr>
            <a:picLocks noChangeAspect="1"/>
          </p:cNvPicPr>
          <p:nvPr/>
        </p:nvPicPr>
        <p:blipFill>
          <a:blip r:embed="rId2"/>
          <a:stretch>
            <a:fillRect/>
          </a:stretch>
        </p:blipFill>
        <p:spPr>
          <a:xfrm>
            <a:off x="9895795" y="3949472"/>
            <a:ext cx="918483" cy="918483"/>
          </a:xfrm>
          <a:prstGeom prst="rect">
            <a:avLst/>
          </a:prstGeom>
        </p:spPr>
      </p:pic>
      <p:pic>
        <p:nvPicPr>
          <p:cNvPr id="13" name="Картина 5" descr="Картина, която съдържа рисунка&#10;&#10;Описанието е генерирано автоматично">
            <a:extLst>
              <a:ext uri="{FF2B5EF4-FFF2-40B4-BE49-F238E27FC236}">
                <a16:creationId xmlns:a16="http://schemas.microsoft.com/office/drawing/2014/main" id="{B0E3FAD7-46FA-4854-ABC2-FDA38C4B79CF}"/>
              </a:ext>
            </a:extLst>
          </p:cNvPr>
          <p:cNvPicPr>
            <a:picLocks noChangeAspect="1"/>
          </p:cNvPicPr>
          <p:nvPr/>
        </p:nvPicPr>
        <p:blipFill>
          <a:blip r:embed="rId2"/>
          <a:stretch>
            <a:fillRect/>
          </a:stretch>
        </p:blipFill>
        <p:spPr>
          <a:xfrm>
            <a:off x="8684760" y="4874758"/>
            <a:ext cx="918483" cy="918483"/>
          </a:xfrm>
          <a:prstGeom prst="rect">
            <a:avLst/>
          </a:prstGeom>
        </p:spPr>
      </p:pic>
      <p:pic>
        <p:nvPicPr>
          <p:cNvPr id="14" name="Картина 5" descr="Картина, която съдържа рисунка&#10;&#10;Описанието е генерирано автоматично">
            <a:extLst>
              <a:ext uri="{FF2B5EF4-FFF2-40B4-BE49-F238E27FC236}">
                <a16:creationId xmlns:a16="http://schemas.microsoft.com/office/drawing/2014/main" id="{6BCDA160-52B5-4E13-8B4E-B866023C7672}"/>
              </a:ext>
            </a:extLst>
          </p:cNvPr>
          <p:cNvPicPr>
            <a:picLocks noChangeAspect="1"/>
          </p:cNvPicPr>
          <p:nvPr/>
        </p:nvPicPr>
        <p:blipFill>
          <a:blip r:embed="rId2"/>
          <a:stretch>
            <a:fillRect/>
          </a:stretch>
        </p:blipFill>
        <p:spPr>
          <a:xfrm>
            <a:off x="9895795" y="4820328"/>
            <a:ext cx="918483" cy="918483"/>
          </a:xfrm>
          <a:prstGeom prst="rect">
            <a:avLst/>
          </a:prstGeom>
        </p:spPr>
      </p:pic>
      <p:pic>
        <p:nvPicPr>
          <p:cNvPr id="15" name="Картина 5" descr="Картина, която съдържа рисунка&#10;&#10;Описанието е генерирано автоматично">
            <a:extLst>
              <a:ext uri="{FF2B5EF4-FFF2-40B4-BE49-F238E27FC236}">
                <a16:creationId xmlns:a16="http://schemas.microsoft.com/office/drawing/2014/main" id="{28F1C1CE-4DD6-4642-943F-D13CEE28D1B0}"/>
              </a:ext>
            </a:extLst>
          </p:cNvPr>
          <p:cNvPicPr>
            <a:picLocks noChangeAspect="1"/>
          </p:cNvPicPr>
          <p:nvPr/>
        </p:nvPicPr>
        <p:blipFill>
          <a:blip r:embed="rId2"/>
          <a:stretch>
            <a:fillRect/>
          </a:stretch>
        </p:blipFill>
        <p:spPr>
          <a:xfrm>
            <a:off x="8684760" y="5881686"/>
            <a:ext cx="918483" cy="918483"/>
          </a:xfrm>
          <a:prstGeom prst="rect">
            <a:avLst/>
          </a:prstGeom>
        </p:spPr>
      </p:pic>
      <p:pic>
        <p:nvPicPr>
          <p:cNvPr id="16" name="Картина 5" descr="Картина, която съдържа рисунка&#10;&#10;Описанието е генерирано автоматично">
            <a:extLst>
              <a:ext uri="{FF2B5EF4-FFF2-40B4-BE49-F238E27FC236}">
                <a16:creationId xmlns:a16="http://schemas.microsoft.com/office/drawing/2014/main" id="{CDD4EA06-E2E0-4B75-874E-97FD6F6F23B9}"/>
              </a:ext>
            </a:extLst>
          </p:cNvPr>
          <p:cNvPicPr>
            <a:picLocks noChangeAspect="1"/>
          </p:cNvPicPr>
          <p:nvPr/>
        </p:nvPicPr>
        <p:blipFill>
          <a:blip r:embed="rId2"/>
          <a:stretch>
            <a:fillRect/>
          </a:stretch>
        </p:blipFill>
        <p:spPr>
          <a:xfrm>
            <a:off x="9923009" y="5800043"/>
            <a:ext cx="918483" cy="918483"/>
          </a:xfrm>
          <a:prstGeom prst="rect">
            <a:avLst/>
          </a:prstGeom>
        </p:spPr>
      </p:pic>
      <p:pic>
        <p:nvPicPr>
          <p:cNvPr id="17" name="Картина 5" descr="Картина, която съдържа рисунка&#10;&#10;Описанието е генерирано автоматично">
            <a:extLst>
              <a:ext uri="{FF2B5EF4-FFF2-40B4-BE49-F238E27FC236}">
                <a16:creationId xmlns:a16="http://schemas.microsoft.com/office/drawing/2014/main" id="{E208290F-AAFC-4E68-972D-E80E64B73E46}"/>
              </a:ext>
            </a:extLst>
          </p:cNvPr>
          <p:cNvPicPr>
            <a:picLocks noChangeAspect="1"/>
          </p:cNvPicPr>
          <p:nvPr/>
        </p:nvPicPr>
        <p:blipFill>
          <a:blip r:embed="rId2"/>
          <a:stretch>
            <a:fillRect/>
          </a:stretch>
        </p:blipFill>
        <p:spPr>
          <a:xfrm>
            <a:off x="6099401" y="4929186"/>
            <a:ext cx="918483" cy="918483"/>
          </a:xfrm>
          <a:prstGeom prst="rect">
            <a:avLst/>
          </a:prstGeom>
        </p:spPr>
      </p:pic>
      <p:cxnSp>
        <p:nvCxnSpPr>
          <p:cNvPr id="4" name="Съединител &quot;права стрелка&quot; 3">
            <a:extLst>
              <a:ext uri="{FF2B5EF4-FFF2-40B4-BE49-F238E27FC236}">
                <a16:creationId xmlns:a16="http://schemas.microsoft.com/office/drawing/2014/main" id="{56EF1A4C-114D-4555-B6CB-A99B8C976CF8}"/>
              </a:ext>
            </a:extLst>
          </p:cNvPr>
          <p:cNvCxnSpPr/>
          <p:nvPr/>
        </p:nvCxnSpPr>
        <p:spPr>
          <a:xfrm>
            <a:off x="9925050" y="5802086"/>
            <a:ext cx="911678" cy="911678"/>
          </a:xfrm>
          <a:prstGeom prst="straightConnector1">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8" name="Съединител &quot;права стрелка&quot; 17">
            <a:extLst>
              <a:ext uri="{FF2B5EF4-FFF2-40B4-BE49-F238E27FC236}">
                <a16:creationId xmlns:a16="http://schemas.microsoft.com/office/drawing/2014/main" id="{AEAC65A1-EFA7-4819-B01E-77BDF843E949}"/>
              </a:ext>
            </a:extLst>
          </p:cNvPr>
          <p:cNvCxnSpPr>
            <a:cxnSpLocks/>
          </p:cNvCxnSpPr>
          <p:nvPr/>
        </p:nvCxnSpPr>
        <p:spPr>
          <a:xfrm>
            <a:off x="8645978" y="5802085"/>
            <a:ext cx="911678" cy="911678"/>
          </a:xfrm>
          <a:prstGeom prst="straightConnector1">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9" name="Съединител &quot;права стрелка&quot; 18">
            <a:extLst>
              <a:ext uri="{FF2B5EF4-FFF2-40B4-BE49-F238E27FC236}">
                <a16:creationId xmlns:a16="http://schemas.microsoft.com/office/drawing/2014/main" id="{DB16A691-7008-4238-ACFC-B6644012FBB9}"/>
              </a:ext>
            </a:extLst>
          </p:cNvPr>
          <p:cNvCxnSpPr>
            <a:cxnSpLocks/>
          </p:cNvCxnSpPr>
          <p:nvPr/>
        </p:nvCxnSpPr>
        <p:spPr>
          <a:xfrm>
            <a:off x="9965872" y="4890407"/>
            <a:ext cx="911678" cy="911678"/>
          </a:xfrm>
          <a:prstGeom prst="straightConnector1">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1269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69BA2AEE-C038-421F-8135-F4ECAB08B558}"/>
              </a:ext>
            </a:extLst>
          </p:cNvPr>
          <p:cNvSpPr>
            <a:spLocks noGrp="1"/>
          </p:cNvSpPr>
          <p:nvPr>
            <p:ph type="sldNum" sz="quarter" idx="4"/>
          </p:nvPr>
        </p:nvSpPr>
        <p:spPr/>
        <p:txBody>
          <a:bodyPr/>
          <a:lstStyle/>
          <a:p>
            <a:fld id="{2BF067CD-8E6B-4360-9AA8-C5DF2A48A6D1}" type="slidenum">
              <a:rPr lang="en-US" noProof="0" smtClean="0"/>
              <a:pPr/>
              <a:t>16</a:t>
            </a:fld>
            <a:endParaRPr lang="en-US" noProof="0"/>
          </a:p>
        </p:txBody>
      </p:sp>
      <p:sp>
        <p:nvSpPr>
          <p:cNvPr id="3" name="Текстов контейнер 2">
            <a:extLst>
              <a:ext uri="{FF2B5EF4-FFF2-40B4-BE49-F238E27FC236}">
                <a16:creationId xmlns:a16="http://schemas.microsoft.com/office/drawing/2014/main" id="{8B4CB4F8-51BE-4BA3-AC5C-C6AF5CA8DABF}"/>
              </a:ext>
            </a:extLst>
          </p:cNvPr>
          <p:cNvSpPr>
            <a:spLocks noGrp="1"/>
          </p:cNvSpPr>
          <p:nvPr>
            <p:ph type="body" sz="quarter" idx="10"/>
          </p:nvPr>
        </p:nvSpPr>
        <p:spPr/>
        <p:txBody>
          <a:bodyPr vert="horz" lIns="108000" tIns="36000" rIns="108000" bIns="36000" rtlCol="0" anchor="t">
            <a:normAutofit/>
          </a:bodyPr>
          <a:lstStyle/>
          <a:p>
            <a:pPr marL="360045" indent="-360045"/>
            <a:r>
              <a:rPr lang="bg-BG" sz="3200" dirty="0">
                <a:cs typeface="Calibri"/>
              </a:rPr>
              <a:t>Fault Tolerant</a:t>
            </a:r>
          </a:p>
          <a:p>
            <a:pPr lvl="1" indent="-360045"/>
            <a:r>
              <a:rPr lang="bg-BG" sz="3000" dirty="0">
                <a:cs typeface="Calibri"/>
              </a:rPr>
              <a:t>The ability to withstand a certain amount of  failure and still remain functional (and/or be self-healing and return to full capacity</a:t>
            </a:r>
            <a:r>
              <a:rPr lang="bg-BG" sz="3000" dirty="0" smtClean="0">
                <a:cs typeface="Calibri"/>
              </a:rPr>
              <a:t>)</a:t>
            </a:r>
            <a:endParaRPr lang="en-US" sz="3000" dirty="0" smtClean="0">
              <a:cs typeface="Calibri"/>
            </a:endParaRPr>
          </a:p>
          <a:p>
            <a:pPr lvl="1" indent="-360045"/>
            <a:endParaRPr lang="en-US" sz="3000" dirty="0">
              <a:cs typeface="Calibri"/>
            </a:endParaRPr>
          </a:p>
          <a:p>
            <a:pPr marL="443230" lvl="1" indent="0">
              <a:buNone/>
            </a:pPr>
            <a:endParaRPr lang="bg-BG" sz="3000" dirty="0">
              <a:cs typeface="Calibri"/>
            </a:endParaRPr>
          </a:p>
          <a:p>
            <a:pPr lvl="1" indent="-360045"/>
            <a:r>
              <a:rPr lang="bg-BG" sz="3000" dirty="0">
                <a:cs typeface="Calibri"/>
              </a:rPr>
              <a:t>Higly Available</a:t>
            </a:r>
          </a:p>
          <a:p>
            <a:pPr marL="1255395" lvl="2" indent="-360045"/>
            <a:r>
              <a:rPr lang="bg-BG" sz="2800" dirty="0">
                <a:cs typeface="Calibri"/>
              </a:rPr>
              <a:t>The concept of something being accessible when you attempt to access it.</a:t>
            </a:r>
          </a:p>
        </p:txBody>
      </p:sp>
      <p:sp>
        <p:nvSpPr>
          <p:cNvPr id="4" name="Заглавие 3">
            <a:extLst>
              <a:ext uri="{FF2B5EF4-FFF2-40B4-BE49-F238E27FC236}">
                <a16:creationId xmlns:a16="http://schemas.microsoft.com/office/drawing/2014/main" id="{04294F1C-9A33-44D9-8001-CB9B6AC27118}"/>
              </a:ext>
            </a:extLst>
          </p:cNvPr>
          <p:cNvSpPr>
            <a:spLocks noGrp="1"/>
          </p:cNvSpPr>
          <p:nvPr>
            <p:ph type="title"/>
          </p:nvPr>
        </p:nvSpPr>
        <p:spPr/>
        <p:txBody>
          <a:bodyPr>
            <a:normAutofit/>
          </a:bodyPr>
          <a:lstStyle/>
          <a:p>
            <a:r>
              <a:rPr lang="bg-BG" sz="4000" dirty="0">
                <a:cs typeface="Calibri"/>
              </a:rPr>
              <a:t>Cloud </a:t>
            </a:r>
            <a:r>
              <a:rPr lang="bg-BG" sz="4000" dirty="0" smtClean="0">
                <a:cs typeface="Calibri"/>
              </a:rPr>
              <a:t>Terminology</a:t>
            </a:r>
            <a:r>
              <a:rPr lang="en-US" sz="4000" dirty="0" smtClean="0">
                <a:cs typeface="Calibri"/>
              </a:rPr>
              <a:t> (3)</a:t>
            </a:r>
            <a:endParaRPr lang="bg-BG" sz="4000" dirty="0">
              <a:cs typeface="Calibri"/>
            </a:endParaRPr>
          </a:p>
        </p:txBody>
      </p:sp>
      <p:sp>
        <p:nvSpPr>
          <p:cNvPr id="5" name="Текстово поле 4">
            <a:extLst>
              <a:ext uri="{FF2B5EF4-FFF2-40B4-BE49-F238E27FC236}">
                <a16:creationId xmlns:a16="http://schemas.microsoft.com/office/drawing/2014/main" id="{69EDA01C-1E6E-4C43-9CA7-18A546AB5E0F}"/>
              </a:ext>
            </a:extLst>
          </p:cNvPr>
          <p:cNvSpPr txBox="1"/>
          <p:nvPr/>
        </p:nvSpPr>
        <p:spPr>
          <a:xfrm>
            <a:off x="2618508" y="3582250"/>
            <a:ext cx="4225637" cy="624374"/>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en-US" sz="2400" dirty="0"/>
              <a:t>Primary Benefits of Cloud/AWS</a:t>
            </a:r>
          </a:p>
        </p:txBody>
      </p:sp>
    </p:spTree>
    <p:extLst>
      <p:ext uri="{BB962C8B-B14F-4D97-AF65-F5344CB8AC3E}">
        <p14:creationId xmlns:p14="http://schemas.microsoft.com/office/powerpoint/2010/main" val="4276779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a:extLst>
              <a:ext uri="{FF2B5EF4-FFF2-40B4-BE49-F238E27FC236}">
                <a16:creationId xmlns:a16="http://schemas.microsoft.com/office/drawing/2014/main" id="{D66E9E62-68A8-4E93-B15E-A451C01D6DF0}"/>
              </a:ext>
            </a:extLst>
          </p:cNvPr>
          <p:cNvSpPr>
            <a:spLocks noGrp="1"/>
          </p:cNvSpPr>
          <p:nvPr>
            <p:ph type="title" sz="quarter" idx="10"/>
          </p:nvPr>
        </p:nvSpPr>
        <p:spPr>
          <a:xfrm>
            <a:off x="615109" y="4840896"/>
            <a:ext cx="10961783" cy="768084"/>
          </a:xfrm>
        </p:spPr>
        <p:txBody>
          <a:bodyPr/>
          <a:lstStyle/>
          <a:p>
            <a:r>
              <a:rPr lang="bg-BG" sz="5400" dirty="0">
                <a:cs typeface="Arial"/>
              </a:rPr>
              <a:t>Primary Benefits of AWS</a:t>
            </a:r>
            <a:endParaRPr lang="bg-BG" sz="5400" dirty="0"/>
          </a:p>
        </p:txBody>
      </p:sp>
      <p:sp>
        <p:nvSpPr>
          <p:cNvPr id="2" name="Контейнер за номер на слайда 1">
            <a:extLst>
              <a:ext uri="{FF2B5EF4-FFF2-40B4-BE49-F238E27FC236}">
                <a16:creationId xmlns:a16="http://schemas.microsoft.com/office/drawing/2014/main" id="{C126C72C-8A48-4DDC-82BF-28632F299275}"/>
              </a:ext>
            </a:extLst>
          </p:cNvPr>
          <p:cNvSpPr>
            <a:spLocks noGrp="1"/>
          </p:cNvSpPr>
          <p:nvPr>
            <p:ph type="sldNum" sz="quarter" idx="4294967295"/>
          </p:nvPr>
        </p:nvSpPr>
        <p:spPr>
          <a:xfrm>
            <a:off x="11576892" y="6507163"/>
            <a:ext cx="615108" cy="235165"/>
          </a:xfrm>
          <a:prstGeom prst="rect">
            <a:avLst/>
          </a:prstGeom>
        </p:spPr>
        <p:txBody>
          <a:bodyPr/>
          <a:lstStyle/>
          <a:p>
            <a:fld id="{2BF067CD-8E6B-4360-9AA8-C5DF2A48A6D1}" type="slidenum">
              <a:rPr lang="en-US" noProof="0" smtClean="0"/>
              <a:pPr/>
              <a:t>17</a:t>
            </a:fld>
            <a:endParaRPr lang="en-US" noProof="0"/>
          </a:p>
        </p:txBody>
      </p:sp>
      <p:pic>
        <p:nvPicPr>
          <p:cNvPr id="5" name="Картина 5" descr="Картина, която съдържа компютър&#10;&#10;Описанието е генерирано автоматично">
            <a:extLst>
              <a:ext uri="{FF2B5EF4-FFF2-40B4-BE49-F238E27FC236}">
                <a16:creationId xmlns:a16="http://schemas.microsoft.com/office/drawing/2014/main" id="{E8462CBA-C150-4513-AA94-173BBBA16B16}"/>
              </a:ext>
            </a:extLst>
          </p:cNvPr>
          <p:cNvPicPr>
            <a:picLocks noChangeAspect="1"/>
          </p:cNvPicPr>
          <p:nvPr/>
        </p:nvPicPr>
        <p:blipFill>
          <a:blip r:embed="rId2"/>
          <a:stretch>
            <a:fillRect/>
          </a:stretch>
        </p:blipFill>
        <p:spPr>
          <a:xfrm>
            <a:off x="4724400" y="1395845"/>
            <a:ext cx="2743200" cy="23117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26421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77645C54-24F5-43B9-A53E-476024E5B7FF}"/>
              </a:ext>
            </a:extLst>
          </p:cNvPr>
          <p:cNvSpPr>
            <a:spLocks noGrp="1"/>
          </p:cNvSpPr>
          <p:nvPr>
            <p:ph type="body" sz="quarter" idx="10"/>
          </p:nvPr>
        </p:nvSpPr>
        <p:spPr/>
        <p:txBody>
          <a:bodyPr vert="horz" lIns="108000" tIns="36000" rIns="108000" bIns="36000" rtlCol="0" anchor="t">
            <a:normAutofit/>
          </a:bodyPr>
          <a:lstStyle/>
          <a:p>
            <a:pPr marL="360045" indent="-360045"/>
            <a:endParaRPr lang="bg-BG" sz="3350" dirty="0">
              <a:cs typeface="Calibri"/>
            </a:endParaRPr>
          </a:p>
          <a:p>
            <a:pPr lvl="1" indent="0">
              <a:buNone/>
            </a:pPr>
            <a:endParaRPr lang="bg-BG" sz="3150" dirty="0">
              <a:cs typeface="Calibri"/>
            </a:endParaRPr>
          </a:p>
          <a:p>
            <a:pPr marL="443230" lvl="1" indent="0">
              <a:buNone/>
            </a:pPr>
            <a:endParaRPr lang="bg-BG" sz="3150" dirty="0">
              <a:cs typeface="Calibri"/>
            </a:endParaRPr>
          </a:p>
        </p:txBody>
      </p:sp>
      <p:sp>
        <p:nvSpPr>
          <p:cNvPr id="3" name="Заглавие 2">
            <a:extLst>
              <a:ext uri="{FF2B5EF4-FFF2-40B4-BE49-F238E27FC236}">
                <a16:creationId xmlns:a16="http://schemas.microsoft.com/office/drawing/2014/main" id="{14592A6C-1B32-48C1-A2FF-860FC8184047}"/>
              </a:ext>
            </a:extLst>
          </p:cNvPr>
          <p:cNvSpPr>
            <a:spLocks noGrp="1"/>
          </p:cNvSpPr>
          <p:nvPr>
            <p:ph type="title"/>
          </p:nvPr>
        </p:nvSpPr>
        <p:spPr/>
        <p:txBody>
          <a:bodyPr>
            <a:normAutofit/>
          </a:bodyPr>
          <a:lstStyle/>
          <a:p>
            <a:r>
              <a:rPr lang="bg-BG" sz="4000" dirty="0">
                <a:ea typeface="+mj-lt"/>
                <a:cs typeface="+mj-lt"/>
              </a:rPr>
              <a:t>Ease of Use</a:t>
            </a:r>
            <a:endParaRPr lang="bg-BG" sz="4000" dirty="0"/>
          </a:p>
        </p:txBody>
      </p:sp>
      <p:pic>
        <p:nvPicPr>
          <p:cNvPr id="5" name="Картина 6" descr="Картина, която съдържа екранна снимка&#10;&#10;Описанието е генерирано автоматично">
            <a:extLst>
              <a:ext uri="{FF2B5EF4-FFF2-40B4-BE49-F238E27FC236}">
                <a16:creationId xmlns:a16="http://schemas.microsoft.com/office/drawing/2014/main" id="{F2A13BA5-9624-4EFE-B1A6-62C8AA7C92E7}"/>
              </a:ext>
            </a:extLst>
          </p:cNvPr>
          <p:cNvPicPr>
            <a:picLocks noChangeAspect="1"/>
          </p:cNvPicPr>
          <p:nvPr/>
        </p:nvPicPr>
        <p:blipFill>
          <a:blip r:embed="rId2"/>
          <a:stretch>
            <a:fillRect/>
          </a:stretch>
        </p:blipFill>
        <p:spPr>
          <a:xfrm>
            <a:off x="261258" y="1199583"/>
            <a:ext cx="3559627" cy="3084512"/>
          </a:xfrm>
          <a:prstGeom prst="rect">
            <a:avLst/>
          </a:prstGeom>
        </p:spPr>
      </p:pic>
      <p:pic>
        <p:nvPicPr>
          <p:cNvPr id="7" name="Картина 7" descr="Картина, която съдържа екранна снимка, мобилен телефон, телефон, тъмен&#10;&#10;Описанието е генерирано автоматично">
            <a:extLst>
              <a:ext uri="{FF2B5EF4-FFF2-40B4-BE49-F238E27FC236}">
                <a16:creationId xmlns:a16="http://schemas.microsoft.com/office/drawing/2014/main" id="{1E3EF821-213C-4987-B2FC-CFC7A8400878}"/>
              </a:ext>
            </a:extLst>
          </p:cNvPr>
          <p:cNvPicPr>
            <a:picLocks noChangeAspect="1"/>
          </p:cNvPicPr>
          <p:nvPr/>
        </p:nvPicPr>
        <p:blipFill>
          <a:blip r:embed="rId3"/>
          <a:stretch>
            <a:fillRect/>
          </a:stretch>
        </p:blipFill>
        <p:spPr>
          <a:xfrm>
            <a:off x="4329793" y="3829218"/>
            <a:ext cx="3600449" cy="2955135"/>
          </a:xfrm>
          <a:prstGeom prst="rect">
            <a:avLst/>
          </a:prstGeom>
        </p:spPr>
      </p:pic>
      <p:sp>
        <p:nvSpPr>
          <p:cNvPr id="8" name="Текстово поле 7">
            <a:extLst>
              <a:ext uri="{FF2B5EF4-FFF2-40B4-BE49-F238E27FC236}">
                <a16:creationId xmlns:a16="http://schemas.microsoft.com/office/drawing/2014/main" id="{2A6E06B2-CEC7-4787-A951-08476559E5FD}"/>
              </a:ext>
            </a:extLst>
          </p:cNvPr>
          <p:cNvSpPr txBox="1"/>
          <p:nvPr/>
        </p:nvSpPr>
        <p:spPr>
          <a:xfrm>
            <a:off x="3921578" y="1200150"/>
            <a:ext cx="2743200" cy="222910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nSpc>
                <a:spcPct val="110000"/>
              </a:lnSpc>
              <a:buClr>
                <a:schemeClr val="accent5">
                  <a:lumMod val="40000"/>
                  <a:lumOff val="60000"/>
                </a:schemeClr>
              </a:buClr>
              <a:buSzPct val="70000"/>
            </a:pPr>
            <a:r>
              <a:rPr lang="bg-BG" sz="2400" b="1" dirty="0"/>
              <a:t>AWS Console</a:t>
            </a:r>
          </a:p>
          <a:p>
            <a:pPr marL="457200" indent="-457200">
              <a:lnSpc>
                <a:spcPct val="110000"/>
              </a:lnSpc>
              <a:buClr>
                <a:schemeClr val="accent5">
                  <a:lumMod val="40000"/>
                  <a:lumOff val="60000"/>
                </a:schemeClr>
              </a:buClr>
              <a:buSzPct val="70000"/>
              <a:buFont typeface="Arial"/>
              <a:buChar char="•"/>
            </a:pPr>
            <a:r>
              <a:rPr lang="bg-BG" sz="2400" b="1" dirty="0">
                <a:cs typeface="Calibri"/>
              </a:rPr>
              <a:t>Graphical interface</a:t>
            </a:r>
          </a:p>
          <a:p>
            <a:pPr marL="457200" indent="-457200">
              <a:lnSpc>
                <a:spcPct val="110000"/>
              </a:lnSpc>
              <a:buClr>
                <a:schemeClr val="accent5">
                  <a:lumMod val="40000"/>
                  <a:lumOff val="60000"/>
                </a:schemeClr>
              </a:buClr>
              <a:buSzPct val="70000"/>
              <a:buFont typeface="Arial"/>
              <a:buChar char="•"/>
            </a:pPr>
            <a:r>
              <a:rPr lang="bg-BG" sz="2400" b="1" dirty="0">
                <a:cs typeface="Calibri"/>
              </a:rPr>
              <a:t>Access to AWS Services</a:t>
            </a:r>
          </a:p>
        </p:txBody>
      </p:sp>
      <p:sp>
        <p:nvSpPr>
          <p:cNvPr id="9" name="Текстово поле 8">
            <a:extLst>
              <a:ext uri="{FF2B5EF4-FFF2-40B4-BE49-F238E27FC236}">
                <a16:creationId xmlns:a16="http://schemas.microsoft.com/office/drawing/2014/main" id="{70EA32C1-A875-486C-8E70-3B5D82FA6BC6}"/>
              </a:ext>
            </a:extLst>
          </p:cNvPr>
          <p:cNvSpPr txBox="1"/>
          <p:nvPr/>
        </p:nvSpPr>
        <p:spPr>
          <a:xfrm>
            <a:off x="8167007" y="3826328"/>
            <a:ext cx="3477985" cy="1822844"/>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nSpc>
                <a:spcPct val="110000"/>
              </a:lnSpc>
              <a:buClr>
                <a:schemeClr val="accent5">
                  <a:lumMod val="40000"/>
                  <a:lumOff val="60000"/>
                </a:schemeClr>
              </a:buClr>
              <a:buSzPct val="70000"/>
            </a:pPr>
            <a:r>
              <a:rPr lang="bg-BG" sz="2400" b="1" dirty="0"/>
              <a:t>API </a:t>
            </a:r>
            <a:r>
              <a:rPr lang="bg-BG" sz="2400" b="1" dirty="0">
                <a:cs typeface="Calibri"/>
              </a:rPr>
              <a:t>Access</a:t>
            </a:r>
          </a:p>
          <a:p>
            <a:pPr>
              <a:lnSpc>
                <a:spcPct val="110000"/>
              </a:lnSpc>
              <a:buClr>
                <a:schemeClr val="accent5">
                  <a:lumMod val="40000"/>
                  <a:lumOff val="60000"/>
                </a:schemeClr>
              </a:buClr>
              <a:buSzPct val="70000"/>
            </a:pPr>
            <a:r>
              <a:rPr lang="bg-BG" sz="2400" b="1" dirty="0">
                <a:cs typeface="Calibri"/>
              </a:rPr>
              <a:t>Command line access</a:t>
            </a:r>
          </a:p>
          <a:p>
            <a:pPr>
              <a:lnSpc>
                <a:spcPct val="110000"/>
              </a:lnSpc>
              <a:buClr>
                <a:schemeClr val="accent5">
                  <a:lumMod val="40000"/>
                  <a:lumOff val="60000"/>
                </a:schemeClr>
              </a:buClr>
              <a:buSzPct val="70000"/>
            </a:pPr>
            <a:r>
              <a:rPr lang="bg-BG" sz="2400" b="1" dirty="0">
                <a:cs typeface="Calibri"/>
              </a:rPr>
              <a:t>Interact programatically with AWS</a:t>
            </a:r>
          </a:p>
        </p:txBody>
      </p:sp>
    </p:spTree>
    <p:extLst>
      <p:ext uri="{BB962C8B-B14F-4D97-AF65-F5344CB8AC3E}">
        <p14:creationId xmlns:p14="http://schemas.microsoft.com/office/powerpoint/2010/main" val="8595755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902346A5-5E22-4449-AF65-5116C75041F7}"/>
              </a:ext>
            </a:extLst>
          </p:cNvPr>
          <p:cNvSpPr>
            <a:spLocks noGrp="1"/>
          </p:cNvSpPr>
          <p:nvPr>
            <p:ph type="sldNum" sz="quarter" idx="5"/>
          </p:nvPr>
        </p:nvSpPr>
        <p:spPr/>
        <p:txBody>
          <a:bodyPr/>
          <a:lstStyle/>
          <a:p>
            <a:fld id="{2BF067CD-8E6B-4360-9AA8-C5DF2A48A6D1}" type="slidenum">
              <a:rPr lang="en-US" noProof="0" smtClean="0"/>
              <a:pPr/>
              <a:t>19</a:t>
            </a:fld>
            <a:endParaRPr lang="en-US" noProof="0"/>
          </a:p>
        </p:txBody>
      </p:sp>
      <p:sp>
        <p:nvSpPr>
          <p:cNvPr id="3" name="Текстов контейнер 2">
            <a:extLst>
              <a:ext uri="{FF2B5EF4-FFF2-40B4-BE49-F238E27FC236}">
                <a16:creationId xmlns:a16="http://schemas.microsoft.com/office/drawing/2014/main" id="{0F8E90C0-7EC1-4838-AB5D-405830C19FCE}"/>
              </a:ext>
            </a:extLst>
          </p:cNvPr>
          <p:cNvSpPr>
            <a:spLocks noGrp="1"/>
          </p:cNvSpPr>
          <p:nvPr>
            <p:ph type="body" sz="quarter" idx="10"/>
          </p:nvPr>
        </p:nvSpPr>
        <p:spPr/>
        <p:txBody>
          <a:bodyPr vert="horz" lIns="108000" tIns="36000" rIns="108000" bIns="36000" rtlCol="0" anchor="t">
            <a:normAutofit/>
          </a:bodyPr>
          <a:lstStyle/>
          <a:p>
            <a:pPr marL="360045" indent="-360045"/>
            <a:r>
              <a:rPr lang="bg-BG" sz="3200" b="1" dirty="0">
                <a:solidFill>
                  <a:schemeClr val="bg1"/>
                </a:solidFill>
                <a:cs typeface="Calibri"/>
              </a:rPr>
              <a:t>Flexability</a:t>
            </a:r>
            <a:r>
              <a:rPr lang="bg-BG" sz="3200" dirty="0">
                <a:cs typeface="Calibri"/>
              </a:rPr>
              <a:t>  - choose as many  AWS Services as you need, to  support the needs of your application</a:t>
            </a:r>
          </a:p>
          <a:p>
            <a:pPr marL="360045" indent="-360045"/>
            <a:r>
              <a:rPr lang="bg-BG" sz="3200" b="1" dirty="0">
                <a:solidFill>
                  <a:schemeClr val="bg1"/>
                </a:solidFill>
                <a:cs typeface="Calibri"/>
              </a:rPr>
              <a:t>Cost-Effectiveness</a:t>
            </a:r>
            <a:r>
              <a:rPr lang="bg-BG" sz="3200" b="1" dirty="0">
                <a:cs typeface="Calibri"/>
              </a:rPr>
              <a:t> </a:t>
            </a:r>
            <a:r>
              <a:rPr lang="bg-BG" sz="3200" dirty="0">
                <a:cs typeface="Calibri"/>
              </a:rPr>
              <a:t>– pay only for the amount  of services you need. There are no long-term contracts  or up-front commitments.</a:t>
            </a:r>
          </a:p>
          <a:p>
            <a:pPr marL="360045" indent="-360045"/>
            <a:r>
              <a:rPr lang="bg-BG" sz="3200" b="1" dirty="0">
                <a:solidFill>
                  <a:schemeClr val="bg1"/>
                </a:solidFill>
                <a:cs typeface="Calibri"/>
              </a:rPr>
              <a:t>Scalability</a:t>
            </a:r>
            <a:r>
              <a:rPr lang="bg-BG" sz="3200" dirty="0">
                <a:solidFill>
                  <a:schemeClr val="bg1"/>
                </a:solidFill>
                <a:cs typeface="Calibri"/>
              </a:rPr>
              <a:t> </a:t>
            </a:r>
            <a:r>
              <a:rPr lang="bg-BG" sz="3200" dirty="0">
                <a:cs typeface="Calibri"/>
              </a:rPr>
              <a:t>and</a:t>
            </a:r>
            <a:r>
              <a:rPr lang="bg-BG" sz="3200" dirty="0">
                <a:solidFill>
                  <a:schemeClr val="bg1"/>
                </a:solidFill>
                <a:cs typeface="Calibri"/>
              </a:rPr>
              <a:t> </a:t>
            </a:r>
            <a:r>
              <a:rPr lang="bg-BG" sz="3200" b="1" dirty="0">
                <a:solidFill>
                  <a:schemeClr val="bg1"/>
                </a:solidFill>
                <a:cs typeface="Calibri"/>
              </a:rPr>
              <a:t>Elasticity</a:t>
            </a:r>
          </a:p>
          <a:p>
            <a:pPr marL="360045" indent="-360045"/>
            <a:r>
              <a:rPr lang="bg-BG" sz="3200" b="1" dirty="0">
                <a:solidFill>
                  <a:schemeClr val="bg1"/>
                </a:solidFill>
                <a:cs typeface="Calibri"/>
              </a:rPr>
              <a:t>Higly Available </a:t>
            </a:r>
            <a:r>
              <a:rPr lang="bg-BG" sz="3200" dirty="0">
                <a:cs typeface="Calibri"/>
              </a:rPr>
              <a:t>and</a:t>
            </a:r>
            <a:r>
              <a:rPr lang="bg-BG" sz="3200" dirty="0">
                <a:solidFill>
                  <a:schemeClr val="bg1"/>
                </a:solidFill>
                <a:cs typeface="Calibri"/>
              </a:rPr>
              <a:t> </a:t>
            </a:r>
            <a:r>
              <a:rPr lang="bg-BG" sz="3200" b="1" dirty="0">
                <a:solidFill>
                  <a:schemeClr val="bg1"/>
                </a:solidFill>
                <a:cs typeface="Calibri"/>
              </a:rPr>
              <a:t>Fault Tolerant</a:t>
            </a:r>
          </a:p>
        </p:txBody>
      </p:sp>
      <p:sp>
        <p:nvSpPr>
          <p:cNvPr id="4" name="Заглавие 3">
            <a:extLst>
              <a:ext uri="{FF2B5EF4-FFF2-40B4-BE49-F238E27FC236}">
                <a16:creationId xmlns:a16="http://schemas.microsoft.com/office/drawing/2014/main" id="{41CEA794-9765-486D-A02B-15794ED4B577}"/>
              </a:ext>
            </a:extLst>
          </p:cNvPr>
          <p:cNvSpPr>
            <a:spLocks noGrp="1"/>
          </p:cNvSpPr>
          <p:nvPr>
            <p:ph type="title"/>
          </p:nvPr>
        </p:nvSpPr>
        <p:spPr/>
        <p:txBody>
          <a:bodyPr>
            <a:normAutofit/>
          </a:bodyPr>
          <a:lstStyle/>
          <a:p>
            <a:r>
              <a:rPr lang="bg-BG" sz="4000" dirty="0">
                <a:cs typeface="Calibri"/>
              </a:rPr>
              <a:t>Benefits of AWS</a:t>
            </a:r>
          </a:p>
        </p:txBody>
      </p:sp>
    </p:spTree>
    <p:extLst>
      <p:ext uri="{BB962C8B-B14F-4D97-AF65-F5344CB8AC3E}">
        <p14:creationId xmlns:p14="http://schemas.microsoft.com/office/powerpoint/2010/main" val="25104438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a:p>
        </p:txBody>
      </p:sp>
      <p:sp>
        <p:nvSpPr>
          <p:cNvPr id="444419" name="Slide Body"/>
          <p:cNvSpPr>
            <a:spLocks noGrp="1" noChangeArrowheads="1"/>
          </p:cNvSpPr>
          <p:nvPr>
            <p:ph type="body" sz="quarter" idx="13"/>
          </p:nvPr>
        </p:nvSpPr>
        <p:spPr/>
        <p:txBody>
          <a:bodyPr vert="horz" lIns="108000" tIns="36000" rIns="108000" bIns="36000" rtlCol="0" anchor="t">
            <a:normAutofit/>
          </a:bodyPr>
          <a:lstStyle/>
          <a:p>
            <a:pPr marL="0" indent="0">
              <a:buNone/>
            </a:pPr>
            <a:r>
              <a:rPr lang="bg-BG" dirty="0">
                <a:cs typeface="Calibri"/>
              </a:rPr>
              <a:t>1. </a:t>
            </a:r>
            <a:r>
              <a:rPr lang="en-IN" dirty="0"/>
              <a:t>In the Beginning, Before There Was a Cloud</a:t>
            </a:r>
            <a:endParaRPr lang="en-IN" dirty="0">
              <a:cs typeface="Calibri"/>
            </a:endParaRPr>
          </a:p>
          <a:p>
            <a:pPr marL="0" indent="0">
              <a:buNone/>
            </a:pPr>
            <a:r>
              <a:rPr lang="en-CA" dirty="0">
                <a:cs typeface="Calibri"/>
              </a:rPr>
              <a:t>2. Introduction to Cloud Terminology</a:t>
            </a:r>
          </a:p>
          <a:p>
            <a:pPr marL="0" indent="0">
              <a:buNone/>
            </a:pPr>
            <a:r>
              <a:rPr lang="en-CA" dirty="0">
                <a:cs typeface="Calibri"/>
              </a:rPr>
              <a:t>3. Primary Benefits of Cloud/AWS</a:t>
            </a:r>
          </a:p>
          <a:p>
            <a:pPr marL="0" indent="0">
              <a:buNone/>
            </a:pPr>
            <a:r>
              <a:rPr lang="en-CA" dirty="0">
                <a:cs typeface="Calibri"/>
              </a:rPr>
              <a:t>4. AWS Global Infrastructure</a:t>
            </a:r>
          </a:p>
          <a:p>
            <a:pPr marL="0" indent="0">
              <a:buNone/>
            </a:pPr>
            <a:r>
              <a:rPr lang="en-CA" dirty="0">
                <a:cs typeface="Calibri"/>
              </a:rPr>
              <a:t>5. Website Deployment Workshop</a:t>
            </a:r>
          </a:p>
        </p:txBody>
      </p:sp>
      <p:sp>
        <p:nvSpPr>
          <p:cNvPr id="444418" name="Slide Title"/>
          <p:cNvSpPr>
            <a:spLocks noGrp="1" noChangeArrowheads="1"/>
          </p:cNvSpPr>
          <p:nvPr>
            <p:ph type="title"/>
          </p:nvPr>
        </p:nvSpPr>
        <p:spPr>
          <a:xfrm>
            <a:off x="190405" y="100750"/>
            <a:ext cx="9669213" cy="882654"/>
          </a:xfrm>
        </p:spPr>
        <p:txBody>
          <a:bodyPr>
            <a:normAutofit/>
          </a:bodyPr>
          <a:lstStyle/>
          <a:p>
            <a:r>
              <a:rPr lang="en-US" sz="4000" dirty="0">
                <a:ea typeface="+mj-lt"/>
                <a:cs typeface="+mj-lt"/>
              </a:rPr>
              <a:t>Table of Contents</a:t>
            </a:r>
            <a:endParaRPr lang="en-US" sz="4000" dirty="0">
              <a:cs typeface="Calibri"/>
            </a:endParaRPr>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a:extLst>
              <a:ext uri="{FF2B5EF4-FFF2-40B4-BE49-F238E27FC236}">
                <a16:creationId xmlns:a16="http://schemas.microsoft.com/office/drawing/2014/main" id="{0E7DDB2E-4FEA-4D4D-AA06-A62D47E08D36}"/>
              </a:ext>
            </a:extLst>
          </p:cNvPr>
          <p:cNvSpPr>
            <a:spLocks noGrp="1"/>
          </p:cNvSpPr>
          <p:nvPr>
            <p:ph type="title" sz="quarter" idx="10"/>
          </p:nvPr>
        </p:nvSpPr>
        <p:spPr/>
        <p:txBody>
          <a:bodyPr/>
          <a:lstStyle/>
          <a:p>
            <a:r>
              <a:rPr lang="bg-BG" sz="5400" dirty="0">
                <a:ea typeface="+mj-lt"/>
                <a:cs typeface="+mj-lt"/>
              </a:rPr>
              <a:t>AWS Global Infrastructure</a:t>
            </a:r>
            <a:endParaRPr lang="bg-BG" sz="5400" dirty="0"/>
          </a:p>
        </p:txBody>
      </p:sp>
      <p:sp>
        <p:nvSpPr>
          <p:cNvPr id="2" name="Контейнер за номер на слайда 1">
            <a:extLst>
              <a:ext uri="{FF2B5EF4-FFF2-40B4-BE49-F238E27FC236}">
                <a16:creationId xmlns:a16="http://schemas.microsoft.com/office/drawing/2014/main" id="{00273904-36F7-4EDE-B7EA-00CE635B924C}"/>
              </a:ext>
            </a:extLst>
          </p:cNvPr>
          <p:cNvSpPr>
            <a:spLocks noGrp="1"/>
          </p:cNvSpPr>
          <p:nvPr>
            <p:ph type="sldNum" sz="quarter" idx="4294967295"/>
          </p:nvPr>
        </p:nvSpPr>
        <p:spPr>
          <a:xfrm>
            <a:off x="11576892" y="6511636"/>
            <a:ext cx="615108" cy="346364"/>
          </a:xfrm>
          <a:prstGeom prst="rect">
            <a:avLst/>
          </a:prstGeom>
        </p:spPr>
        <p:txBody>
          <a:bodyPr/>
          <a:lstStyle/>
          <a:p>
            <a:fld id="{2BF067CD-8E6B-4360-9AA8-C5DF2A48A6D1}" type="slidenum">
              <a:rPr lang="en-US" noProof="0" smtClean="0"/>
              <a:pPr/>
              <a:t>20</a:t>
            </a:fld>
            <a:endParaRPr lang="en-US" noProof="0" dirty="0"/>
          </a:p>
        </p:txBody>
      </p:sp>
      <p:pic>
        <p:nvPicPr>
          <p:cNvPr id="5" name="Картина 5" descr="Картина, която съдържа игра, топка&#10;&#10;Описанието е генерирано автоматично">
            <a:extLst>
              <a:ext uri="{FF2B5EF4-FFF2-40B4-BE49-F238E27FC236}">
                <a16:creationId xmlns:a16="http://schemas.microsoft.com/office/drawing/2014/main" id="{66D674BB-B6A2-43CA-B29A-0D90128C57AA}"/>
              </a:ext>
            </a:extLst>
          </p:cNvPr>
          <p:cNvPicPr>
            <a:picLocks noChangeAspect="1"/>
          </p:cNvPicPr>
          <p:nvPr/>
        </p:nvPicPr>
        <p:blipFill>
          <a:blip r:embed="rId2"/>
          <a:stretch>
            <a:fillRect/>
          </a:stretch>
        </p:blipFill>
        <p:spPr>
          <a:xfrm>
            <a:off x="4724400" y="1294529"/>
            <a:ext cx="2743200" cy="26632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227664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лавие 1">
            <a:extLst>
              <a:ext uri="{FF2B5EF4-FFF2-40B4-BE49-F238E27FC236}">
                <a16:creationId xmlns:a16="http://schemas.microsoft.com/office/drawing/2014/main" id="{5BDB293B-9129-4B7A-A9D7-713CA2B2A498}"/>
              </a:ext>
            </a:extLst>
          </p:cNvPr>
          <p:cNvSpPr>
            <a:spLocks noGrp="1"/>
          </p:cNvSpPr>
          <p:nvPr>
            <p:ph type="body" sz="quarter" idx="10"/>
          </p:nvPr>
        </p:nvSpPr>
        <p:spPr>
          <a:xfrm>
            <a:off x="2036990" y="1204270"/>
            <a:ext cx="10129234" cy="5546589"/>
          </a:xfrm>
        </p:spPr>
        <p:txBody>
          <a:bodyPr vert="horz" lIns="108000" tIns="36000" rIns="108000" bIns="36000" rtlCol="0" anchor="t">
            <a:normAutofit/>
          </a:bodyPr>
          <a:lstStyle/>
          <a:p>
            <a:pPr marL="360045" indent="-360045"/>
            <a:r>
              <a:rPr lang="bg-BG" sz="3000" b="1" dirty="0">
                <a:solidFill>
                  <a:schemeClr val="bg1"/>
                </a:solidFill>
                <a:cs typeface="Calibri"/>
              </a:rPr>
              <a:t>Regions</a:t>
            </a:r>
          </a:p>
          <a:p>
            <a:pPr marL="360045" indent="-360045"/>
            <a:r>
              <a:rPr lang="bg-BG" sz="3000" b="1" dirty="0">
                <a:solidFill>
                  <a:schemeClr val="bg1"/>
                </a:solidFill>
                <a:cs typeface="Calibri"/>
              </a:rPr>
              <a:t>Availability Zones</a:t>
            </a:r>
          </a:p>
          <a:p>
            <a:pPr marL="360045" indent="-360045"/>
            <a:r>
              <a:rPr lang="bg-BG" sz="3000" b="1" dirty="0">
                <a:solidFill>
                  <a:schemeClr val="bg1"/>
                </a:solidFill>
                <a:cs typeface="Calibri"/>
              </a:rPr>
              <a:t>Data Centers</a:t>
            </a:r>
          </a:p>
          <a:p>
            <a:pPr marL="0" indent="0">
              <a:buNone/>
            </a:pPr>
            <a:r>
              <a:rPr lang="bg-BG" sz="2800" dirty="0">
                <a:ea typeface="+mn-lt"/>
                <a:cs typeface="+mn-lt"/>
              </a:rPr>
              <a:t>AWS now spans 76 Availability Zones within 24 geographic regions around the world, and has announced plans for nine more Availability Zones and three more AWS Regions in Indonesia, Japan, and Spain.</a:t>
            </a:r>
            <a:endParaRPr lang="bg-BG" sz="2800" dirty="0">
              <a:cs typeface="Calibri"/>
            </a:endParaRPr>
          </a:p>
        </p:txBody>
      </p:sp>
      <p:sp>
        <p:nvSpPr>
          <p:cNvPr id="3" name="Заглавие 2">
            <a:extLst>
              <a:ext uri="{FF2B5EF4-FFF2-40B4-BE49-F238E27FC236}">
                <a16:creationId xmlns:a16="http://schemas.microsoft.com/office/drawing/2014/main" id="{B23BB1FF-8262-41DB-9B52-68E5C03E9997}"/>
              </a:ext>
            </a:extLst>
          </p:cNvPr>
          <p:cNvSpPr>
            <a:spLocks noGrp="1"/>
          </p:cNvSpPr>
          <p:nvPr>
            <p:ph type="title"/>
          </p:nvPr>
        </p:nvSpPr>
        <p:spPr/>
        <p:txBody>
          <a:bodyPr>
            <a:normAutofit/>
          </a:bodyPr>
          <a:lstStyle/>
          <a:p>
            <a:r>
              <a:rPr lang="bg-BG" sz="4000" dirty="0">
                <a:cs typeface="Calibri"/>
              </a:rPr>
              <a:t>AWS Global Infrastructure</a:t>
            </a:r>
          </a:p>
        </p:txBody>
      </p:sp>
      <p:pic>
        <p:nvPicPr>
          <p:cNvPr id="4" name="Картина 4" descr="Картина, която съдържа текст, карта&#10;&#10;Описанието е генерирано автоматично">
            <a:extLst>
              <a:ext uri="{FF2B5EF4-FFF2-40B4-BE49-F238E27FC236}">
                <a16:creationId xmlns:a16="http://schemas.microsoft.com/office/drawing/2014/main" id="{424FD980-309B-4668-8A92-DD4753A5CD99}"/>
              </a:ext>
            </a:extLst>
          </p:cNvPr>
          <p:cNvPicPr>
            <a:picLocks noChangeAspect="1"/>
          </p:cNvPicPr>
          <p:nvPr/>
        </p:nvPicPr>
        <p:blipFill>
          <a:blip r:embed="rId2"/>
          <a:stretch>
            <a:fillRect/>
          </a:stretch>
        </p:blipFill>
        <p:spPr>
          <a:xfrm>
            <a:off x="7758792" y="4723659"/>
            <a:ext cx="3804557" cy="1846610"/>
          </a:xfrm>
          <a:prstGeom prst="rect">
            <a:avLst/>
          </a:prstGeom>
        </p:spPr>
      </p:pic>
      <p:sp>
        <p:nvSpPr>
          <p:cNvPr id="9" name="Текстово поле 8">
            <a:extLst>
              <a:ext uri="{FF2B5EF4-FFF2-40B4-BE49-F238E27FC236}">
                <a16:creationId xmlns:a16="http://schemas.microsoft.com/office/drawing/2014/main" id="{28865DD7-10C6-4111-AD97-CE6C0D13B04E}"/>
              </a:ext>
            </a:extLst>
          </p:cNvPr>
          <p:cNvSpPr txBox="1"/>
          <p:nvPr/>
        </p:nvSpPr>
        <p:spPr>
          <a:xfrm>
            <a:off x="2036990" y="5343525"/>
            <a:ext cx="4770664"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gn="l">
              <a:lnSpc>
                <a:spcPct val="110000"/>
              </a:lnSpc>
              <a:buClr>
                <a:schemeClr val="accent5">
                  <a:lumMod val="40000"/>
                  <a:lumOff val="60000"/>
                </a:schemeClr>
              </a:buClr>
              <a:buSzPct val="70000"/>
            </a:pPr>
            <a:r>
              <a:rPr lang="bg-BG" sz="2400" b="1" dirty="0">
                <a:ea typeface="+mn-lt"/>
                <a:cs typeface="+mn-lt"/>
                <a:hlinkClick r:id="rId3"/>
              </a:rPr>
              <a:t>https://www.infrastructure.aws/</a:t>
            </a:r>
            <a:endParaRPr lang="bg-BG" b="1" dirty="0"/>
          </a:p>
        </p:txBody>
      </p:sp>
    </p:spTree>
    <p:extLst>
      <p:ext uri="{BB962C8B-B14F-4D97-AF65-F5344CB8AC3E}">
        <p14:creationId xmlns:p14="http://schemas.microsoft.com/office/powerpoint/2010/main" val="1471925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a:extLst>
              <a:ext uri="{FF2B5EF4-FFF2-40B4-BE49-F238E27FC236}">
                <a16:creationId xmlns:a16="http://schemas.microsoft.com/office/drawing/2014/main" id="{5284FA1B-8448-4F0E-9EE1-787A92B0DBE5}"/>
              </a:ext>
            </a:extLst>
          </p:cNvPr>
          <p:cNvSpPr>
            <a:spLocks noGrp="1"/>
          </p:cNvSpPr>
          <p:nvPr>
            <p:ph type="title" sz="quarter" idx="10"/>
          </p:nvPr>
        </p:nvSpPr>
        <p:spPr/>
        <p:txBody>
          <a:bodyPr/>
          <a:lstStyle/>
          <a:p>
            <a:r>
              <a:rPr lang="bg-BG" sz="5400" dirty="0">
                <a:cs typeface="Arial"/>
              </a:rPr>
              <a:t>Website Deployment Workshop</a:t>
            </a:r>
            <a:endParaRPr lang="bg-BG" sz="5400" dirty="0"/>
          </a:p>
        </p:txBody>
      </p:sp>
      <p:sp>
        <p:nvSpPr>
          <p:cNvPr id="2" name="Контейнер за номер на слайда 1">
            <a:extLst>
              <a:ext uri="{FF2B5EF4-FFF2-40B4-BE49-F238E27FC236}">
                <a16:creationId xmlns:a16="http://schemas.microsoft.com/office/drawing/2014/main" id="{273678D1-8724-43FC-A44D-FC0F049A2BB3}"/>
              </a:ext>
            </a:extLst>
          </p:cNvPr>
          <p:cNvSpPr>
            <a:spLocks noGrp="1"/>
          </p:cNvSpPr>
          <p:nvPr>
            <p:ph type="sldNum" sz="quarter" idx="4294967295"/>
          </p:nvPr>
        </p:nvSpPr>
        <p:spPr>
          <a:xfrm>
            <a:off x="11720945" y="6507163"/>
            <a:ext cx="471055" cy="226146"/>
          </a:xfrm>
          <a:prstGeom prst="rect">
            <a:avLst/>
          </a:prstGeom>
        </p:spPr>
        <p:txBody>
          <a:bodyPr/>
          <a:lstStyle/>
          <a:p>
            <a:fld id="{2BF067CD-8E6B-4360-9AA8-C5DF2A48A6D1}" type="slidenum">
              <a:rPr lang="en-US" noProof="0" smtClean="0"/>
              <a:pPr/>
              <a:t>22</a:t>
            </a:fld>
            <a:endParaRPr lang="en-US" noProof="0"/>
          </a:p>
        </p:txBody>
      </p:sp>
      <p:pic>
        <p:nvPicPr>
          <p:cNvPr id="6" name="Картина 6" descr="Картина, която съдържа рисунка&#10;&#10;Описанието е генерирано автоматично">
            <a:extLst>
              <a:ext uri="{FF2B5EF4-FFF2-40B4-BE49-F238E27FC236}">
                <a16:creationId xmlns:a16="http://schemas.microsoft.com/office/drawing/2014/main" id="{374B8EC6-8452-4BE3-97EC-BEE27E9C0740}"/>
              </a:ext>
            </a:extLst>
          </p:cNvPr>
          <p:cNvPicPr>
            <a:picLocks noChangeAspect="1"/>
          </p:cNvPicPr>
          <p:nvPr/>
        </p:nvPicPr>
        <p:blipFill>
          <a:blip r:embed="rId2"/>
          <a:stretch>
            <a:fillRect/>
          </a:stretch>
        </p:blipFill>
        <p:spPr>
          <a:xfrm>
            <a:off x="4647529" y="1102598"/>
            <a:ext cx="2889343" cy="308147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9455950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F2ACDD25-D93D-4F39-9C3B-2761D1E03EC2}"/>
              </a:ext>
            </a:extLst>
          </p:cNvPr>
          <p:cNvSpPr>
            <a:spLocks noGrp="1"/>
          </p:cNvSpPr>
          <p:nvPr>
            <p:ph type="body" sz="quarter" idx="10"/>
          </p:nvPr>
        </p:nvSpPr>
        <p:spPr/>
        <p:txBody>
          <a:bodyPr vert="horz" lIns="108000" tIns="36000" rIns="108000" bIns="36000" rtlCol="0" anchor="t">
            <a:normAutofit/>
          </a:bodyPr>
          <a:lstStyle/>
          <a:p>
            <a:pPr marL="360045" indent="-360045"/>
            <a:r>
              <a:rPr lang="bg-BG" sz="3400" dirty="0">
                <a:cs typeface="Calibri"/>
              </a:rPr>
              <a:t>Go to </a:t>
            </a:r>
            <a:r>
              <a:rPr lang="bg-BG" sz="3400" dirty="0">
                <a:ea typeface="+mn-lt"/>
                <a:cs typeface="+mn-lt"/>
                <a:hlinkClick r:id="rId2"/>
              </a:rPr>
              <a:t>https://aws.amazon.com/console/</a:t>
            </a:r>
          </a:p>
          <a:p>
            <a:pPr marL="360045" indent="-360045"/>
            <a:r>
              <a:rPr lang="bg-BG" sz="3400" dirty="0">
                <a:cs typeface="Calibri"/>
              </a:rPr>
              <a:t>Follow the registration process</a:t>
            </a:r>
          </a:p>
          <a:p>
            <a:pPr marL="360045" indent="-360045"/>
            <a:r>
              <a:rPr lang="bg-BG" sz="3400" dirty="0">
                <a:cs typeface="Calibri"/>
              </a:rPr>
              <a:t>Your account will be active in the next 24 hours </a:t>
            </a:r>
          </a:p>
          <a:p>
            <a:pPr marL="360045" indent="-360045"/>
            <a:r>
              <a:rPr lang="bg-BG" sz="3400" dirty="0">
                <a:cs typeface="Calibri"/>
              </a:rPr>
              <a:t>The resources for the wokrshop will be </a:t>
            </a:r>
            <a:r>
              <a:rPr lang="bg-BG" sz="3400" dirty="0" smtClean="0">
                <a:cs typeface="Calibri"/>
              </a:rPr>
              <a:t>available</a:t>
            </a:r>
            <a:r>
              <a:rPr lang="en-US" sz="3400" dirty="0" smtClean="0">
                <a:cs typeface="Calibri"/>
              </a:rPr>
              <a:t/>
            </a:r>
            <a:br>
              <a:rPr lang="en-US" sz="3400" dirty="0" smtClean="0">
                <a:cs typeface="Calibri"/>
              </a:rPr>
            </a:br>
            <a:r>
              <a:rPr lang="bg-BG" sz="3400" dirty="0" smtClean="0">
                <a:cs typeface="Calibri"/>
              </a:rPr>
              <a:t>in </a:t>
            </a:r>
            <a:r>
              <a:rPr lang="bg-BG" sz="3400" dirty="0">
                <a:cs typeface="Calibri"/>
              </a:rPr>
              <a:t>the course page</a:t>
            </a:r>
          </a:p>
        </p:txBody>
      </p:sp>
      <p:sp>
        <p:nvSpPr>
          <p:cNvPr id="2" name="Заглавие 1">
            <a:extLst>
              <a:ext uri="{FF2B5EF4-FFF2-40B4-BE49-F238E27FC236}">
                <a16:creationId xmlns:a16="http://schemas.microsoft.com/office/drawing/2014/main" id="{EFD8BC5C-E696-4B6A-803D-53F4D3DC7C7E}"/>
              </a:ext>
            </a:extLst>
          </p:cNvPr>
          <p:cNvSpPr>
            <a:spLocks noGrp="1"/>
          </p:cNvSpPr>
          <p:nvPr>
            <p:ph type="title"/>
          </p:nvPr>
        </p:nvSpPr>
        <p:spPr/>
        <p:txBody>
          <a:bodyPr>
            <a:normAutofit/>
          </a:bodyPr>
          <a:lstStyle/>
          <a:p>
            <a:r>
              <a:rPr lang="bg-BG" sz="4000" dirty="0">
                <a:cs typeface="Calibri"/>
              </a:rPr>
              <a:t>Workshop</a:t>
            </a:r>
            <a:endParaRPr lang="bg-BG" sz="4000" dirty="0"/>
          </a:p>
        </p:txBody>
      </p:sp>
    </p:spTree>
    <p:extLst>
      <p:ext uri="{BB962C8B-B14F-4D97-AF65-F5344CB8AC3E}">
        <p14:creationId xmlns:p14="http://schemas.microsoft.com/office/powerpoint/2010/main" val="10689493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636384" y="1723767"/>
            <a:ext cx="8067527" cy="4783233"/>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en-IN" sz="3200" dirty="0" smtClean="0">
                <a:solidFill>
                  <a:schemeClr val="bg2"/>
                </a:solidFill>
              </a:rPr>
              <a:t>In </a:t>
            </a:r>
            <a:r>
              <a:rPr lang="en-IN" sz="3200" dirty="0">
                <a:solidFill>
                  <a:schemeClr val="bg2"/>
                </a:solidFill>
              </a:rPr>
              <a:t>the Beginning, Before There Was a Cloud</a:t>
            </a:r>
            <a:endParaRPr lang="en-IN" sz="3200" dirty="0">
              <a:solidFill>
                <a:schemeClr val="bg2"/>
              </a:solidFill>
              <a:cs typeface="Calibri"/>
            </a:endParaRPr>
          </a:p>
          <a:p>
            <a:r>
              <a:rPr lang="en-CA" sz="3200" dirty="0" smtClean="0">
                <a:solidFill>
                  <a:schemeClr val="bg2"/>
                </a:solidFill>
                <a:cs typeface="Calibri"/>
              </a:rPr>
              <a:t>Introduction </a:t>
            </a:r>
            <a:r>
              <a:rPr lang="en-CA" sz="3200" dirty="0">
                <a:solidFill>
                  <a:schemeClr val="bg2"/>
                </a:solidFill>
                <a:cs typeface="Calibri"/>
              </a:rPr>
              <a:t>to Cloud Terminology</a:t>
            </a:r>
          </a:p>
          <a:p>
            <a:r>
              <a:rPr lang="en-CA" sz="3200" dirty="0" smtClean="0">
                <a:solidFill>
                  <a:schemeClr val="bg2"/>
                </a:solidFill>
                <a:cs typeface="Calibri"/>
              </a:rPr>
              <a:t>Primary </a:t>
            </a:r>
            <a:r>
              <a:rPr lang="en-CA" sz="3200" dirty="0">
                <a:solidFill>
                  <a:schemeClr val="bg2"/>
                </a:solidFill>
                <a:cs typeface="Calibri"/>
              </a:rPr>
              <a:t>Benefits of Cloud/AWS</a:t>
            </a:r>
          </a:p>
          <a:p>
            <a:r>
              <a:rPr lang="en-CA" sz="3200" dirty="0" smtClean="0">
                <a:solidFill>
                  <a:schemeClr val="bg2"/>
                </a:solidFill>
                <a:cs typeface="Calibri"/>
              </a:rPr>
              <a:t>AWS </a:t>
            </a:r>
            <a:r>
              <a:rPr lang="en-CA" sz="3200" dirty="0">
                <a:solidFill>
                  <a:schemeClr val="bg2"/>
                </a:solidFill>
                <a:cs typeface="Calibri"/>
              </a:rPr>
              <a:t>Global Infrastructure</a:t>
            </a:r>
          </a:p>
          <a:p>
            <a:r>
              <a:rPr lang="en-CA" sz="3200" dirty="0" smtClean="0">
                <a:solidFill>
                  <a:schemeClr val="bg2"/>
                </a:solidFill>
                <a:cs typeface="Calibri"/>
              </a:rPr>
              <a:t>Website </a:t>
            </a:r>
            <a:r>
              <a:rPr lang="en-CA" sz="3200" dirty="0">
                <a:solidFill>
                  <a:schemeClr val="bg2"/>
                </a:solidFill>
                <a:cs typeface="Calibri"/>
              </a:rPr>
              <a:t>Deployment </a:t>
            </a:r>
            <a:r>
              <a:rPr lang="en-CA" sz="3200" dirty="0" smtClean="0">
                <a:solidFill>
                  <a:schemeClr val="bg2"/>
                </a:solidFill>
                <a:cs typeface="Calibri"/>
              </a:rPr>
              <a:t>Workshop</a:t>
            </a:r>
            <a:endParaRPr lang="en-CA" sz="3200" dirty="0">
              <a:solidFill>
                <a:schemeClr val="bg2"/>
              </a:solidFill>
              <a:cs typeface="Calibri"/>
            </a:endParaRPr>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38908389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1403748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39" r="2512"/>
          <a:stretch/>
        </p:blipFill>
        <p:spPr>
          <a:xfrm>
            <a:off x="8048209" y="2547249"/>
            <a:ext cx="3625551" cy="1009712"/>
          </a:xfrm>
          <a:prstGeom prst="roundRect">
            <a:avLst/>
          </a:prstGeom>
          <a:solidFill>
            <a:schemeClr val="bg2"/>
          </a:solidFill>
          <a:ln>
            <a:solidFill>
              <a:schemeClr val="tx1"/>
            </a:solidFill>
          </a:ln>
          <a:effectLst>
            <a:softEdge rad="0"/>
          </a:effectLst>
        </p:spPr>
      </p:pic>
      <p:pic>
        <p:nvPicPr>
          <p:cNvPr id="30" name="Indeavr">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69" t="4939" r="-5810" b="5775"/>
          <a:stretch/>
        </p:blipFill>
        <p:spPr bwMode="auto">
          <a:xfrm>
            <a:off x="4427954" y="1393728"/>
            <a:ext cx="3334615" cy="966797"/>
          </a:xfrm>
          <a:prstGeom prst="roundRect">
            <a:avLst/>
          </a:prstGeom>
          <a:solidFill>
            <a:schemeClr val="bg2"/>
          </a:solidFill>
          <a:ln>
            <a:solidFill>
              <a:schemeClr val="tx1"/>
            </a:solidFill>
          </a:ln>
          <a:effectLst/>
        </p:spPr>
      </p:pic>
      <p:pic>
        <p:nvPicPr>
          <p:cNvPr id="27" name="Postbank">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20749" t="-8951" r="-23891" b="-8951"/>
          <a:stretch/>
        </p:blipFill>
        <p:spPr>
          <a:xfrm>
            <a:off x="752280" y="5307007"/>
            <a:ext cx="3655944" cy="1134902"/>
          </a:xfrm>
          <a:prstGeom prst="roundRect">
            <a:avLst/>
          </a:prstGeom>
          <a:solidFill>
            <a:schemeClr val="bg2"/>
          </a:solidFill>
          <a:ln>
            <a:solidFill>
              <a:schemeClr val="tx1"/>
            </a:solidFill>
          </a:ln>
          <a:effectLst/>
        </p:spPr>
      </p:pic>
      <p:pic>
        <p:nvPicPr>
          <p:cNvPr id="37" name="SmartIT">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8527" t="-16504" r="-13960" b="-16504"/>
          <a:stretch/>
        </p:blipFill>
        <p:spPr>
          <a:xfrm>
            <a:off x="8048209" y="1393728"/>
            <a:ext cx="3625551" cy="989152"/>
          </a:xfrm>
          <a:prstGeom prst="roundRect">
            <a:avLst/>
          </a:prstGeom>
          <a:solidFill>
            <a:schemeClr val="bg2"/>
          </a:solidFill>
          <a:ln>
            <a:solidFill>
              <a:schemeClr val="tx1"/>
            </a:solidFill>
          </a:ln>
          <a:effectLst/>
        </p:spPr>
      </p:pic>
      <p:pic>
        <p:nvPicPr>
          <p:cNvPr id="28" name="Codexio">
            <a:hlinkClick r:id="rId11"/>
          </p:cNvPr>
          <p:cNvPicPr>
            <a:picLocks noChangeAspect="1"/>
          </p:cNvPicPr>
          <p:nvPr/>
        </p:nvPicPr>
        <p:blipFill rotWithShape="1">
          <a:blip r:embed="rId12" cstate="hqprint">
            <a:extLst>
              <a:ext uri="{28A0092B-C50C-407E-A947-70E740481C1C}">
                <a14:useLocalDpi xmlns:a14="http://schemas.microsoft.com/office/drawing/2010/main" val="0"/>
              </a:ext>
            </a:extLst>
          </a:blip>
          <a:srcRect l="3315" t="4941" r="3550" b="4346"/>
          <a:stretch/>
        </p:blipFill>
        <p:spPr>
          <a:xfrm>
            <a:off x="4918305" y="4078250"/>
            <a:ext cx="2554395" cy="2363659"/>
          </a:xfrm>
          <a:prstGeom prst="roundRect">
            <a:avLst/>
          </a:prstGeom>
          <a:solidFill>
            <a:schemeClr val="bg2"/>
          </a:solidFill>
          <a:ln>
            <a:solidFill>
              <a:schemeClr val="tx1"/>
            </a:solidFill>
          </a:ln>
          <a:effectLst/>
        </p:spPr>
      </p:pic>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pic>
        <p:nvPicPr>
          <p:cNvPr id="2" name="Picture 1">
            <a:hlinkClick r:id="rId13"/>
          </p:cNvPr>
          <p:cNvPicPr>
            <a:picLocks noChangeAspect="1"/>
          </p:cNvPicPr>
          <p:nvPr/>
        </p:nvPicPr>
        <p:blipFill rotWithShape="1">
          <a:blip r:embed="rId14"/>
          <a:srcRect l="5838" t="5064" r="4136" b="5064"/>
          <a:stretch/>
        </p:blipFill>
        <p:spPr>
          <a:xfrm>
            <a:off x="752280" y="3834279"/>
            <a:ext cx="3655944" cy="1230808"/>
          </a:xfrm>
          <a:prstGeom prst="roundRect">
            <a:avLst/>
          </a:prstGeom>
          <a:solidFill>
            <a:schemeClr val="bg2"/>
          </a:solidFill>
          <a:ln>
            <a:solidFill>
              <a:schemeClr val="tx1"/>
            </a:solidFill>
          </a:ln>
          <a:effectLst/>
        </p:spPr>
      </p:pic>
      <p:pic>
        <p:nvPicPr>
          <p:cNvPr id="3" name="Picture 2">
            <a:hlinkClick r:id="rId15"/>
          </p:cNvPr>
          <p:cNvPicPr>
            <a:picLocks noChangeAspect="1"/>
          </p:cNvPicPr>
          <p:nvPr/>
        </p:nvPicPr>
        <p:blipFill>
          <a:blip r:embed="rId16"/>
          <a:stretch>
            <a:fillRect/>
          </a:stretch>
        </p:blipFill>
        <p:spPr>
          <a:xfrm>
            <a:off x="4408224" y="2606080"/>
            <a:ext cx="1600787" cy="1230809"/>
          </a:xfrm>
          <a:prstGeom prst="roundRect">
            <a:avLst/>
          </a:prstGeom>
          <a:solidFill>
            <a:schemeClr val="bg2"/>
          </a:solidFill>
          <a:ln>
            <a:solidFill>
              <a:schemeClr val="tx1"/>
            </a:solidFill>
          </a:ln>
          <a:effectLst/>
        </p:spPr>
      </p:pic>
      <p:pic>
        <p:nvPicPr>
          <p:cNvPr id="5" name="Picture 4">
            <a:hlinkClick r:id="rId17"/>
          </p:cNvPr>
          <p:cNvPicPr>
            <a:picLocks noChangeAspect="1"/>
          </p:cNvPicPr>
          <p:nvPr/>
        </p:nvPicPr>
        <p:blipFill>
          <a:blip r:embed="rId18"/>
          <a:stretch>
            <a:fillRect/>
          </a:stretch>
        </p:blipFill>
        <p:spPr>
          <a:xfrm>
            <a:off x="6163258" y="2617384"/>
            <a:ext cx="1600787" cy="1208202"/>
          </a:xfrm>
          <a:prstGeom prst="roundRect">
            <a:avLst/>
          </a:prstGeom>
          <a:solidFill>
            <a:schemeClr val="bg2"/>
          </a:solidFill>
          <a:ln>
            <a:solidFill>
              <a:schemeClr val="tx1"/>
            </a:solidFill>
          </a:ln>
          <a:effectLst/>
        </p:spPr>
      </p:pic>
      <p:pic>
        <p:nvPicPr>
          <p:cNvPr id="23" name="SmartIT">
            <a:hlinkClick r:id="rId19"/>
            <a:extLst>
              <a:ext uri="{FF2B5EF4-FFF2-40B4-BE49-F238E27FC236}">
                <a16:creationId xmlns:a16="http://schemas.microsoft.com/office/drawing/2014/main" id="{115D4F40-B5EA-427C-849F-B6EFFC9B617C}"/>
              </a:ext>
            </a:extLst>
          </p:cNvPr>
          <p:cNvPicPr>
            <a:picLocks noChangeAspect="1"/>
          </p:cNvPicPr>
          <p:nvPr/>
        </p:nvPicPr>
        <p:blipFill rotWithShape="1">
          <a:blip r:embed="rId20">
            <a:extLst>
              <a:ext uri="{28A0092B-C50C-407E-A947-70E740481C1C}">
                <a14:useLocalDpi xmlns:a14="http://schemas.microsoft.com/office/drawing/2010/main" val="0"/>
              </a:ext>
            </a:extLst>
          </a:blip>
          <a:srcRect l="-1863" t="-5711" r="-3984" b="-8810"/>
          <a:stretch/>
        </p:blipFill>
        <p:spPr>
          <a:xfrm>
            <a:off x="8046733" y="5307007"/>
            <a:ext cx="3625551" cy="1134903"/>
          </a:xfrm>
          <a:prstGeom prst="roundRect">
            <a:avLst/>
          </a:prstGeom>
          <a:solidFill>
            <a:schemeClr val="bg2"/>
          </a:solidFill>
          <a:ln>
            <a:solidFill>
              <a:schemeClr val="tx1"/>
            </a:solidFill>
          </a:ln>
          <a:effectLst>
            <a:softEdge rad="0"/>
          </a:effectLst>
          <a:scene3d>
            <a:camera prst="orthographicFront"/>
            <a:lightRig rig="threePt" dir="t"/>
          </a:scene3d>
          <a:sp3d/>
        </p:spPr>
      </p:pic>
      <p:pic>
        <p:nvPicPr>
          <p:cNvPr id="8" name="Картина 7">
            <a:extLst>
              <a:ext uri="{FF2B5EF4-FFF2-40B4-BE49-F238E27FC236}">
                <a16:creationId xmlns:a16="http://schemas.microsoft.com/office/drawing/2014/main" id="{F441F556-13A4-448E-B8DB-0D040FB86A4A}"/>
              </a:ext>
            </a:extLst>
          </p:cNvPr>
          <p:cNvPicPr>
            <a:picLocks noChangeAspect="1"/>
          </p:cNvPicPr>
          <p:nvPr/>
        </p:nvPicPr>
        <p:blipFill rotWithShape="1">
          <a:blip r:embed="rId21" cstate="hqprint">
            <a:extLst>
              <a:ext uri="{28A0092B-C50C-407E-A947-70E740481C1C}">
                <a14:useLocalDpi xmlns:a14="http://schemas.microsoft.com/office/drawing/2010/main" val="0"/>
              </a:ext>
            </a:extLst>
          </a:blip>
          <a:srcRect l="-4372" t="-4131" r="-2923" b="-8314"/>
          <a:stretch/>
        </p:blipFill>
        <p:spPr>
          <a:xfrm>
            <a:off x="752280" y="1393728"/>
            <a:ext cx="3391512" cy="2163232"/>
          </a:xfrm>
          <a:prstGeom prst="roundRect">
            <a:avLst/>
          </a:prstGeom>
          <a:ln>
            <a:solidFill>
              <a:schemeClr val="tx1"/>
            </a:solidFill>
          </a:ln>
        </p:spPr>
      </p:pic>
      <p:grpSp>
        <p:nvGrpSpPr>
          <p:cNvPr id="6" name="Group 5">
            <a:extLst>
              <a:ext uri="{FF2B5EF4-FFF2-40B4-BE49-F238E27FC236}">
                <a16:creationId xmlns:a16="http://schemas.microsoft.com/office/drawing/2014/main" id="{19C7EF5B-0507-4132-A783-D91A1D6A94F4}"/>
              </a:ext>
            </a:extLst>
          </p:cNvPr>
          <p:cNvGrpSpPr/>
          <p:nvPr/>
        </p:nvGrpSpPr>
        <p:grpSpPr>
          <a:xfrm>
            <a:off x="8046732" y="3863192"/>
            <a:ext cx="3625551" cy="1230808"/>
            <a:chOff x="8064168" y="3699000"/>
            <a:chExt cx="3608116" cy="1395000"/>
          </a:xfrm>
        </p:grpSpPr>
        <p:pic>
          <p:nvPicPr>
            <p:cNvPr id="15" name="Picture 14" descr="Logo&#10;&#10;Description automatically generated">
              <a:extLst>
                <a:ext uri="{FF2B5EF4-FFF2-40B4-BE49-F238E27FC236}">
                  <a16:creationId xmlns:a16="http://schemas.microsoft.com/office/drawing/2014/main" id="{67A543FA-0099-4CF8-9314-CC2C4AC00B3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25478" y="3721330"/>
              <a:ext cx="2478954" cy="1312842"/>
            </a:xfrm>
            <a:prstGeom prst="rect">
              <a:avLst/>
            </a:prstGeom>
          </p:spPr>
        </p:pic>
        <p:sp>
          <p:nvSpPr>
            <p:cNvPr id="4" name="Rectangle: Rounded Corners 3">
              <a:extLst>
                <a:ext uri="{FF2B5EF4-FFF2-40B4-BE49-F238E27FC236}">
                  <a16:creationId xmlns:a16="http://schemas.microsoft.com/office/drawing/2014/main" id="{128E466D-49E5-4626-9772-9758FC8ED5D2}"/>
                </a:ext>
              </a:extLst>
            </p:cNvPr>
            <p:cNvSpPr/>
            <p:nvPr/>
          </p:nvSpPr>
          <p:spPr bwMode="auto">
            <a:xfrm>
              <a:off x="8064168" y="3699000"/>
              <a:ext cx="3608116" cy="1395000"/>
            </a:xfrm>
            <a:prstGeom prst="roundRect">
              <a:avLst/>
            </a:prstGeom>
            <a:noFill/>
            <a:ln>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7955897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27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786000" y="1764000"/>
            <a:ext cx="5037446" cy="1395000"/>
            <a:chOff x="3081000" y="1921500"/>
            <a:chExt cx="4950000" cy="1395000"/>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81000" y="1921500"/>
              <a:ext cx="4950000" cy="1395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2"/>
              <a:extLst>
                <a:ext uri="{FF2B5EF4-FFF2-40B4-BE49-F238E27FC236}">
                  <a16:creationId xmlns:a16="http://schemas.microsoft.com/office/drawing/2014/main" id="{69E679E8-FC9D-4497-AFC1-FB5389A83D9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39602" y="2034000"/>
              <a:ext cx="4632796" cy="1170000"/>
            </a:xfrm>
            <a:prstGeom prst="rect">
              <a:avLst/>
            </a:prstGeom>
          </p:spPr>
        </p:pic>
      </p:grpSp>
      <p:grpSp>
        <p:nvGrpSpPr>
          <p:cNvPr id="8" name="Group 7">
            <a:extLst>
              <a:ext uri="{FF2B5EF4-FFF2-40B4-BE49-F238E27FC236}">
                <a16:creationId xmlns:a16="http://schemas.microsoft.com/office/drawing/2014/main" id="{EAD6623B-F4E3-4F01-B3FF-057EC7FC1943}"/>
              </a:ext>
            </a:extLst>
          </p:cNvPr>
          <p:cNvGrpSpPr/>
          <p:nvPr/>
        </p:nvGrpSpPr>
        <p:grpSpPr>
          <a:xfrm>
            <a:off x="786000" y="4239000"/>
            <a:ext cx="5037446" cy="2083029"/>
            <a:chOff x="5961000" y="3789000"/>
            <a:chExt cx="4680431" cy="2083029"/>
          </a:xfrm>
        </p:grpSpPr>
        <p:pic>
          <p:nvPicPr>
            <p:cNvPr id="9" name="Picture 8">
              <a:hlinkClick r:id="rId4"/>
              <a:extLst>
                <a:ext uri="{FF2B5EF4-FFF2-40B4-BE49-F238E27FC236}">
                  <a16:creationId xmlns:a16="http://schemas.microsoft.com/office/drawing/2014/main" id="{A102DB16-6761-4764-BC07-B36931CA12C2}"/>
                </a:ext>
              </a:extLst>
            </p:cNvPr>
            <p:cNvPicPr>
              <a:picLocks noChangeAspect="1"/>
            </p:cNvPicPr>
            <p:nvPr/>
          </p:nvPicPr>
          <p:blipFill>
            <a:blip r:embed="rId5"/>
            <a:stretch>
              <a:fillRect/>
            </a:stretch>
          </p:blipFill>
          <p:spPr>
            <a:xfrm>
              <a:off x="5961000" y="3789000"/>
              <a:ext cx="4680431" cy="2083029"/>
            </a:xfrm>
            <a:prstGeom prst="rect">
              <a:avLst/>
            </a:prstGeom>
          </p:spPr>
        </p:pic>
        <p:sp>
          <p:nvSpPr>
            <p:cNvPr id="10" name="Rectangle: Rounded Corners 9">
              <a:extLst>
                <a:ext uri="{FF2B5EF4-FFF2-40B4-BE49-F238E27FC236}">
                  <a16:creationId xmlns:a16="http://schemas.microsoft.com/office/drawing/2014/main" id="{B6B90379-E1AB-4035-8EFE-3131B5C65328}"/>
                </a:ext>
              </a:extLst>
            </p:cNvPr>
            <p:cNvSpPr/>
            <p:nvPr/>
          </p:nvSpPr>
          <p:spPr bwMode="auto">
            <a:xfrm>
              <a:off x="5961000" y="3789000"/>
              <a:ext cx="4680000" cy="2070000"/>
            </a:xfrm>
            <a:prstGeom prst="roundRect">
              <a:avLst/>
            </a:prstGeom>
            <a:noFill/>
            <a:ln w="12700">
              <a:solidFill>
                <a:schemeClr val="accent6">
                  <a:lumMod val="10000"/>
                </a:schemeClr>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grpSp>
      <p:grpSp>
        <p:nvGrpSpPr>
          <p:cNvPr id="15" name="Group 14">
            <a:extLst>
              <a:ext uri="{FF2B5EF4-FFF2-40B4-BE49-F238E27FC236}">
                <a16:creationId xmlns:a16="http://schemas.microsoft.com/office/drawing/2014/main" id="{32480B9A-F55F-41E5-97E2-8DF2421AADCE}"/>
              </a:ext>
            </a:extLst>
          </p:cNvPr>
          <p:cNvGrpSpPr/>
          <p:nvPr/>
        </p:nvGrpSpPr>
        <p:grpSpPr>
          <a:xfrm>
            <a:off x="7131000" y="2034000"/>
            <a:ext cx="4113596" cy="3753000"/>
            <a:chOff x="7131000" y="2169000"/>
            <a:chExt cx="4113596"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34000"/>
              <a:ext cx="4113596" cy="2160000"/>
            </a:xfrm>
            <a:prstGeom prst="roundRect">
              <a:avLst/>
            </a:prstGeom>
            <a:solidFill>
              <a:schemeClr val="bg2"/>
            </a:solidFill>
            <a:ln w="19050">
              <a:solidFill>
                <a:schemeClr val="tx1"/>
              </a:solid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1000" y="2169000"/>
              <a:ext cx="3753000" cy="3753000"/>
            </a:xfrm>
            <a:prstGeom prst="rect">
              <a:avLst/>
            </a:prstGeom>
          </p:spPr>
        </p:pic>
      </p:grpSp>
    </p:spTree>
    <p:extLst>
      <p:ext uri="{BB962C8B-B14F-4D97-AF65-F5344CB8AC3E}">
        <p14:creationId xmlns:p14="http://schemas.microsoft.com/office/powerpoint/2010/main" val="28903757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about.softuni.bg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689234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6940854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D631DD5F-C231-483F-BA1E-043A13D943E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3</a:t>
            </a:fld>
            <a:endParaRPr lang="en-US"/>
          </a:p>
        </p:txBody>
      </p:sp>
      <p:sp>
        <p:nvSpPr>
          <p:cNvPr id="8" name="Slide Body">
            <a:extLst>
              <a:ext uri="{FF2B5EF4-FFF2-40B4-BE49-F238E27FC236}">
                <a16:creationId xmlns:a16="http://schemas.microsoft.com/office/drawing/2014/main" id="{AA287FCE-0667-4256-B6C3-85EEA9B9995C}"/>
              </a:ext>
            </a:extLst>
          </p:cNvPr>
          <p:cNvSpPr>
            <a:spLocks noGrp="1"/>
          </p:cNvSpPr>
          <p:nvPr>
            <p:ph type="body" sz="quarter" idx="10"/>
          </p:nvPr>
        </p:nvSpPr>
        <p:spPr>
          <a:xfrm>
            <a:off x="190402" y="1404000"/>
            <a:ext cx="11818096" cy="5320890"/>
          </a:xfrm>
        </p:spPr>
        <p:txBody>
          <a:bodyPr vert="horz" lIns="108000" tIns="36000" rIns="108000" bIns="36000" rtlCol="0" anchor="t">
            <a:normAutofit/>
          </a:bodyPr>
          <a:lstStyle/>
          <a:p>
            <a:pPr marL="0" indent="0" algn="ctr">
              <a:buNone/>
            </a:pPr>
            <a:endParaRPr lang="en-US" sz="1000"/>
          </a:p>
          <a:p>
            <a:pPr marL="0" indent="0" algn="ctr">
              <a:buNone/>
            </a:pPr>
            <a:r>
              <a:rPr lang="en-US" sz="11500" b="1">
                <a:solidFill>
                  <a:schemeClr val="bg1"/>
                </a:solidFill>
              </a:rPr>
              <a:t>sli.do</a:t>
            </a:r>
            <a:endParaRPr lang="en-US" sz="11500" b="1">
              <a:solidFill>
                <a:schemeClr val="bg1"/>
              </a:solidFill>
              <a:cs typeface="Calibri"/>
            </a:endParaRPr>
          </a:p>
          <a:p>
            <a:pPr marL="0" indent="0" algn="ctr">
              <a:buNone/>
            </a:pPr>
            <a:r>
              <a:rPr lang="en-US" sz="11500" b="1"/>
              <a:t># AWS-essentials</a:t>
            </a:r>
            <a:endParaRPr lang="bg-BG" sz="11500" b="1"/>
          </a:p>
        </p:txBody>
      </p:sp>
      <p:sp>
        <p:nvSpPr>
          <p:cNvPr id="7" name="Slide Title">
            <a:extLst>
              <a:ext uri="{FF2B5EF4-FFF2-40B4-BE49-F238E27FC236}">
                <a16:creationId xmlns:a16="http://schemas.microsoft.com/office/drawing/2014/main" id="{82485852-BA6B-4D95-A06E-D18F832FEBA9}"/>
              </a:ext>
            </a:extLst>
          </p:cNvPr>
          <p:cNvSpPr>
            <a:spLocks noGrp="1"/>
          </p:cNvSpPr>
          <p:nvPr>
            <p:ph type="title"/>
          </p:nvPr>
        </p:nvSpPr>
        <p:spPr/>
        <p:txBody>
          <a:bodyPr/>
          <a:lstStyle/>
          <a:p>
            <a:r>
              <a:rPr lang="en-US"/>
              <a:t>Have a Question?</a:t>
            </a:r>
            <a:endParaRPr lang="bg-BG"/>
          </a:p>
        </p:txBody>
      </p:sp>
    </p:spTree>
    <p:extLst>
      <p:ext uri="{BB962C8B-B14F-4D97-AF65-F5344CB8AC3E}">
        <p14:creationId xmlns:p14="http://schemas.microsoft.com/office/powerpoint/2010/main" val="33660938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6CF0494E-F1BF-4822-8B1C-858420FE517E}"/>
              </a:ext>
            </a:extLst>
          </p:cNvPr>
          <p:cNvSpPr>
            <a:spLocks noGrp="1"/>
          </p:cNvSpPr>
          <p:nvPr>
            <p:ph type="subTitle" sz="quarter" idx="11"/>
          </p:nvPr>
        </p:nvSpPr>
        <p:spPr>
          <a:xfrm>
            <a:off x="765504" y="4864021"/>
            <a:ext cx="10961783" cy="768084"/>
          </a:xfrm>
        </p:spPr>
        <p:txBody>
          <a:bodyPr/>
          <a:lstStyle/>
          <a:p>
            <a:r>
              <a:rPr lang="en-CA" sz="5400" b="1" dirty="0">
                <a:ea typeface="+mn-lt"/>
                <a:cs typeface="Arial"/>
              </a:rPr>
              <a:t>In the Beginning, </a:t>
            </a:r>
            <a:r>
              <a:rPr lang="en-CA" sz="5400" b="1" dirty="0" smtClean="0">
                <a:ea typeface="+mn-lt"/>
                <a:cs typeface="Arial"/>
              </a:rPr>
              <a:t/>
            </a:r>
            <a:br>
              <a:rPr lang="en-CA" sz="5400" b="1" dirty="0" smtClean="0">
                <a:ea typeface="+mn-lt"/>
                <a:cs typeface="Arial"/>
              </a:rPr>
            </a:br>
            <a:r>
              <a:rPr lang="en-CA" sz="5400" b="1" dirty="0" smtClean="0">
                <a:ea typeface="+mn-lt"/>
                <a:cs typeface="Arial"/>
              </a:rPr>
              <a:t>Before </a:t>
            </a:r>
            <a:r>
              <a:rPr lang="en-CA" sz="5400" b="1" dirty="0">
                <a:ea typeface="+mn-lt"/>
                <a:cs typeface="Arial"/>
              </a:rPr>
              <a:t>There Was a Cloud</a:t>
            </a:r>
          </a:p>
        </p:txBody>
      </p:sp>
      <p:sp>
        <p:nvSpPr>
          <p:cNvPr id="2" name="Контейнер за номер на слайда 1">
            <a:extLst>
              <a:ext uri="{FF2B5EF4-FFF2-40B4-BE49-F238E27FC236}">
                <a16:creationId xmlns:a16="http://schemas.microsoft.com/office/drawing/2014/main" id="{09CDC4A3-364E-4F0F-8F18-F944EFC2A46A}"/>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4</a:t>
            </a:fld>
            <a:endParaRPr lang="en-US" noProof="0"/>
          </a:p>
        </p:txBody>
      </p:sp>
      <p:pic>
        <p:nvPicPr>
          <p:cNvPr id="6" name="Картина 6" descr="Картина, която съдържа рисунка&#10;&#10;Описанието е генерирано автоматично">
            <a:extLst>
              <a:ext uri="{FF2B5EF4-FFF2-40B4-BE49-F238E27FC236}">
                <a16:creationId xmlns:a16="http://schemas.microsoft.com/office/drawing/2014/main" id="{051EADF7-26DB-4360-A8C7-D90DCEBD2043}"/>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4729341" y="1499125"/>
            <a:ext cx="2743199" cy="1930338"/>
          </a:xfrm>
          <a:prstGeom prst="rect">
            <a:avLst/>
          </a:prstGeom>
        </p:spPr>
      </p:pic>
    </p:spTree>
    <p:extLst>
      <p:ext uri="{BB962C8B-B14F-4D97-AF65-F5344CB8AC3E}">
        <p14:creationId xmlns:p14="http://schemas.microsoft.com/office/powerpoint/2010/main" val="19584321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6F6C9990-2029-4385-9406-3C8EADAD9210}"/>
              </a:ext>
            </a:extLst>
          </p:cNvPr>
          <p:cNvSpPr>
            <a:spLocks noGrp="1"/>
          </p:cNvSpPr>
          <p:nvPr>
            <p:ph type="sldNum" sz="quarter" idx="4"/>
          </p:nvPr>
        </p:nvSpPr>
        <p:spPr/>
        <p:txBody>
          <a:bodyPr/>
          <a:lstStyle/>
          <a:p>
            <a:fld id="{2BF067CD-8E6B-4360-9AA8-C5DF2A48A6D1}" type="slidenum">
              <a:rPr lang="en-US" noProof="0" smtClean="0"/>
              <a:pPr/>
              <a:t>5</a:t>
            </a:fld>
            <a:endParaRPr lang="en-US" noProof="0"/>
          </a:p>
        </p:txBody>
      </p:sp>
      <p:sp>
        <p:nvSpPr>
          <p:cNvPr id="4" name="Заглавие 3">
            <a:extLst>
              <a:ext uri="{FF2B5EF4-FFF2-40B4-BE49-F238E27FC236}">
                <a16:creationId xmlns:a16="http://schemas.microsoft.com/office/drawing/2014/main" id="{D9214DF1-420F-4CD6-81FC-48B1630FC853}"/>
              </a:ext>
            </a:extLst>
          </p:cNvPr>
          <p:cNvSpPr>
            <a:spLocks noGrp="1"/>
          </p:cNvSpPr>
          <p:nvPr>
            <p:ph type="title"/>
          </p:nvPr>
        </p:nvSpPr>
        <p:spPr/>
        <p:txBody>
          <a:bodyPr>
            <a:normAutofit/>
          </a:bodyPr>
          <a:lstStyle/>
          <a:p>
            <a:r>
              <a:rPr lang="bg-BG" sz="4000" dirty="0">
                <a:ea typeface="+mj-lt"/>
                <a:cs typeface="+mj-lt"/>
              </a:rPr>
              <a:t>Traditional</a:t>
            </a:r>
            <a:r>
              <a:rPr lang="bg-BG" sz="4000" dirty="0">
                <a:cs typeface="Calibri"/>
              </a:rPr>
              <a:t> Client – Server Architecture</a:t>
            </a:r>
          </a:p>
        </p:txBody>
      </p:sp>
      <p:pic>
        <p:nvPicPr>
          <p:cNvPr id="7" name="Картина 7">
            <a:extLst>
              <a:ext uri="{FF2B5EF4-FFF2-40B4-BE49-F238E27FC236}">
                <a16:creationId xmlns:a16="http://schemas.microsoft.com/office/drawing/2014/main" id="{5A0DF638-77BB-4C1E-89A3-4CEB35FBA328}"/>
              </a:ext>
            </a:extLst>
          </p:cNvPr>
          <p:cNvPicPr>
            <a:picLocks noChangeAspect="1"/>
          </p:cNvPicPr>
          <p:nvPr/>
        </p:nvPicPr>
        <p:blipFill rotWithShape="1">
          <a:blip r:embed="rId2"/>
          <a:srcRect l="-803" r="402" b="11372"/>
          <a:stretch/>
        </p:blipFill>
        <p:spPr>
          <a:xfrm>
            <a:off x="2266335" y="1984543"/>
            <a:ext cx="2754220" cy="2498490"/>
          </a:xfrm>
          <a:prstGeom prst="rect">
            <a:avLst/>
          </a:prstGeom>
        </p:spPr>
      </p:pic>
      <p:sp>
        <p:nvSpPr>
          <p:cNvPr id="9" name="Стрелка: наляво и надясно 8">
            <a:extLst>
              <a:ext uri="{FF2B5EF4-FFF2-40B4-BE49-F238E27FC236}">
                <a16:creationId xmlns:a16="http://schemas.microsoft.com/office/drawing/2014/main" id="{16B88E12-DE7F-4F0C-8393-D2A2C69C1D4D}"/>
              </a:ext>
            </a:extLst>
          </p:cNvPr>
          <p:cNvSpPr/>
          <p:nvPr/>
        </p:nvSpPr>
        <p:spPr bwMode="auto">
          <a:xfrm>
            <a:off x="5609069" y="2058312"/>
            <a:ext cx="2397802" cy="584022"/>
          </a:xfrm>
          <a:prstGeom prst="lef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pic>
        <p:nvPicPr>
          <p:cNvPr id="10" name="Картина 10">
            <a:extLst>
              <a:ext uri="{FF2B5EF4-FFF2-40B4-BE49-F238E27FC236}">
                <a16:creationId xmlns:a16="http://schemas.microsoft.com/office/drawing/2014/main" id="{07075DD8-5591-49D6-9C53-EBA5DC244EDC}"/>
              </a:ext>
            </a:extLst>
          </p:cNvPr>
          <p:cNvPicPr>
            <a:picLocks noChangeAspect="1"/>
          </p:cNvPicPr>
          <p:nvPr/>
        </p:nvPicPr>
        <p:blipFill>
          <a:blip r:embed="rId3"/>
          <a:stretch>
            <a:fillRect/>
          </a:stretch>
        </p:blipFill>
        <p:spPr>
          <a:xfrm>
            <a:off x="8600661" y="1184965"/>
            <a:ext cx="2743200" cy="2743200"/>
          </a:xfrm>
          <a:prstGeom prst="rect">
            <a:avLst/>
          </a:prstGeom>
        </p:spPr>
      </p:pic>
      <p:pic>
        <p:nvPicPr>
          <p:cNvPr id="8" name="Картина 10" descr="Картина, която съдържа седящ, монитор, снимка, маса&#10;&#10;Описанието е генерирано автоматично">
            <a:extLst>
              <a:ext uri="{FF2B5EF4-FFF2-40B4-BE49-F238E27FC236}">
                <a16:creationId xmlns:a16="http://schemas.microsoft.com/office/drawing/2014/main" id="{E8BE2D49-6A04-454D-ACAD-654213AABCC1}"/>
              </a:ext>
            </a:extLst>
          </p:cNvPr>
          <p:cNvPicPr>
            <a:picLocks noChangeAspect="1"/>
          </p:cNvPicPr>
          <p:nvPr/>
        </p:nvPicPr>
        <p:blipFill>
          <a:blip r:embed="rId3"/>
          <a:stretch>
            <a:fillRect/>
          </a:stretch>
        </p:blipFill>
        <p:spPr>
          <a:xfrm>
            <a:off x="8600660" y="3692190"/>
            <a:ext cx="2743200" cy="2743200"/>
          </a:xfrm>
          <a:prstGeom prst="rect">
            <a:avLst/>
          </a:prstGeom>
        </p:spPr>
      </p:pic>
      <p:sp>
        <p:nvSpPr>
          <p:cNvPr id="5" name="Стрелка: наляво и надясно 4">
            <a:extLst>
              <a:ext uri="{FF2B5EF4-FFF2-40B4-BE49-F238E27FC236}">
                <a16:creationId xmlns:a16="http://schemas.microsoft.com/office/drawing/2014/main" id="{19F14664-5BCD-4461-B91C-EE607F5AC6A0}"/>
              </a:ext>
            </a:extLst>
          </p:cNvPr>
          <p:cNvSpPr/>
          <p:nvPr/>
        </p:nvSpPr>
        <p:spPr bwMode="auto">
          <a:xfrm rot="1620000">
            <a:off x="5613319" y="4319406"/>
            <a:ext cx="2371441" cy="619825"/>
          </a:xfrm>
          <a:prstGeom prst="lef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5098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B54CE811-65BF-414D-8B86-5D0AD852CBFD}"/>
              </a:ext>
            </a:extLst>
          </p:cNvPr>
          <p:cNvSpPr>
            <a:spLocks noGrp="1"/>
          </p:cNvSpPr>
          <p:nvPr>
            <p:ph type="sldNum" sz="quarter" idx="5"/>
          </p:nvPr>
        </p:nvSpPr>
        <p:spPr/>
        <p:txBody>
          <a:bodyPr/>
          <a:lstStyle/>
          <a:p>
            <a:fld id="{2BF067CD-8E6B-4360-9AA8-C5DF2A48A6D1}" type="slidenum">
              <a:rPr lang="en-US" noProof="0" smtClean="0"/>
              <a:pPr/>
              <a:t>6</a:t>
            </a:fld>
            <a:endParaRPr lang="en-US" noProof="0"/>
          </a:p>
        </p:txBody>
      </p:sp>
      <p:sp>
        <p:nvSpPr>
          <p:cNvPr id="4" name="Заглавие 3">
            <a:extLst>
              <a:ext uri="{FF2B5EF4-FFF2-40B4-BE49-F238E27FC236}">
                <a16:creationId xmlns:a16="http://schemas.microsoft.com/office/drawing/2014/main" id="{3D20D933-8283-4E97-ABA2-F80CCCC74F8B}"/>
              </a:ext>
            </a:extLst>
          </p:cNvPr>
          <p:cNvSpPr>
            <a:spLocks noGrp="1"/>
          </p:cNvSpPr>
          <p:nvPr>
            <p:ph type="title"/>
          </p:nvPr>
        </p:nvSpPr>
        <p:spPr/>
        <p:txBody>
          <a:bodyPr>
            <a:noAutofit/>
          </a:bodyPr>
          <a:lstStyle/>
          <a:p>
            <a:r>
              <a:rPr lang="bg-BG" sz="3800" dirty="0">
                <a:cs typeface="Calibri"/>
              </a:rPr>
              <a:t>Typical Components to Support an Application</a:t>
            </a:r>
          </a:p>
        </p:txBody>
      </p:sp>
      <p:pic>
        <p:nvPicPr>
          <p:cNvPr id="6" name="Картина 7" descr="Картина, която съдържа рисунка&#10;&#10;Описанието е генерирано автоматично">
            <a:extLst>
              <a:ext uri="{FF2B5EF4-FFF2-40B4-BE49-F238E27FC236}">
                <a16:creationId xmlns:a16="http://schemas.microsoft.com/office/drawing/2014/main" id="{78D8BEB6-87ED-4419-A17C-4F81F1046F14}"/>
              </a:ext>
            </a:extLst>
          </p:cNvPr>
          <p:cNvPicPr>
            <a:picLocks noChangeAspect="1"/>
          </p:cNvPicPr>
          <p:nvPr/>
        </p:nvPicPr>
        <p:blipFill rotWithShape="1">
          <a:blip r:embed="rId2"/>
          <a:srcRect l="-803" r="402" b="11372"/>
          <a:stretch/>
        </p:blipFill>
        <p:spPr>
          <a:xfrm>
            <a:off x="2048621" y="2011758"/>
            <a:ext cx="1924185" cy="1750098"/>
          </a:xfrm>
          <a:prstGeom prst="rect">
            <a:avLst/>
          </a:prstGeom>
        </p:spPr>
      </p:pic>
      <p:pic>
        <p:nvPicPr>
          <p:cNvPr id="7" name="Картина 7" descr="Картина, която съдържа рисунка&#10;&#10;Описанието е генерирано автоматично">
            <a:extLst>
              <a:ext uri="{FF2B5EF4-FFF2-40B4-BE49-F238E27FC236}">
                <a16:creationId xmlns:a16="http://schemas.microsoft.com/office/drawing/2014/main" id="{18B816C6-8233-42FF-A73C-A705F020A959}"/>
              </a:ext>
            </a:extLst>
          </p:cNvPr>
          <p:cNvPicPr>
            <a:picLocks noChangeAspect="1"/>
          </p:cNvPicPr>
          <p:nvPr/>
        </p:nvPicPr>
        <p:blipFill>
          <a:blip r:embed="rId3"/>
          <a:stretch>
            <a:fillRect/>
          </a:stretch>
        </p:blipFill>
        <p:spPr>
          <a:xfrm>
            <a:off x="7813902" y="2139723"/>
            <a:ext cx="1421947" cy="1435554"/>
          </a:xfrm>
          <a:prstGeom prst="rect">
            <a:avLst/>
          </a:prstGeom>
        </p:spPr>
      </p:pic>
      <p:pic>
        <p:nvPicPr>
          <p:cNvPr id="8" name="Картина 8" descr="Картина, която съдържа рисунка&#10;&#10;Описанието е генерирано автоматично">
            <a:extLst>
              <a:ext uri="{FF2B5EF4-FFF2-40B4-BE49-F238E27FC236}">
                <a16:creationId xmlns:a16="http://schemas.microsoft.com/office/drawing/2014/main" id="{54C7DC1E-A5A2-4C59-9719-32C82DAB5BCA}"/>
              </a:ext>
            </a:extLst>
          </p:cNvPr>
          <p:cNvPicPr>
            <a:picLocks noChangeAspect="1"/>
          </p:cNvPicPr>
          <p:nvPr/>
        </p:nvPicPr>
        <p:blipFill>
          <a:blip r:embed="rId4"/>
          <a:stretch>
            <a:fillRect/>
          </a:stretch>
        </p:blipFill>
        <p:spPr>
          <a:xfrm>
            <a:off x="1935616" y="4357688"/>
            <a:ext cx="2143125" cy="2143125"/>
          </a:xfrm>
          <a:prstGeom prst="rect">
            <a:avLst/>
          </a:prstGeom>
        </p:spPr>
      </p:pic>
      <p:pic>
        <p:nvPicPr>
          <p:cNvPr id="9" name="Картина 9" descr="Картина, която съдържа рисунка&#10;&#10;Описанието е генерирано автоматично">
            <a:extLst>
              <a:ext uri="{FF2B5EF4-FFF2-40B4-BE49-F238E27FC236}">
                <a16:creationId xmlns:a16="http://schemas.microsoft.com/office/drawing/2014/main" id="{65F5FDFC-77F7-4CC9-9E7C-13C7431F445B}"/>
              </a:ext>
            </a:extLst>
          </p:cNvPr>
          <p:cNvPicPr>
            <a:picLocks noChangeAspect="1"/>
          </p:cNvPicPr>
          <p:nvPr/>
        </p:nvPicPr>
        <p:blipFill>
          <a:blip r:embed="rId5"/>
          <a:stretch>
            <a:fillRect/>
          </a:stretch>
        </p:blipFill>
        <p:spPr>
          <a:xfrm>
            <a:off x="7854722" y="4629830"/>
            <a:ext cx="1353912" cy="1353912"/>
          </a:xfrm>
          <a:prstGeom prst="rect">
            <a:avLst/>
          </a:prstGeom>
        </p:spPr>
      </p:pic>
      <p:sp>
        <p:nvSpPr>
          <p:cNvPr id="10" name="Текстово поле 9">
            <a:extLst>
              <a:ext uri="{FF2B5EF4-FFF2-40B4-BE49-F238E27FC236}">
                <a16:creationId xmlns:a16="http://schemas.microsoft.com/office/drawing/2014/main" id="{66F21011-6443-44B0-B9D7-E58EEDB94507}"/>
              </a:ext>
            </a:extLst>
          </p:cNvPr>
          <p:cNvSpPr txBox="1"/>
          <p:nvPr/>
        </p:nvSpPr>
        <p:spPr>
          <a:xfrm>
            <a:off x="1690007" y="1404258"/>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dirty="0">
                <a:cs typeface="Calibri"/>
              </a:rPr>
              <a:t>        </a:t>
            </a:r>
            <a:r>
              <a:rPr lang="bg-BG" sz="2400" b="1" dirty="0">
                <a:cs typeface="Calibri"/>
              </a:rPr>
              <a:t>Compute</a:t>
            </a:r>
          </a:p>
        </p:txBody>
      </p:sp>
      <p:sp>
        <p:nvSpPr>
          <p:cNvPr id="11" name="Текстово поле 10">
            <a:extLst>
              <a:ext uri="{FF2B5EF4-FFF2-40B4-BE49-F238E27FC236}">
                <a16:creationId xmlns:a16="http://schemas.microsoft.com/office/drawing/2014/main" id="{F44FBDED-87AF-462C-A091-CDE02E154C3C}"/>
              </a:ext>
            </a:extLst>
          </p:cNvPr>
          <p:cNvSpPr txBox="1"/>
          <p:nvPr/>
        </p:nvSpPr>
        <p:spPr>
          <a:xfrm>
            <a:off x="1683204" y="3887561"/>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a:lnSpc>
                <a:spcPct val="110000"/>
              </a:lnSpc>
              <a:buClr>
                <a:schemeClr val="accent5">
                  <a:lumMod val="40000"/>
                  <a:lumOff val="60000"/>
                </a:schemeClr>
              </a:buClr>
              <a:buSzPct val="70000"/>
            </a:pPr>
            <a:r>
              <a:rPr lang="bg-BG" sz="2400" dirty="0">
                <a:cs typeface="Calibri"/>
              </a:rPr>
              <a:t>          </a:t>
            </a:r>
            <a:r>
              <a:rPr lang="bg-BG" sz="2400" b="1" dirty="0">
                <a:cs typeface="Calibri"/>
              </a:rPr>
              <a:t>Network</a:t>
            </a:r>
          </a:p>
        </p:txBody>
      </p:sp>
      <p:sp>
        <p:nvSpPr>
          <p:cNvPr id="12" name="Текстово поле 11">
            <a:extLst>
              <a:ext uri="{FF2B5EF4-FFF2-40B4-BE49-F238E27FC236}">
                <a16:creationId xmlns:a16="http://schemas.microsoft.com/office/drawing/2014/main" id="{2396DB54-3C2E-4110-B057-6BA58E915BB8}"/>
              </a:ext>
            </a:extLst>
          </p:cNvPr>
          <p:cNvSpPr txBox="1"/>
          <p:nvPr/>
        </p:nvSpPr>
        <p:spPr>
          <a:xfrm>
            <a:off x="7214507" y="1404257"/>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dirty="0">
                <a:cs typeface="Calibri"/>
              </a:rPr>
              <a:t>          </a:t>
            </a:r>
            <a:r>
              <a:rPr lang="bg-BG" sz="2400" b="1" dirty="0">
                <a:cs typeface="Calibri"/>
              </a:rPr>
              <a:t>Storage</a:t>
            </a:r>
          </a:p>
        </p:txBody>
      </p:sp>
      <p:sp>
        <p:nvSpPr>
          <p:cNvPr id="13" name="Текстово поле 12">
            <a:extLst>
              <a:ext uri="{FF2B5EF4-FFF2-40B4-BE49-F238E27FC236}">
                <a16:creationId xmlns:a16="http://schemas.microsoft.com/office/drawing/2014/main" id="{BB5A2AF8-2091-46C9-9302-AE9F60E333ED}"/>
              </a:ext>
            </a:extLst>
          </p:cNvPr>
          <p:cNvSpPr txBox="1"/>
          <p:nvPr/>
        </p:nvSpPr>
        <p:spPr>
          <a:xfrm>
            <a:off x="7234918" y="3887561"/>
            <a:ext cx="2743200" cy="604049"/>
          </a:xfrm>
          <a:prstGeom prst="rect">
            <a:avLst/>
          </a:prstGeom>
          <a:solidFill>
            <a:schemeClr val="accent6">
              <a:lumMod val="75000"/>
              <a:alpha val="15000"/>
            </a:schemeClr>
          </a:solidFill>
          <a:ln w="12700">
            <a:solidFill>
              <a:schemeClr val="tx1">
                <a:lumMod val="75000"/>
              </a:schemeClr>
            </a:solidFill>
          </a:ln>
        </p:spPr>
        <p:txBody>
          <a:bodyPr rot="0" spcFirstLastPara="0" vertOverflow="overflow" horzOverflow="overflow" vert="horz" wrap="square" lIns="144000" tIns="108000" rIns="144000" bIns="108000" numCol="1" spcCol="0" rtlCol="0" fromWordArt="0" anchor="t" anchorCtr="0" forceAA="0" compatLnSpc="1">
            <a:prstTxWarp prst="textNoShape">
              <a:avLst/>
            </a:prstTxWarp>
            <a:spAutoFit/>
          </a:bodyPr>
          <a:lstStyle/>
          <a:p>
            <a:pPr eaLnBrk="0" hangingPunct="0">
              <a:lnSpc>
                <a:spcPct val="110000"/>
              </a:lnSpc>
              <a:buClr>
                <a:schemeClr val="accent5">
                  <a:lumMod val="40000"/>
                  <a:lumOff val="60000"/>
                </a:schemeClr>
              </a:buClr>
              <a:buSzPct val="70000"/>
            </a:pPr>
            <a:r>
              <a:rPr lang="bg-BG" sz="2400" dirty="0">
                <a:cs typeface="Calibri"/>
              </a:rPr>
              <a:t>         </a:t>
            </a:r>
            <a:r>
              <a:rPr lang="bg-BG" sz="2400" b="1" dirty="0">
                <a:cs typeface="Calibri"/>
              </a:rPr>
              <a:t>Database</a:t>
            </a:r>
          </a:p>
        </p:txBody>
      </p:sp>
    </p:spTree>
    <p:extLst>
      <p:ext uri="{BB962C8B-B14F-4D97-AF65-F5344CB8AC3E}">
        <p14:creationId xmlns:p14="http://schemas.microsoft.com/office/powerpoint/2010/main" val="2085370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DE6D4BE1-4DA6-4FCF-BD1B-2BB97B2D4FBA}"/>
              </a:ext>
            </a:extLst>
          </p:cNvPr>
          <p:cNvSpPr>
            <a:spLocks noGrp="1"/>
          </p:cNvSpPr>
          <p:nvPr>
            <p:ph type="sldNum" sz="quarter" idx="5"/>
          </p:nvPr>
        </p:nvSpPr>
        <p:spPr/>
        <p:txBody>
          <a:bodyPr/>
          <a:lstStyle/>
          <a:p>
            <a:fld id="{2BF067CD-8E6B-4360-9AA8-C5DF2A48A6D1}" type="slidenum">
              <a:rPr lang="en-US" noProof="0" smtClean="0"/>
              <a:pPr/>
              <a:t>7</a:t>
            </a:fld>
            <a:endParaRPr lang="en-US" noProof="0"/>
          </a:p>
        </p:txBody>
      </p:sp>
      <p:sp>
        <p:nvSpPr>
          <p:cNvPr id="3" name="Текстов контейнер 2">
            <a:extLst>
              <a:ext uri="{FF2B5EF4-FFF2-40B4-BE49-F238E27FC236}">
                <a16:creationId xmlns:a16="http://schemas.microsoft.com/office/drawing/2014/main" id="{C8CB1D9F-FF9C-4FC2-BDDE-6F37CF9D8D95}"/>
              </a:ext>
            </a:extLst>
          </p:cNvPr>
          <p:cNvSpPr>
            <a:spLocks noGrp="1"/>
          </p:cNvSpPr>
          <p:nvPr>
            <p:ph type="body" sz="quarter" idx="10"/>
          </p:nvPr>
        </p:nvSpPr>
        <p:spPr>
          <a:xfrm>
            <a:off x="122367" y="4393803"/>
            <a:ext cx="11940560" cy="1786802"/>
          </a:xfrm>
        </p:spPr>
        <p:txBody>
          <a:bodyPr vert="horz" lIns="108000" tIns="36000" rIns="108000" bIns="36000" rtlCol="0" anchor="t">
            <a:normAutofit/>
          </a:bodyPr>
          <a:lstStyle/>
          <a:p>
            <a:pPr marL="360045" indent="-360045"/>
            <a:r>
              <a:rPr lang="bg-BG" sz="3200" dirty="0">
                <a:ea typeface="+mn-lt"/>
                <a:cs typeface="+mn-lt"/>
              </a:rPr>
              <a:t>Alot of unutilised server capacity</a:t>
            </a:r>
          </a:p>
          <a:p>
            <a:pPr marL="360045" indent="-360045"/>
            <a:r>
              <a:rPr lang="bg-BG" sz="3200" dirty="0">
                <a:cs typeface="Calibri"/>
              </a:rPr>
              <a:t>Hard to control costs</a:t>
            </a:r>
          </a:p>
        </p:txBody>
      </p:sp>
      <p:sp>
        <p:nvSpPr>
          <p:cNvPr id="4" name="Заглавие 3">
            <a:extLst>
              <a:ext uri="{FF2B5EF4-FFF2-40B4-BE49-F238E27FC236}">
                <a16:creationId xmlns:a16="http://schemas.microsoft.com/office/drawing/2014/main" id="{2FFD61AB-1175-4DF2-9DA5-58FDC420E5AC}"/>
              </a:ext>
            </a:extLst>
          </p:cNvPr>
          <p:cNvSpPr>
            <a:spLocks noGrp="1"/>
          </p:cNvSpPr>
          <p:nvPr>
            <p:ph type="title"/>
          </p:nvPr>
        </p:nvSpPr>
        <p:spPr/>
        <p:txBody>
          <a:bodyPr>
            <a:normAutofit/>
          </a:bodyPr>
          <a:lstStyle/>
          <a:p>
            <a:r>
              <a:rPr lang="bg-BG" sz="4000" dirty="0">
                <a:cs typeface="Calibri"/>
              </a:rPr>
              <a:t>Data Center Growth</a:t>
            </a:r>
          </a:p>
        </p:txBody>
      </p:sp>
      <p:pic>
        <p:nvPicPr>
          <p:cNvPr id="5" name="Картина 5" descr="Картина, която съдържа рисунка&#10;&#10;Описанието е генерирано автоматично">
            <a:extLst>
              <a:ext uri="{FF2B5EF4-FFF2-40B4-BE49-F238E27FC236}">
                <a16:creationId xmlns:a16="http://schemas.microsoft.com/office/drawing/2014/main" id="{B9EF46FB-9119-40B3-9DA9-8CAB5123DFF5}"/>
              </a:ext>
            </a:extLst>
          </p:cNvPr>
          <p:cNvPicPr>
            <a:picLocks noChangeAspect="1"/>
          </p:cNvPicPr>
          <p:nvPr/>
        </p:nvPicPr>
        <p:blipFill>
          <a:blip r:embed="rId2"/>
          <a:stretch>
            <a:fillRect/>
          </a:stretch>
        </p:blipFill>
        <p:spPr>
          <a:xfrm>
            <a:off x="384402" y="1881188"/>
            <a:ext cx="2143125" cy="2143125"/>
          </a:xfrm>
          <a:prstGeom prst="rect">
            <a:avLst/>
          </a:prstGeom>
        </p:spPr>
      </p:pic>
      <p:pic>
        <p:nvPicPr>
          <p:cNvPr id="6" name="Картина 5" descr="Картина, която съдържа рисунка&#10;&#10;Описанието е генерирано автоматично">
            <a:extLst>
              <a:ext uri="{FF2B5EF4-FFF2-40B4-BE49-F238E27FC236}">
                <a16:creationId xmlns:a16="http://schemas.microsoft.com/office/drawing/2014/main" id="{DDFCB564-7608-4A73-B2C1-2F4DE1149B31}"/>
              </a:ext>
            </a:extLst>
          </p:cNvPr>
          <p:cNvPicPr>
            <a:picLocks noChangeAspect="1"/>
          </p:cNvPicPr>
          <p:nvPr/>
        </p:nvPicPr>
        <p:blipFill>
          <a:blip r:embed="rId2"/>
          <a:stretch>
            <a:fillRect/>
          </a:stretch>
        </p:blipFill>
        <p:spPr>
          <a:xfrm>
            <a:off x="2588759" y="1881186"/>
            <a:ext cx="2143125" cy="2143125"/>
          </a:xfrm>
          <a:prstGeom prst="rect">
            <a:avLst/>
          </a:prstGeom>
        </p:spPr>
      </p:pic>
      <p:pic>
        <p:nvPicPr>
          <p:cNvPr id="7" name="Картина 5" descr="Картина, която съдържа рисунка&#10;&#10;Описанието е генерирано автоматично">
            <a:extLst>
              <a:ext uri="{FF2B5EF4-FFF2-40B4-BE49-F238E27FC236}">
                <a16:creationId xmlns:a16="http://schemas.microsoft.com/office/drawing/2014/main" id="{90CB372C-90A2-41D9-8478-C3FAF64F7B7B}"/>
              </a:ext>
            </a:extLst>
          </p:cNvPr>
          <p:cNvPicPr>
            <a:picLocks noChangeAspect="1"/>
          </p:cNvPicPr>
          <p:nvPr/>
        </p:nvPicPr>
        <p:blipFill>
          <a:blip r:embed="rId2"/>
          <a:stretch>
            <a:fillRect/>
          </a:stretch>
        </p:blipFill>
        <p:spPr>
          <a:xfrm>
            <a:off x="4629831" y="1881187"/>
            <a:ext cx="2143125" cy="2143125"/>
          </a:xfrm>
          <a:prstGeom prst="rect">
            <a:avLst/>
          </a:prstGeom>
        </p:spPr>
      </p:pic>
      <p:pic>
        <p:nvPicPr>
          <p:cNvPr id="8" name="Картина 5" descr="Картина, която съдържа рисунка&#10;&#10;Описанието е генерирано автоматично">
            <a:extLst>
              <a:ext uri="{FF2B5EF4-FFF2-40B4-BE49-F238E27FC236}">
                <a16:creationId xmlns:a16="http://schemas.microsoft.com/office/drawing/2014/main" id="{C5203276-87DC-4BAA-8A93-4028E4349075}"/>
              </a:ext>
            </a:extLst>
          </p:cNvPr>
          <p:cNvPicPr>
            <a:picLocks noChangeAspect="1"/>
          </p:cNvPicPr>
          <p:nvPr/>
        </p:nvPicPr>
        <p:blipFill>
          <a:blip r:embed="rId2"/>
          <a:stretch>
            <a:fillRect/>
          </a:stretch>
        </p:blipFill>
        <p:spPr>
          <a:xfrm>
            <a:off x="6779760" y="1881186"/>
            <a:ext cx="2143125" cy="2143125"/>
          </a:xfrm>
          <a:prstGeom prst="rect">
            <a:avLst/>
          </a:prstGeom>
        </p:spPr>
      </p:pic>
      <p:pic>
        <p:nvPicPr>
          <p:cNvPr id="9" name="Картина 5" descr="Картина, която съдържа рисунка&#10;&#10;Описанието е генерирано автоматично">
            <a:extLst>
              <a:ext uri="{FF2B5EF4-FFF2-40B4-BE49-F238E27FC236}">
                <a16:creationId xmlns:a16="http://schemas.microsoft.com/office/drawing/2014/main" id="{09795D19-322B-4240-B7AD-CF098DB31B4C}"/>
              </a:ext>
            </a:extLst>
          </p:cNvPr>
          <p:cNvPicPr>
            <a:picLocks noChangeAspect="1"/>
          </p:cNvPicPr>
          <p:nvPr/>
        </p:nvPicPr>
        <p:blipFill>
          <a:blip r:embed="rId2"/>
          <a:stretch>
            <a:fillRect/>
          </a:stretch>
        </p:blipFill>
        <p:spPr>
          <a:xfrm>
            <a:off x="8834437" y="1881188"/>
            <a:ext cx="2143125" cy="2143125"/>
          </a:xfrm>
          <a:prstGeom prst="rect">
            <a:avLst/>
          </a:prstGeom>
        </p:spPr>
      </p:pic>
    </p:spTree>
    <p:extLst>
      <p:ext uri="{BB962C8B-B14F-4D97-AF65-F5344CB8AC3E}">
        <p14:creationId xmlns:p14="http://schemas.microsoft.com/office/powerpoint/2010/main" val="32339892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номер на слайда 1">
            <a:extLst>
              <a:ext uri="{FF2B5EF4-FFF2-40B4-BE49-F238E27FC236}">
                <a16:creationId xmlns:a16="http://schemas.microsoft.com/office/drawing/2014/main" id="{5DE9014D-C100-44E7-B14A-04E55D500C75}"/>
              </a:ext>
            </a:extLst>
          </p:cNvPr>
          <p:cNvSpPr>
            <a:spLocks noGrp="1"/>
          </p:cNvSpPr>
          <p:nvPr>
            <p:ph type="sldNum" sz="quarter" idx="4"/>
          </p:nvPr>
        </p:nvSpPr>
        <p:spPr/>
        <p:txBody>
          <a:bodyPr/>
          <a:lstStyle/>
          <a:p>
            <a:fld id="{2BF067CD-8E6B-4360-9AA8-C5DF2A48A6D1}" type="slidenum">
              <a:rPr lang="en-US" noProof="0" smtClean="0"/>
              <a:pPr/>
              <a:t>8</a:t>
            </a:fld>
            <a:endParaRPr lang="en-US" noProof="0"/>
          </a:p>
        </p:txBody>
      </p:sp>
      <p:sp>
        <p:nvSpPr>
          <p:cNvPr id="3" name="Текстов контейнер 2">
            <a:extLst>
              <a:ext uri="{FF2B5EF4-FFF2-40B4-BE49-F238E27FC236}">
                <a16:creationId xmlns:a16="http://schemas.microsoft.com/office/drawing/2014/main" id="{5729E556-23A2-4FC1-896D-4FDEA5456C53}"/>
              </a:ext>
            </a:extLst>
          </p:cNvPr>
          <p:cNvSpPr>
            <a:spLocks noGrp="1"/>
          </p:cNvSpPr>
          <p:nvPr>
            <p:ph type="body" sz="quarter" idx="10"/>
          </p:nvPr>
        </p:nvSpPr>
        <p:spPr/>
        <p:txBody>
          <a:bodyPr vert="horz" lIns="108000" tIns="36000" rIns="108000" bIns="36000" rtlCol="0" anchor="t">
            <a:normAutofit/>
          </a:bodyPr>
          <a:lstStyle/>
          <a:p>
            <a:pPr marL="360045" indent="-360045"/>
            <a:r>
              <a:rPr lang="bg-BG" sz="3200" dirty="0">
                <a:cs typeface="Calibri"/>
              </a:rPr>
              <a:t>Cost Control</a:t>
            </a:r>
          </a:p>
          <a:p>
            <a:pPr marL="360045" indent="-360045"/>
            <a:r>
              <a:rPr lang="bg-BG" sz="3200" dirty="0">
                <a:cs typeface="Calibri"/>
              </a:rPr>
              <a:t>Disributed Workforce</a:t>
            </a:r>
          </a:p>
          <a:p>
            <a:pPr marL="360045" indent="-360045"/>
            <a:r>
              <a:rPr lang="bg-BG" sz="3200" dirty="0">
                <a:cs typeface="Calibri"/>
              </a:rPr>
              <a:t>Slow </a:t>
            </a:r>
            <a:r>
              <a:rPr lang="bg-BG" sz="3200" dirty="0" smtClean="0">
                <a:cs typeface="Calibri"/>
              </a:rPr>
              <a:t>Provisioning</a:t>
            </a:r>
            <a:endParaRPr lang="bg-BG" sz="3200" dirty="0">
              <a:cs typeface="Calibri"/>
            </a:endParaRPr>
          </a:p>
        </p:txBody>
      </p:sp>
      <p:sp>
        <p:nvSpPr>
          <p:cNvPr id="4" name="Заглавие 3">
            <a:extLst>
              <a:ext uri="{FF2B5EF4-FFF2-40B4-BE49-F238E27FC236}">
                <a16:creationId xmlns:a16="http://schemas.microsoft.com/office/drawing/2014/main" id="{F05DEBCB-5287-446A-878C-D3E09A363341}"/>
              </a:ext>
            </a:extLst>
          </p:cNvPr>
          <p:cNvSpPr>
            <a:spLocks noGrp="1"/>
          </p:cNvSpPr>
          <p:nvPr>
            <p:ph type="title"/>
          </p:nvPr>
        </p:nvSpPr>
        <p:spPr/>
        <p:txBody>
          <a:bodyPr>
            <a:normAutofit/>
          </a:bodyPr>
          <a:lstStyle/>
          <a:p>
            <a:r>
              <a:rPr lang="bg-BG" sz="4000" dirty="0">
                <a:cs typeface="Calibri"/>
              </a:rPr>
              <a:t>Business Challenges</a:t>
            </a:r>
            <a:endParaRPr lang="bg-BG" sz="4000" dirty="0"/>
          </a:p>
        </p:txBody>
      </p:sp>
      <p:sp>
        <p:nvSpPr>
          <p:cNvPr id="6" name="Правоъгълник 5">
            <a:extLst>
              <a:ext uri="{FF2B5EF4-FFF2-40B4-BE49-F238E27FC236}">
                <a16:creationId xmlns:a16="http://schemas.microsoft.com/office/drawing/2014/main" id="{EEA11F1C-A70F-4E83-8E84-F60241F01BA5}"/>
              </a:ext>
            </a:extLst>
          </p:cNvPr>
          <p:cNvSpPr/>
          <p:nvPr/>
        </p:nvSpPr>
        <p:spPr bwMode="auto">
          <a:xfrm>
            <a:off x="2175783" y="3332389"/>
            <a:ext cx="8983435" cy="310515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dirty="0">
              <a:solidFill>
                <a:srgbClr val="FFFFFF"/>
              </a:solidFill>
              <a:effectLst>
                <a:outerShdw blurRad="38100" dist="38100" dir="2700000" algn="tl">
                  <a:srgbClr val="000000">
                    <a:alpha val="43137"/>
                  </a:srgbClr>
                </a:outerShdw>
              </a:effectLst>
            </a:endParaRPr>
          </a:p>
          <a:p>
            <a:pPr algn="ctr"/>
            <a:endParaRPr lang="bg-BG" sz="2800" b="1" dirty="0">
              <a:solidFill>
                <a:srgbClr val="FFFFFF"/>
              </a:solidFill>
              <a:effectLst>
                <a:outerShdw blurRad="38100" dist="38100" dir="2700000" algn="tl">
                  <a:srgbClr val="000000">
                    <a:alpha val="43137"/>
                  </a:srgbClr>
                </a:outerShdw>
              </a:effectLst>
              <a:cs typeface="Calibri"/>
            </a:endParaRPr>
          </a:p>
          <a:p>
            <a:pPr algn="ctr"/>
            <a:endParaRPr lang="bg-BG" sz="2800" b="1" dirty="0">
              <a:solidFill>
                <a:srgbClr val="FFFFFF"/>
              </a:solidFill>
              <a:effectLst>
                <a:outerShdw blurRad="38100" dist="38100" dir="2700000" algn="tl">
                  <a:srgbClr val="000000">
                    <a:alpha val="43137"/>
                  </a:srgbClr>
                </a:outerShdw>
              </a:effectLst>
              <a:cs typeface="Calibri"/>
            </a:endParaRPr>
          </a:p>
          <a:p>
            <a:pPr algn="ctr"/>
            <a:endParaRPr lang="bg-BG" sz="2800" b="1" dirty="0">
              <a:solidFill>
                <a:srgbClr val="FFFFFF"/>
              </a:solidFill>
              <a:effectLst>
                <a:outerShdw blurRad="38100" dist="38100" dir="2700000" algn="tl">
                  <a:srgbClr val="000000">
                    <a:alpha val="43137"/>
                  </a:srgbClr>
                </a:outerShdw>
              </a:effectLst>
              <a:cs typeface="Calibri"/>
            </a:endParaRPr>
          </a:p>
          <a:p>
            <a:pPr algn="ctr"/>
            <a:endParaRPr lang="bg-BG" sz="2800" b="1" dirty="0">
              <a:solidFill>
                <a:srgbClr val="FFFFFF"/>
              </a:solidFill>
              <a:effectLst>
                <a:outerShdw blurRad="38100" dist="38100" dir="2700000" algn="tl">
                  <a:srgbClr val="000000">
                    <a:alpha val="43137"/>
                  </a:srgbClr>
                </a:outerShdw>
              </a:effectLst>
              <a:cs typeface="Calibri"/>
            </a:endParaRPr>
          </a:p>
          <a:p>
            <a:pPr algn="ctr"/>
            <a:r>
              <a:rPr lang="bg-BG" sz="2800" b="1">
                <a:solidFill>
                  <a:srgbClr val="FFFFFF"/>
                </a:solidFill>
                <a:effectLst>
                  <a:outerShdw blurRad="38100" dist="38100" dir="2700000" algn="tl">
                    <a:srgbClr val="000000">
                      <a:alpha val="43137"/>
                    </a:srgbClr>
                  </a:outerShdw>
                </a:effectLst>
                <a:cs typeface="Calibri"/>
              </a:rPr>
              <a:t>Data Center  Challenges</a:t>
            </a:r>
            <a:endParaRPr lang="bg-BG" sz="2800" b="1" dirty="0">
              <a:solidFill>
                <a:srgbClr val="FFFFFF"/>
              </a:solidFill>
              <a:effectLst>
                <a:outerShdw blurRad="38100" dist="38100" dir="2700000" algn="tl">
                  <a:srgbClr val="000000">
                    <a:alpha val="43137"/>
                  </a:srgbClr>
                </a:outerShdw>
              </a:effectLst>
              <a:cs typeface="Calibri"/>
            </a:endParaRPr>
          </a:p>
        </p:txBody>
      </p:sp>
      <p:sp>
        <p:nvSpPr>
          <p:cNvPr id="7" name="Правоъгълник: със заоблени ъгли 6">
            <a:extLst>
              <a:ext uri="{FF2B5EF4-FFF2-40B4-BE49-F238E27FC236}">
                <a16:creationId xmlns:a16="http://schemas.microsoft.com/office/drawing/2014/main" id="{7B5BBAD9-CD69-447F-BF09-51323DB0DF0D}"/>
              </a:ext>
            </a:extLst>
          </p:cNvPr>
          <p:cNvSpPr/>
          <p:nvPr/>
        </p:nvSpPr>
        <p:spPr bwMode="auto">
          <a:xfrm>
            <a:off x="2672443" y="4196443"/>
            <a:ext cx="2343149" cy="9144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Sprawl/Space</a:t>
            </a:r>
            <a:endParaRPr lang="bg-BG" sz="2800" b="1" dirty="0">
              <a:solidFill>
                <a:srgbClr val="FFFFFF"/>
              </a:solidFill>
              <a:effectLst>
                <a:outerShdw blurRad="38100" dist="38100" dir="2700000" algn="tl">
                  <a:srgbClr val="000000">
                    <a:alpha val="43137"/>
                  </a:srgbClr>
                </a:outerShdw>
              </a:effectLst>
            </a:endParaRPr>
          </a:p>
        </p:txBody>
      </p:sp>
      <p:sp>
        <p:nvSpPr>
          <p:cNvPr id="8" name="Правоъгълник: със заоблени ъгли 7">
            <a:extLst>
              <a:ext uri="{FF2B5EF4-FFF2-40B4-BE49-F238E27FC236}">
                <a16:creationId xmlns:a16="http://schemas.microsoft.com/office/drawing/2014/main" id="{4186315B-61A5-4113-B24A-FEA7F74A6EAC}"/>
              </a:ext>
            </a:extLst>
          </p:cNvPr>
          <p:cNvSpPr/>
          <p:nvPr/>
        </p:nvSpPr>
        <p:spPr bwMode="auto">
          <a:xfrm>
            <a:off x="5489121" y="4196442"/>
            <a:ext cx="2343149" cy="9144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Power</a:t>
            </a:r>
          </a:p>
        </p:txBody>
      </p:sp>
      <p:sp>
        <p:nvSpPr>
          <p:cNvPr id="9" name="Правоъгълник: със заоблени ъгли 8">
            <a:extLst>
              <a:ext uri="{FF2B5EF4-FFF2-40B4-BE49-F238E27FC236}">
                <a16:creationId xmlns:a16="http://schemas.microsoft.com/office/drawing/2014/main" id="{5A551A74-133D-4515-963B-1F938E9B353B}"/>
              </a:ext>
            </a:extLst>
          </p:cNvPr>
          <p:cNvSpPr/>
          <p:nvPr/>
        </p:nvSpPr>
        <p:spPr bwMode="auto">
          <a:xfrm>
            <a:off x="8292193" y="4196443"/>
            <a:ext cx="2343149" cy="9144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a:solidFill>
                  <a:srgbClr val="FFFFFF"/>
                </a:solidFill>
                <a:effectLst>
                  <a:outerShdw blurRad="38100" dist="38100" dir="2700000" algn="tl">
                    <a:srgbClr val="000000">
                      <a:alpha val="43137"/>
                    </a:srgbClr>
                  </a:outerShdw>
                </a:effectLst>
                <a:cs typeface="Calibri"/>
              </a:rPr>
              <a:t>Cooling</a:t>
            </a:r>
            <a:endParaRPr lang="bg-BG"/>
          </a:p>
        </p:txBody>
      </p:sp>
    </p:spTree>
    <p:extLst>
      <p:ext uri="{BB962C8B-B14F-4D97-AF65-F5344CB8AC3E}">
        <p14:creationId xmlns:p14="http://schemas.microsoft.com/office/powerpoint/2010/main" val="3698107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лавие 4">
            <a:extLst>
              <a:ext uri="{FF2B5EF4-FFF2-40B4-BE49-F238E27FC236}">
                <a16:creationId xmlns:a16="http://schemas.microsoft.com/office/drawing/2014/main" id="{A2414F94-AB32-4678-A259-1F07F4152B04}"/>
              </a:ext>
            </a:extLst>
          </p:cNvPr>
          <p:cNvSpPr>
            <a:spLocks noGrp="1"/>
          </p:cNvSpPr>
          <p:nvPr>
            <p:ph type="title" sz="quarter" idx="10"/>
          </p:nvPr>
        </p:nvSpPr>
        <p:spPr/>
        <p:txBody>
          <a:bodyPr/>
          <a:lstStyle/>
          <a:p>
            <a:r>
              <a:rPr lang="en-CA" sz="5400" dirty="0" smtClean="0">
                <a:cs typeface="Calibri"/>
              </a:rPr>
              <a:t>Introduction </a:t>
            </a:r>
            <a:r>
              <a:rPr lang="en-CA" sz="5400" dirty="0">
                <a:cs typeface="Calibri"/>
              </a:rPr>
              <a:t>to Cloud Terminology</a:t>
            </a:r>
          </a:p>
        </p:txBody>
      </p:sp>
      <p:sp>
        <p:nvSpPr>
          <p:cNvPr id="2" name="Контейнер за номер на слайда 1">
            <a:extLst>
              <a:ext uri="{FF2B5EF4-FFF2-40B4-BE49-F238E27FC236}">
                <a16:creationId xmlns:a16="http://schemas.microsoft.com/office/drawing/2014/main" id="{AE85B609-FFD7-49DA-890B-E9230AFAC87A}"/>
              </a:ext>
            </a:extLst>
          </p:cNvPr>
          <p:cNvSpPr>
            <a:spLocks noGrp="1"/>
          </p:cNvSpPr>
          <p:nvPr>
            <p:ph type="sldNum" sz="quarter" idx="4294967295"/>
          </p:nvPr>
        </p:nvSpPr>
        <p:spPr>
          <a:xfrm>
            <a:off x="11823700" y="6507163"/>
            <a:ext cx="368300" cy="296862"/>
          </a:xfrm>
          <a:prstGeom prst="rect">
            <a:avLst/>
          </a:prstGeom>
        </p:spPr>
        <p:txBody>
          <a:bodyPr/>
          <a:lstStyle/>
          <a:p>
            <a:fld id="{2BF067CD-8E6B-4360-9AA8-C5DF2A48A6D1}" type="slidenum">
              <a:rPr lang="en-US" noProof="0" smtClean="0"/>
              <a:pPr/>
              <a:t>9</a:t>
            </a:fld>
            <a:endParaRPr lang="en-US" noProof="0"/>
          </a:p>
        </p:txBody>
      </p:sp>
      <p:pic>
        <p:nvPicPr>
          <p:cNvPr id="3" name="Картина 3" descr="Картина, която съдържа огледало, обект, рисунка, слънчеви очила&#10;&#10;Описанието е генерирано автоматично">
            <a:extLst>
              <a:ext uri="{FF2B5EF4-FFF2-40B4-BE49-F238E27FC236}">
                <a16:creationId xmlns:a16="http://schemas.microsoft.com/office/drawing/2014/main" id="{A24C1C24-7B1F-4C59-B504-C851B61320B9}"/>
              </a:ext>
            </a:extLst>
          </p:cNvPr>
          <p:cNvPicPr>
            <a:picLocks noChangeAspect="1"/>
          </p:cNvPicPr>
          <p:nvPr/>
        </p:nvPicPr>
        <p:blipFill>
          <a:blip r:embed="rId2"/>
          <a:stretch>
            <a:fillRect/>
          </a:stretch>
        </p:blipFill>
        <p:spPr>
          <a:xfrm>
            <a:off x="4929188" y="1472974"/>
            <a:ext cx="2333625" cy="23064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425463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647</Words>
  <Application>Microsoft Office PowerPoint</Application>
  <PresentationFormat>Widescreen</PresentationFormat>
  <Paragraphs>189</Paragraphs>
  <Slides>29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맑은 고딕</vt:lpstr>
      <vt:lpstr>Arial</vt:lpstr>
      <vt:lpstr>Calibri</vt:lpstr>
      <vt:lpstr>Consolas</vt:lpstr>
      <vt:lpstr>Wingdings</vt:lpstr>
      <vt:lpstr>Wingdings 2</vt:lpstr>
      <vt:lpstr>SoftUni</vt:lpstr>
      <vt:lpstr>Overview of the Cloud</vt:lpstr>
      <vt:lpstr>Table of Contents</vt:lpstr>
      <vt:lpstr>Have a Question?</vt:lpstr>
      <vt:lpstr>PowerPoint Presentation</vt:lpstr>
      <vt:lpstr>Traditional Client – Server Architecture</vt:lpstr>
      <vt:lpstr>Typical Components to Support an Application</vt:lpstr>
      <vt:lpstr>Data Center Growth</vt:lpstr>
      <vt:lpstr>Business Challenges</vt:lpstr>
      <vt:lpstr>Introduction to Cloud Terminology</vt:lpstr>
      <vt:lpstr>What is Cloud Computing?</vt:lpstr>
      <vt:lpstr>Cloud Computing</vt:lpstr>
      <vt:lpstr>Types of Cloud</vt:lpstr>
      <vt:lpstr>Cloud Terminology</vt:lpstr>
      <vt:lpstr>Cloud Terminology (1)</vt:lpstr>
      <vt:lpstr>Cloud Terminology (2)</vt:lpstr>
      <vt:lpstr>Cloud Terminology (3)</vt:lpstr>
      <vt:lpstr>Primary Benefits of AWS</vt:lpstr>
      <vt:lpstr>Ease of Use</vt:lpstr>
      <vt:lpstr>Benefits of AWS</vt:lpstr>
      <vt:lpstr>AWS Global Infrastructure</vt:lpstr>
      <vt:lpstr>AWS Global Infrastructure</vt:lpstr>
      <vt:lpstr>Website Deployment Workshop</vt:lpstr>
      <vt:lpstr>Workshop</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SoftUni Presentation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https://softuni.org_x000d_
© Software University – https://softuni.bg_x000d_
_x000d_
Copyrighted document. Unauthorized copy, reproduction or use is not permitted.</dc:description>
  <cp:lastModifiedBy>Yoana</cp:lastModifiedBy>
  <cp:revision>900</cp:revision>
  <dcterms:created xsi:type="dcterms:W3CDTF">2018-05-23T13:08:44Z</dcterms:created>
  <dcterms:modified xsi:type="dcterms:W3CDTF">2021-05-20T09:02:09Z</dcterms:modified>
  <cp:category>computer programming;programming;software development;software engineering</cp:category>
</cp:coreProperties>
</file>