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34465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zarina Rabadzhieva" initials="LR" lastIdx="1" clrIdx="0">
    <p:extLst>
      <p:ext uri="{19B8F6BF-5375-455C-9EA6-DF929625EA0E}">
        <p15:presenceInfo xmlns:p15="http://schemas.microsoft.com/office/powerpoint/2012/main" userId="Lazarina Rabadzhie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234465"/>
        </a:fontRef>
        <a:srgbClr val="234465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FFDFCA"/>
          </a:solidFill>
        </a:fill>
      </a:tcStyle>
    </a:wholeTbl>
    <a:band2H>
      <a:tcTxStyle/>
      <a:tcStyle>
        <a:tcBdr/>
        <a:fill>
          <a:solidFill>
            <a:srgbClr val="FFF0E6"/>
          </a:solidFill>
        </a:fill>
      </a:tcStyle>
    </a:band2H>
    <a:firstCol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381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381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34465"/>
        </a:fontRef>
        <a:srgbClr val="234465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CDE1FC"/>
          </a:solidFill>
        </a:fill>
      </a:tcStyle>
    </a:wholeTbl>
    <a:band2H>
      <a:tcTxStyle/>
      <a:tcStyle>
        <a:tcBdr/>
        <a:fill>
          <a:solidFill>
            <a:srgbClr val="E8F1FE"/>
          </a:solidFill>
        </a:fill>
      </a:tcStyle>
    </a:band2H>
    <a:firstCol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381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381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34465"/>
        </a:fontRef>
        <a:srgbClr val="234465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FBFBFC"/>
          </a:solidFill>
        </a:fill>
      </a:tcStyle>
    </a:wholeTbl>
    <a:band2H>
      <a:tcTxStyle/>
      <a:tcStyle>
        <a:tcBdr/>
        <a:fill>
          <a:solidFill>
            <a:srgbClr val="FDFDFD"/>
          </a:solidFill>
        </a:fill>
      </a:tcStyle>
    </a:band2H>
    <a:firstCol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381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381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34465"/>
        </a:fontRef>
        <a:srgbClr val="23446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8EA"/>
          </a:solidFill>
        </a:fill>
      </a:tcStyle>
    </a:wholeTbl>
    <a:band2H>
      <a:tcTxStyle/>
      <a:tcStyle>
        <a:tcBdr/>
        <a:fill>
          <a:solidFill>
            <a:schemeClr val="accent1"/>
          </a:solidFill>
        </a:fill>
      </a:tcStyle>
    </a:band2H>
    <a:firstCol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34465"/>
        </a:fontRef>
        <a:srgbClr val="23446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34465"/>
              </a:solidFill>
              <a:prstDash val="solid"/>
              <a:round/>
            </a:ln>
          </a:top>
          <a:bottom>
            <a:ln w="25400" cap="flat">
              <a:solidFill>
                <a:srgbClr val="23446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34465"/>
              </a:solidFill>
              <a:prstDash val="solid"/>
              <a:round/>
            </a:ln>
          </a:top>
          <a:bottom>
            <a:ln w="25400" cap="flat">
              <a:solidFill>
                <a:srgbClr val="23446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34465"/>
        </a:fontRef>
        <a:srgbClr val="234465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CBCDD2"/>
          </a:solidFill>
        </a:fill>
      </a:tcStyle>
    </a:wholeTbl>
    <a:band2H>
      <a:tcTxStyle/>
      <a:tcStyle>
        <a:tcBdr/>
        <a:fill>
          <a:solidFill>
            <a:srgbClr val="E7E8EA"/>
          </a:solidFill>
        </a:fill>
      </a:tcStyle>
    </a:band2H>
    <a:firstCol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234465"/>
          </a:solidFill>
        </a:fill>
      </a:tcStyle>
    </a:firstCol>
    <a:la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381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234465"/>
          </a:solidFill>
        </a:fill>
      </a:tcStyle>
    </a:lastRow>
    <a:fir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381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23446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4465"/>
        </a:fontRef>
        <a:srgbClr val="234465"/>
      </a:tcTxStyle>
      <a:tcStyle>
        <a:tcBdr>
          <a:left>
            <a:ln w="12700" cap="flat">
              <a:solidFill>
                <a:srgbClr val="234465"/>
              </a:solidFill>
              <a:prstDash val="solid"/>
              <a:round/>
            </a:ln>
          </a:left>
          <a:right>
            <a:ln w="12700" cap="flat">
              <a:solidFill>
                <a:srgbClr val="234465"/>
              </a:solidFill>
              <a:prstDash val="solid"/>
              <a:round/>
            </a:ln>
          </a:right>
          <a:top>
            <a:ln w="12700" cap="flat">
              <a:solidFill>
                <a:srgbClr val="234465"/>
              </a:solidFill>
              <a:prstDash val="solid"/>
              <a:round/>
            </a:ln>
          </a:top>
          <a:bottom>
            <a:ln w="12700" cap="flat">
              <a:solidFill>
                <a:srgbClr val="234465"/>
              </a:solidFill>
              <a:prstDash val="solid"/>
              <a:round/>
            </a:ln>
          </a:bottom>
          <a:insideH>
            <a:ln w="12700" cap="flat">
              <a:solidFill>
                <a:srgbClr val="234465"/>
              </a:solidFill>
              <a:prstDash val="solid"/>
              <a:round/>
            </a:ln>
          </a:insideH>
          <a:insideV>
            <a:ln w="12700" cap="flat">
              <a:solidFill>
                <a:srgbClr val="234465"/>
              </a:solidFill>
              <a:prstDash val="solid"/>
              <a:round/>
            </a:ln>
          </a:insideV>
        </a:tcBdr>
        <a:fill>
          <a:solidFill>
            <a:srgbClr val="234465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34465"/>
        </a:fontRef>
        <a:srgbClr val="234465"/>
      </a:tcTxStyle>
      <a:tcStyle>
        <a:tcBdr>
          <a:left>
            <a:ln w="12700" cap="flat">
              <a:solidFill>
                <a:srgbClr val="234465"/>
              </a:solidFill>
              <a:prstDash val="solid"/>
              <a:round/>
            </a:ln>
          </a:left>
          <a:right>
            <a:ln w="12700" cap="flat">
              <a:solidFill>
                <a:srgbClr val="234465"/>
              </a:solidFill>
              <a:prstDash val="solid"/>
              <a:round/>
            </a:ln>
          </a:right>
          <a:top>
            <a:ln w="12700" cap="flat">
              <a:solidFill>
                <a:srgbClr val="234465"/>
              </a:solidFill>
              <a:prstDash val="solid"/>
              <a:round/>
            </a:ln>
          </a:top>
          <a:bottom>
            <a:ln w="12700" cap="flat">
              <a:solidFill>
                <a:srgbClr val="234465"/>
              </a:solidFill>
              <a:prstDash val="solid"/>
              <a:round/>
            </a:ln>
          </a:bottom>
          <a:insideH>
            <a:ln w="12700" cap="flat">
              <a:solidFill>
                <a:srgbClr val="234465"/>
              </a:solidFill>
              <a:prstDash val="solid"/>
              <a:round/>
            </a:ln>
          </a:insideH>
          <a:insideV>
            <a:ln w="12700" cap="flat">
              <a:solidFill>
                <a:srgbClr val="234465"/>
              </a:solidFill>
              <a:prstDash val="solid"/>
              <a:round/>
            </a:ln>
          </a:insideV>
        </a:tcBdr>
        <a:fill>
          <a:solidFill>
            <a:srgbClr val="234465">
              <a:alpha val="20000"/>
            </a:srgbClr>
          </a:solidFill>
        </a:fill>
      </a:tcStyle>
    </a:firstCol>
    <a:lastRow>
      <a:tcTxStyle b="on" i="off">
        <a:fontRef idx="minor">
          <a:srgbClr val="234465"/>
        </a:fontRef>
        <a:srgbClr val="234465"/>
      </a:tcTxStyle>
      <a:tcStyle>
        <a:tcBdr>
          <a:left>
            <a:ln w="12700" cap="flat">
              <a:solidFill>
                <a:srgbClr val="234465"/>
              </a:solidFill>
              <a:prstDash val="solid"/>
              <a:round/>
            </a:ln>
          </a:left>
          <a:right>
            <a:ln w="12700" cap="flat">
              <a:solidFill>
                <a:srgbClr val="234465"/>
              </a:solidFill>
              <a:prstDash val="solid"/>
              <a:round/>
            </a:ln>
          </a:right>
          <a:top>
            <a:ln w="50800" cap="flat">
              <a:solidFill>
                <a:srgbClr val="234465"/>
              </a:solidFill>
              <a:prstDash val="solid"/>
              <a:round/>
            </a:ln>
          </a:top>
          <a:bottom>
            <a:ln w="12700" cap="flat">
              <a:solidFill>
                <a:srgbClr val="234465"/>
              </a:solidFill>
              <a:prstDash val="solid"/>
              <a:round/>
            </a:ln>
          </a:bottom>
          <a:insideH>
            <a:ln w="12700" cap="flat">
              <a:solidFill>
                <a:srgbClr val="234465"/>
              </a:solidFill>
              <a:prstDash val="solid"/>
              <a:round/>
            </a:ln>
          </a:insideH>
          <a:insideV>
            <a:ln w="12700" cap="flat">
              <a:solidFill>
                <a:srgbClr val="234465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34465"/>
        </a:fontRef>
        <a:srgbClr val="234465"/>
      </a:tcTxStyle>
      <a:tcStyle>
        <a:tcBdr>
          <a:left>
            <a:ln w="12700" cap="flat">
              <a:solidFill>
                <a:srgbClr val="234465"/>
              </a:solidFill>
              <a:prstDash val="solid"/>
              <a:round/>
            </a:ln>
          </a:left>
          <a:right>
            <a:ln w="12700" cap="flat">
              <a:solidFill>
                <a:srgbClr val="234465"/>
              </a:solidFill>
              <a:prstDash val="solid"/>
              <a:round/>
            </a:ln>
          </a:right>
          <a:top>
            <a:ln w="12700" cap="flat">
              <a:solidFill>
                <a:srgbClr val="234465"/>
              </a:solidFill>
              <a:prstDash val="solid"/>
              <a:round/>
            </a:ln>
          </a:top>
          <a:bottom>
            <a:ln w="25400" cap="flat">
              <a:solidFill>
                <a:srgbClr val="234465"/>
              </a:solidFill>
              <a:prstDash val="solid"/>
              <a:round/>
            </a:ln>
          </a:bottom>
          <a:insideH>
            <a:ln w="12700" cap="flat">
              <a:solidFill>
                <a:srgbClr val="234465"/>
              </a:solidFill>
              <a:prstDash val="solid"/>
              <a:round/>
            </a:ln>
          </a:insideH>
          <a:insideV>
            <a:ln w="12700" cap="flat">
              <a:solidFill>
                <a:srgbClr val="234465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1" name="Shape 30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s://softuni.org/" TargetMode="Externa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softuni.org/" TargetMode="External"/><Relationship Id="rId7" Type="http://schemas.openxmlformats.org/officeDocument/2006/relationships/image" Target="../media/image11.png"/><Relationship Id="rId12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forum.softuni.bg/" TargetMode="External"/><Relationship Id="rId7" Type="http://schemas.openxmlformats.org/officeDocument/2006/relationships/hyperlink" Target="https://softuni.org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hyperlink" Target="https://softuni.bg/" TargetMode="Externa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Background" descr="Picture Background"/>
          <p:cNvPicPr>
            <a:picLocks noChangeAspect="1"/>
          </p:cNvPicPr>
          <p:nvPr/>
        </p:nvPicPr>
        <p:blipFill>
          <a:blip r:embed="rId2"/>
          <a:srcRect b="167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Rectangle Bottom"/>
          <p:cNvSpPr/>
          <p:nvPr/>
        </p:nvSpPr>
        <p:spPr>
          <a:xfrm>
            <a:off x="-1" y="6702676"/>
            <a:ext cx="12195178" cy="155325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pic>
        <p:nvPicPr>
          <p:cNvPr id="34" name="Picture Logo SoftUni" descr="Picture Logo SoftUn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460" y="5183999"/>
            <a:ext cx="3751541" cy="1297656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08504" y="6130862"/>
            <a:ext cx="2951519" cy="341557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None/>
              <a:defRPr sz="1700" b="1">
                <a:solidFill>
                  <a:srgbClr val="1A334C"/>
                </a:solidFill>
              </a:defRPr>
            </a:lvl1pPr>
            <a:lvl2pPr marL="640530" indent="-197618" algn="r">
              <a:spcBef>
                <a:spcPts val="0"/>
              </a:spcBef>
              <a:defRPr sz="1700" b="1">
                <a:solidFill>
                  <a:srgbClr val="1A334C"/>
                </a:solidFill>
              </a:defRPr>
            </a:lvl2pPr>
            <a:lvl3pPr marL="1106597" indent="-211247" algn="r">
              <a:spcBef>
                <a:spcPts val="0"/>
              </a:spcBef>
              <a:defRPr sz="1700" b="1">
                <a:solidFill>
                  <a:srgbClr val="1A334C"/>
                </a:solidFill>
              </a:defRPr>
            </a:lvl3pPr>
            <a:lvl4pPr marL="1569685" indent="-221897" algn="r">
              <a:spcBef>
                <a:spcPts val="0"/>
              </a:spcBef>
              <a:defRPr sz="1700" b="1">
                <a:solidFill>
                  <a:srgbClr val="1A334C"/>
                </a:solidFill>
              </a:defRPr>
            </a:lvl4pPr>
            <a:lvl5pPr marL="1973644" indent="-181355" algn="r">
              <a:spcBef>
                <a:spcPts val="0"/>
              </a:spcBef>
              <a:defRPr sz="1700" b="1">
                <a:solidFill>
                  <a:srgbClr val="1A334C"/>
                </a:solidFill>
              </a:defRPr>
            </a:lvl5pPr>
          </a:lstStyle>
          <a:p>
            <a:r>
              <a:t>Company Web Site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6" name="Text Placeholder Company Name"/>
          <p:cNvSpPr>
            <a:spLocks noGrp="1"/>
          </p:cNvSpPr>
          <p:nvPr>
            <p:ph type="body" sz="quarter" idx="21" hasCustomPrompt="1"/>
          </p:nvPr>
        </p:nvSpPr>
        <p:spPr>
          <a:xfrm>
            <a:off x="8708504" y="5756628"/>
            <a:ext cx="2951519" cy="367081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SzTx/>
              <a:buNone/>
              <a:defRPr sz="1900" b="1">
                <a:solidFill>
                  <a:srgbClr val="1A334C"/>
                </a:solidFill>
              </a:defRPr>
            </a:lvl1pPr>
          </a:lstStyle>
          <a:p>
            <a:r>
              <a:t>Company Name</a:t>
            </a:r>
          </a:p>
        </p:txBody>
      </p:sp>
      <p:pic>
        <p:nvPicPr>
          <p:cNvPr id="37" name="Picture SoftUni Mascot" descr="Picture SoftUni Masco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848924" y="2609644"/>
            <a:ext cx="2788894" cy="3018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icture Logo Software University" descr="Picture Logo Software University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943" y="5918567"/>
            <a:ext cx="1830306" cy="62816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Text Placeholder Author Position"/>
          <p:cNvSpPr>
            <a:spLocks noGrp="1"/>
          </p:cNvSpPr>
          <p:nvPr>
            <p:ph type="body" sz="quarter" idx="22" hasCustomPrompt="1"/>
          </p:nvPr>
        </p:nvSpPr>
        <p:spPr>
          <a:xfrm>
            <a:off x="553081" y="5344179"/>
            <a:ext cx="2980697" cy="444795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SzTx/>
              <a:buNone/>
              <a:defRPr sz="2300" b="1"/>
            </a:lvl1pPr>
          </a:lstStyle>
          <a:p>
            <a:r>
              <a:t>Position</a:t>
            </a:r>
          </a:p>
        </p:txBody>
      </p:sp>
      <p:sp>
        <p:nvSpPr>
          <p:cNvPr id="40" name="Text Placeholder Author Name"/>
          <p:cNvSpPr>
            <a:spLocks noGrp="1"/>
          </p:cNvSpPr>
          <p:nvPr>
            <p:ph type="body" sz="quarter" idx="23" hasCustomPrompt="1"/>
          </p:nvPr>
        </p:nvSpPr>
        <p:spPr>
          <a:xfrm>
            <a:off x="553081" y="4851837"/>
            <a:ext cx="2980697" cy="454399"/>
          </a:xfrm>
          <a:prstGeom prst="rect">
            <a:avLst/>
          </a:prstGeom>
        </p:spPr>
        <p:txBody>
          <a:bodyPr anchor="ctr"/>
          <a:lstStyle>
            <a:lvl1pPr marL="0" indent="0" defTabSz="1157516">
              <a:spcBef>
                <a:spcPts val="0"/>
              </a:spcBef>
              <a:buSzTx/>
              <a:buNone/>
              <a:defRPr sz="2565" b="1"/>
            </a:lvl1pPr>
          </a:lstStyle>
          <a:p>
            <a:r>
              <a:t>Author Name</a:t>
            </a:r>
          </a:p>
        </p:txBody>
      </p:sp>
      <p:sp>
        <p:nvSpPr>
          <p:cNvPr id="41" name="Picture Placeholder Title Image"/>
          <p:cNvSpPr>
            <a:spLocks noGrp="1"/>
          </p:cNvSpPr>
          <p:nvPr>
            <p:ph type="pic" sz="quarter" idx="24"/>
          </p:nvPr>
        </p:nvSpPr>
        <p:spPr>
          <a:xfrm>
            <a:off x="553081" y="2740912"/>
            <a:ext cx="4642920" cy="193650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</p:spPr>
        <p:txBody>
          <a:bodyPr/>
          <a:lstStyle>
            <a:lvl1pPr algn="ctr">
              <a:defRPr sz="4700"/>
            </a:lvl1pPr>
          </a:lstStyle>
          <a:p>
            <a:r>
              <a:t>Presentation Title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 Background" descr="Picture Background"/>
          <p:cNvPicPr>
            <a:picLocks noChangeAspect="1"/>
          </p:cNvPicPr>
          <p:nvPr/>
        </p:nvPicPr>
        <p:blipFill>
          <a:blip r:embed="rId2"/>
          <a:srcRect b="167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87567" y="6484460"/>
            <a:ext cx="232877" cy="2565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4569002" y="1353866"/>
            <a:ext cx="7426235" cy="5219931"/>
          </a:xfrm>
          <a:prstGeom prst="rect">
            <a:avLst/>
          </a:prstGeom>
        </p:spPr>
        <p:txBody>
          <a:bodyPr/>
          <a:lstStyle/>
          <a:p>
            <a:r>
              <a:t>Edit Master text styles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90" name="Picture Placeholder Left"/>
          <p:cNvSpPr>
            <a:spLocks noGrp="1"/>
          </p:cNvSpPr>
          <p:nvPr>
            <p:ph type="pic" sz="half" idx="21"/>
          </p:nvPr>
        </p:nvSpPr>
        <p:spPr>
          <a:xfrm>
            <a:off x="190404" y="1355076"/>
            <a:ext cx="3889375" cy="53664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91" name="Rectangle Left Second"/>
          <p:cNvSpPr/>
          <p:nvPr/>
        </p:nvSpPr>
        <p:spPr>
          <a:xfrm>
            <a:off x="4127777" y="1748999"/>
            <a:ext cx="240002" cy="3360001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sp>
        <p:nvSpPr>
          <p:cNvPr id="192" name="Rectangle Left First"/>
          <p:cNvSpPr/>
          <p:nvPr/>
        </p:nvSpPr>
        <p:spPr>
          <a:xfrm>
            <a:off x="4079775" y="1355072"/>
            <a:ext cx="48002" cy="5502928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sp>
        <p:nvSpPr>
          <p:cNvPr id="193" name="Rectangle Down"/>
          <p:cNvSpPr/>
          <p:nvPr/>
        </p:nvSpPr>
        <p:spPr>
          <a:xfrm>
            <a:off x="2" y="6721481"/>
            <a:ext cx="12192001" cy="136519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sp>
        <p:nvSpPr>
          <p:cNvPr id="194" name="Rectangle Top"/>
          <p:cNvSpPr/>
          <p:nvPr/>
        </p:nvSpPr>
        <p:spPr>
          <a:xfrm>
            <a:off x="-1" y="0"/>
            <a:ext cx="12196802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pic>
        <p:nvPicPr>
          <p:cNvPr id="195" name="Logo Software University" descr="Logo Software Universit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90406" y="100749"/>
            <a:ext cx="9715594" cy="882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Slide Title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Background" descr="Picture Background"/>
          <p:cNvPicPr>
            <a:picLocks noChangeAspect="1"/>
          </p:cNvPicPr>
          <p:nvPr/>
        </p:nvPicPr>
        <p:blipFill>
          <a:blip r:embed="rId2"/>
          <a:srcRect b="167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Rectangle Bottom"/>
          <p:cNvSpPr/>
          <p:nvPr/>
        </p:nvSpPr>
        <p:spPr>
          <a:xfrm>
            <a:off x="-1" y="6371332"/>
            <a:ext cx="12195178" cy="487231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sp>
        <p:nvSpPr>
          <p:cNvPr id="205" name="Rectangle Bottom Copyright"/>
          <p:cNvSpPr txBox="1"/>
          <p:nvPr/>
        </p:nvSpPr>
        <p:spPr>
          <a:xfrm>
            <a:off x="156719" y="6454757"/>
            <a:ext cx="1187856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rgbClr val="FFFFFF"/>
                </a:solidFill>
              </a:defRPr>
            </a:pPr>
            <a:r>
              <a:t>© SoftUni – </a:t>
            </a: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3"/>
              </a:rPr>
              <a:t>https://softuni.org</a:t>
            </a:r>
            <a:r>
              <a:t>. Copyrighted document. Unauthorized copy, reproduction or use is not permitted.</a:t>
            </a:r>
          </a:p>
        </p:txBody>
      </p:sp>
      <p:pic>
        <p:nvPicPr>
          <p:cNvPr id="206" name="Picture SoftUni Mascot" descr="Picture SoftUni Masco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86" y="2898830"/>
            <a:ext cx="2451608" cy="29597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2" name="Group SoftUni Brands"/>
          <p:cNvGrpSpPr/>
          <p:nvPr/>
        </p:nvGrpSpPr>
        <p:grpSpPr>
          <a:xfrm>
            <a:off x="3332215" y="1702473"/>
            <a:ext cx="8314910" cy="3543783"/>
            <a:chOff x="0" y="0"/>
            <a:chExt cx="8314909" cy="3543782"/>
          </a:xfrm>
        </p:grpSpPr>
        <p:pic>
          <p:nvPicPr>
            <p:cNvPr id="207" name="Picture SoftUni Kids Logo" descr="Picture SoftUni Kids Logo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4666" y="2073821"/>
              <a:ext cx="1130243" cy="1389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8" name="Picture SoftUni Foundation Logo" descr="Picture SoftUni Foundation Logo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21696" y="2085758"/>
              <a:ext cx="1166401" cy="13507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9" name="Picture SoftUni Digital Logo" descr="Picture SoftUni Digital Logo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25479" y="2086527"/>
              <a:ext cx="1084615" cy="14572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0" name="Picture SoftUni Creative Logo" descr="Picture SoftUni Creative Logo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41696" y="2073820"/>
              <a:ext cx="1166401" cy="13892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1" name="Picture SoftUni Svetlina Logo" descr="Picture SoftUni Svetlina Logo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02812" y="2073820"/>
              <a:ext cx="1166401" cy="14022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2" name="Picture Software University Logo" descr="Picture Software University Logo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1" y="2073822"/>
              <a:ext cx="1164655" cy="1440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3" name="Straight Connector 6"/>
            <p:cNvSpPr/>
            <p:nvPr/>
          </p:nvSpPr>
          <p:spPr>
            <a:xfrm>
              <a:off x="7744897" y="163309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4" name="Straight Connector 5"/>
            <p:cNvSpPr/>
            <p:nvPr/>
          </p:nvSpPr>
          <p:spPr>
            <a:xfrm>
              <a:off x="6304897" y="162674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5" name="Straight Connector 4"/>
            <p:cNvSpPr/>
            <p:nvPr/>
          </p:nvSpPr>
          <p:spPr>
            <a:xfrm>
              <a:off x="4864897" y="162674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6" name="Straight Connector 3"/>
            <p:cNvSpPr/>
            <p:nvPr/>
          </p:nvSpPr>
          <p:spPr>
            <a:xfrm>
              <a:off x="3424896" y="162674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7" name="Straight Connector 2"/>
            <p:cNvSpPr/>
            <p:nvPr/>
          </p:nvSpPr>
          <p:spPr>
            <a:xfrm>
              <a:off x="1977696" y="163309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8" name="Straight Connector 1"/>
            <p:cNvSpPr/>
            <p:nvPr/>
          </p:nvSpPr>
          <p:spPr>
            <a:xfrm>
              <a:off x="583110" y="163309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9" name="Straight Connector Horizontal"/>
            <p:cNvSpPr/>
            <p:nvPr/>
          </p:nvSpPr>
          <p:spPr>
            <a:xfrm>
              <a:off x="583110" y="1633091"/>
              <a:ext cx="7161787" cy="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0" name="Straight Connector 0"/>
            <p:cNvSpPr/>
            <p:nvPr/>
          </p:nvSpPr>
          <p:spPr>
            <a:xfrm>
              <a:off x="4164003" y="1390522"/>
              <a:ext cx="1" cy="236221"/>
            </a:xfrm>
            <a:prstGeom prst="line">
              <a:avLst/>
            </a:prstGeom>
            <a:noFill/>
            <a:ln w="25400" cap="flat">
              <a:solidFill>
                <a:srgbClr val="F99C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221" name="Picture SoftUni Logo" descr="Picture SoftUni Logo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564553" y="0"/>
              <a:ext cx="1198902" cy="1198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3" name="Title Text"/>
          <p:cNvSpPr txBox="1">
            <a:spLocks noGrp="1"/>
          </p:cNvSpPr>
          <p:nvPr>
            <p:ph type="title"/>
          </p:nvPr>
        </p:nvSpPr>
        <p:spPr>
          <a:xfrm>
            <a:off x="809628" y="703243"/>
            <a:ext cx="5916372" cy="1033305"/>
          </a:xfrm>
          <a:prstGeom prst="rect">
            <a:avLst/>
          </a:prstGeom>
        </p:spPr>
        <p:txBody>
          <a:bodyPr lIns="0" tIns="0" rIns="0" bIns="0"/>
          <a:lstStyle>
            <a:lvl1pPr defTabSz="913851">
              <a:defRPr sz="8700"/>
            </a:lvl1pPr>
          </a:lstStyle>
          <a:p>
            <a:r>
              <a:t>Title Text</a:t>
            </a:r>
          </a:p>
        </p:txBody>
      </p:sp>
      <p:pic>
        <p:nvPicPr>
          <p:cNvPr id="224" name="Logo Software University" descr="Logo Software University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08761" y="190266"/>
            <a:ext cx="2013337" cy="690977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Background" descr="Picture Background"/>
          <p:cNvPicPr>
            <a:picLocks noChangeAspect="1"/>
          </p:cNvPicPr>
          <p:nvPr/>
        </p:nvPicPr>
        <p:blipFill>
          <a:blip r:embed="rId2"/>
          <a:srcRect b="167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34" name="Picture Forum" descr="Picture Forum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349" y="5249555"/>
            <a:ext cx="970157" cy="965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Picture Logo FB" descr="Picture Logo FB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7450" y="3689937"/>
            <a:ext cx="1003955" cy="1017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Picture Logo SoftUni Right" descr="Picture Logo SoftUni Right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13400" y="1673999"/>
            <a:ext cx="1192056" cy="14738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Picture SoftUni Mascot" descr="Picture SoftUni Mascot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81956" y="2584288"/>
            <a:ext cx="2732957" cy="3630995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</p:spPr>
        <p:txBody>
          <a:bodyPr/>
          <a:lstStyle>
            <a:lvl1pPr>
              <a:buClr>
                <a:srgbClr val="234465"/>
              </a:buClr>
              <a:defRPr sz="2700"/>
            </a:lvl1pPr>
            <a:lvl2pPr marL="976382" indent="-367163">
              <a:buClr>
                <a:srgbClr val="234465"/>
              </a:buClr>
              <a:defRPr sz="2700"/>
            </a:lvl2pPr>
            <a:lvl3pPr marL="1230860" indent="-335510">
              <a:buClr>
                <a:srgbClr val="234465"/>
              </a:buClr>
              <a:defRPr sz="2700"/>
            </a:lvl3pPr>
            <a:lvl4pPr marL="1700213" indent="-352425">
              <a:buClr>
                <a:srgbClr val="234465"/>
              </a:buClr>
              <a:defRPr sz="2700"/>
            </a:lvl4pPr>
            <a:lvl5pPr marL="2080323" indent="-288035">
              <a:buClr>
                <a:srgbClr val="234465"/>
              </a:buClr>
              <a:defRPr sz="2700"/>
            </a:lvl5pPr>
          </a:lstStyle>
          <a:p>
            <a:r>
              <a:t>Software University – High-Quality Education, Profession and Job for Software Developers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9" name="Rectangle Top"/>
          <p:cNvSpPr/>
          <p:nvPr/>
        </p:nvSpPr>
        <p:spPr>
          <a:xfrm>
            <a:off x="-1" y="0"/>
            <a:ext cx="12195178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pic>
        <p:nvPicPr>
          <p:cNvPr id="240" name="Logo Software University" descr="Logo Software University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Trainings @ Software University (SoftUni)"/>
          <p:cNvSpPr txBox="1">
            <a:spLocks noGrp="1"/>
          </p:cNvSpPr>
          <p:nvPr>
            <p:ph type="title" hasCustomPrompt="1"/>
          </p:nvPr>
        </p:nvSpPr>
        <p:spPr>
          <a:xfrm>
            <a:off x="172285" y="108873"/>
            <a:ext cx="9742628" cy="8826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Trainings @ Software University (SoftUni)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Picture Background" descr="Picture Background"/>
          <p:cNvPicPr>
            <a:picLocks noChangeAspect="1"/>
          </p:cNvPicPr>
          <p:nvPr/>
        </p:nvPicPr>
        <p:blipFill>
          <a:blip r:embed="rId2"/>
          <a:srcRect b="167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50" name="Rectangle Left"/>
          <p:cNvSpPr/>
          <p:nvPr/>
        </p:nvSpPr>
        <p:spPr>
          <a:xfrm>
            <a:off x="-1" y="0"/>
            <a:ext cx="429473" cy="6858000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sp>
        <p:nvSpPr>
          <p:cNvPr id="25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grpSp>
        <p:nvGrpSpPr>
          <p:cNvPr id="271" name="Group 27"/>
          <p:cNvGrpSpPr/>
          <p:nvPr/>
        </p:nvGrpSpPr>
        <p:grpSpPr>
          <a:xfrm>
            <a:off x="108595" y="5591709"/>
            <a:ext cx="641752" cy="1016974"/>
            <a:chOff x="0" y="0"/>
            <a:chExt cx="641750" cy="1016972"/>
          </a:xfrm>
        </p:grpSpPr>
        <p:grpSp>
          <p:nvGrpSpPr>
            <p:cNvPr id="258" name="Group 28"/>
            <p:cNvGrpSpPr/>
            <p:nvPr/>
          </p:nvGrpSpPr>
          <p:grpSpPr>
            <a:xfrm>
              <a:off x="-1" y="0"/>
              <a:ext cx="641752" cy="773666"/>
              <a:chOff x="0" y="0"/>
              <a:chExt cx="641750" cy="773665"/>
            </a:xfrm>
          </p:grpSpPr>
          <p:sp>
            <p:nvSpPr>
              <p:cNvPr id="253" name="Oval 41"/>
              <p:cNvSpPr/>
              <p:nvPr/>
            </p:nvSpPr>
            <p:spPr>
              <a:xfrm>
                <a:off x="-1" y="-1"/>
                <a:ext cx="641752" cy="641752"/>
              </a:xfrm>
              <a:prstGeom prst="ellipse">
                <a:avLst/>
              </a:pr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  <a:endParaRPr/>
              </a:p>
            </p:txBody>
          </p:sp>
          <p:sp>
            <p:nvSpPr>
              <p:cNvPr id="254" name="Rectangle 5"/>
              <p:cNvSpPr/>
              <p:nvPr/>
            </p:nvSpPr>
            <p:spPr>
              <a:xfrm>
                <a:off x="169272" y="492022"/>
                <a:ext cx="400765" cy="2816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  <a:endParaRPr/>
              </a:p>
            </p:txBody>
          </p:sp>
          <p:sp>
            <p:nvSpPr>
              <p:cNvPr id="255" name="Rectangle 5"/>
              <p:cNvSpPr/>
              <p:nvPr/>
            </p:nvSpPr>
            <p:spPr>
              <a:xfrm flipH="1">
                <a:off x="73536" y="492022"/>
                <a:ext cx="400765" cy="2816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  <a:endParaRPr/>
              </a:p>
            </p:txBody>
          </p:sp>
          <p:sp>
            <p:nvSpPr>
              <p:cNvPr id="256" name="Arc 44"/>
              <p:cNvSpPr/>
              <p:nvPr/>
            </p:nvSpPr>
            <p:spPr>
              <a:xfrm>
                <a:off x="483463" y="65636"/>
                <a:ext cx="127403" cy="225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407" y="4570"/>
                      <a:pt x="21600" y="12763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  <a:endParaRPr/>
              </a:p>
            </p:txBody>
          </p:sp>
          <p:sp>
            <p:nvSpPr>
              <p:cNvPr id="257" name="Arc 45"/>
              <p:cNvSpPr/>
              <p:nvPr/>
            </p:nvSpPr>
            <p:spPr>
              <a:xfrm>
                <a:off x="445757" y="43375"/>
                <a:ext cx="13457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286" y="6739"/>
                      <a:pt x="14489" y="13942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  <a:endParaRPr/>
              </a:p>
            </p:txBody>
          </p:sp>
        </p:grpSp>
        <p:sp>
          <p:nvSpPr>
            <p:cNvPr id="259" name="Rectangle: Rounded Corners 29"/>
            <p:cNvSpPr/>
            <p:nvPr/>
          </p:nvSpPr>
          <p:spPr>
            <a:xfrm>
              <a:off x="165483" y="887714"/>
              <a:ext cx="310783" cy="5283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260" name="Rectangle: Rounded Corners 30"/>
            <p:cNvSpPr/>
            <p:nvPr/>
          </p:nvSpPr>
          <p:spPr>
            <a:xfrm>
              <a:off x="212239" y="964134"/>
              <a:ext cx="217272" cy="5283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>
              <a:outerShdw blurRad="152400" dist="381000" dir="5400000" rotWithShape="0">
                <a:srgbClr val="000000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261" name="Straight Connector 31"/>
            <p:cNvSpPr/>
            <p:nvPr/>
          </p:nvSpPr>
          <p:spPr>
            <a:xfrm flipH="1" flipV="1">
              <a:off x="190963" y="369013"/>
              <a:ext cx="56648" cy="408230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2" name="Straight Connector 32"/>
            <p:cNvSpPr/>
            <p:nvPr/>
          </p:nvSpPr>
          <p:spPr>
            <a:xfrm flipH="1">
              <a:off x="228084" y="640315"/>
              <a:ext cx="185175" cy="1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265" name="Group 33"/>
            <p:cNvGrpSpPr/>
            <p:nvPr/>
          </p:nvGrpSpPr>
          <p:grpSpPr>
            <a:xfrm>
              <a:off x="96509" y="240786"/>
              <a:ext cx="153179" cy="157266"/>
              <a:chOff x="0" y="0"/>
              <a:chExt cx="153177" cy="157265"/>
            </a:xfrm>
          </p:grpSpPr>
          <p:sp>
            <p:nvSpPr>
              <p:cNvPr id="263" name="Straight Connector 39"/>
              <p:cNvSpPr/>
              <p:nvPr/>
            </p:nvSpPr>
            <p:spPr>
              <a:xfrm flipH="1" flipV="1">
                <a:off x="586" y="78633"/>
                <a:ext cx="152593" cy="78633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4" name="Straight Connector 40"/>
              <p:cNvSpPr/>
              <p:nvPr/>
            </p:nvSpPr>
            <p:spPr>
              <a:xfrm flipH="1">
                <a:off x="0" y="-1"/>
                <a:ext cx="152593" cy="78634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266" name="Straight Connector 34"/>
            <p:cNvSpPr/>
            <p:nvPr/>
          </p:nvSpPr>
          <p:spPr>
            <a:xfrm flipV="1">
              <a:off x="393002" y="369013"/>
              <a:ext cx="49938" cy="408230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7" name="Rectangle: Rounded Corners 35"/>
            <p:cNvSpPr/>
            <p:nvPr/>
          </p:nvSpPr>
          <p:spPr>
            <a:xfrm>
              <a:off x="149897" y="811294"/>
              <a:ext cx="341955" cy="5283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  <a:endParaRPr/>
            </a:p>
          </p:txBody>
        </p:sp>
        <p:grpSp>
          <p:nvGrpSpPr>
            <p:cNvPr id="270" name="Group 36"/>
            <p:cNvGrpSpPr/>
            <p:nvPr/>
          </p:nvGrpSpPr>
          <p:grpSpPr>
            <a:xfrm>
              <a:off x="388184" y="240786"/>
              <a:ext cx="153179" cy="157266"/>
              <a:chOff x="0" y="0"/>
              <a:chExt cx="153177" cy="157265"/>
            </a:xfrm>
          </p:grpSpPr>
          <p:sp>
            <p:nvSpPr>
              <p:cNvPr id="268" name="Straight Connector 37"/>
              <p:cNvSpPr/>
              <p:nvPr/>
            </p:nvSpPr>
            <p:spPr>
              <a:xfrm flipV="1">
                <a:off x="0" y="78633"/>
                <a:ext cx="152593" cy="78633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9" name="Straight Connector 38"/>
              <p:cNvSpPr/>
              <p:nvPr/>
            </p:nvSpPr>
            <p:spPr>
              <a:xfrm>
                <a:off x="585" y="-1"/>
                <a:ext cx="152593" cy="78634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Picture Background" descr="Picture Background"/>
          <p:cNvPicPr>
            <a:picLocks noChangeAspect="1"/>
          </p:cNvPicPr>
          <p:nvPr/>
        </p:nvPicPr>
        <p:blipFill>
          <a:blip r:embed="rId2"/>
          <a:srcRect b="167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80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90402" y="1196124"/>
            <a:ext cx="11818096" cy="5528767"/>
          </a:xfrm>
          <a:prstGeom prst="rect">
            <a:avLst/>
          </a:prstGeom>
        </p:spPr>
        <p:txBody>
          <a:bodyPr/>
          <a:lstStyle/>
          <a:p>
            <a:r>
              <a:t>Edit Master text styles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81" name="Rectangle Top"/>
          <p:cNvSpPr/>
          <p:nvPr/>
        </p:nvSpPr>
        <p:spPr>
          <a:xfrm>
            <a:off x="-1" y="0"/>
            <a:ext cx="12196802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pic>
        <p:nvPicPr>
          <p:cNvPr id="282" name="Logo Software University" descr="Logo Software Universit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90406" y="100749"/>
            <a:ext cx="9715594" cy="882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Slide Title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Picture Background" descr="Picture Background"/>
          <p:cNvPicPr>
            <a:picLocks noChangeAspect="1"/>
          </p:cNvPicPr>
          <p:nvPr/>
        </p:nvPicPr>
        <p:blipFill>
          <a:blip r:embed="rId2"/>
          <a:srcRect b="167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Oval Center Icon"/>
          <p:cNvSpPr/>
          <p:nvPr/>
        </p:nvSpPr>
        <p:spPr>
          <a:xfrm>
            <a:off x="4319735" y="867751"/>
            <a:ext cx="3552531" cy="3552531"/>
          </a:xfrm>
          <a:prstGeom prst="ellipse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sp>
        <p:nvSpPr>
          <p:cNvPr id="29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None/>
              <a:defRPr sz="3900"/>
            </a:lvl1pPr>
            <a:lvl2pPr marL="896271" indent="-453359" algn="ctr">
              <a:defRPr sz="3900"/>
            </a:lvl2pPr>
            <a:lvl3pPr marL="1379976" indent="-484626" algn="ctr">
              <a:defRPr sz="3900"/>
            </a:lvl3pPr>
            <a:lvl4pPr marL="1856846" indent="-509058" algn="ctr">
              <a:defRPr sz="3900"/>
            </a:lvl4pPr>
            <a:lvl5pPr marL="2208340" indent="-416051" algn="ctr">
              <a:defRPr sz="3900"/>
            </a:lvl5pPr>
          </a:lstStyle>
          <a:p>
            <a:r>
              <a:t>Click to Edit Section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93" name="Click to Edit Section Title"/>
          <p:cNvSpPr txBox="1">
            <a:spLocks noGrp="1"/>
          </p:cNvSpPr>
          <p:nvPr>
            <p:ph type="title" hasCustomPrompt="1"/>
          </p:nvPr>
        </p:nvSpPr>
        <p:spPr>
          <a:xfrm>
            <a:off x="615109" y="4704824"/>
            <a:ext cx="10961783" cy="768085"/>
          </a:xfrm>
          <a:prstGeom prst="rect">
            <a:avLst/>
          </a:prstGeom>
        </p:spPr>
        <p:txBody>
          <a:bodyPr/>
          <a:lstStyle>
            <a:lvl1pPr algn="ctr">
              <a:defRPr sz="5300"/>
            </a:lvl1pPr>
          </a:lstStyle>
          <a:p>
            <a:r>
              <a:t>Click to Edit Section Title</a:t>
            </a:r>
          </a:p>
        </p:txBody>
      </p:sp>
      <p:sp>
        <p:nvSpPr>
          <p:cNvPr id="2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Background" descr="Picture Background"/>
          <p:cNvPicPr>
            <a:picLocks noChangeAspect="1"/>
          </p:cNvPicPr>
          <p:nvPr/>
        </p:nvPicPr>
        <p:blipFill>
          <a:blip r:embed="rId2"/>
          <a:srcRect b="167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Oval Center Icon"/>
          <p:cNvSpPr/>
          <p:nvPr/>
        </p:nvSpPr>
        <p:spPr>
          <a:xfrm>
            <a:off x="4319735" y="867751"/>
            <a:ext cx="3552531" cy="3552531"/>
          </a:xfrm>
          <a:prstGeom prst="ellipse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sp>
        <p:nvSpPr>
          <p:cNvPr id="5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None/>
              <a:defRPr sz="3900"/>
            </a:lvl1pPr>
            <a:lvl2pPr marL="896271" indent="-453359" algn="ctr">
              <a:defRPr sz="3900"/>
            </a:lvl2pPr>
            <a:lvl3pPr marL="1379976" indent="-484626" algn="ctr">
              <a:defRPr sz="3900"/>
            </a:lvl3pPr>
            <a:lvl4pPr marL="1856846" indent="-509058" algn="ctr">
              <a:defRPr sz="3900"/>
            </a:lvl4pPr>
            <a:lvl5pPr marL="2208340" indent="-416051" algn="ctr">
              <a:defRPr sz="3900"/>
            </a:lvl5pPr>
          </a:lstStyle>
          <a:p>
            <a:r>
              <a:t>Click to Edit Section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Click to Edit Section Title"/>
          <p:cNvSpPr txBox="1">
            <a:spLocks noGrp="1"/>
          </p:cNvSpPr>
          <p:nvPr>
            <p:ph type="title" hasCustomPrompt="1"/>
          </p:nvPr>
        </p:nvSpPr>
        <p:spPr>
          <a:xfrm>
            <a:off x="615109" y="4704824"/>
            <a:ext cx="10961783" cy="768085"/>
          </a:xfrm>
          <a:prstGeom prst="rect">
            <a:avLst/>
          </a:prstGeom>
        </p:spPr>
        <p:txBody>
          <a:bodyPr/>
          <a:lstStyle>
            <a:lvl1pPr algn="ctr">
              <a:defRPr sz="5300"/>
            </a:lvl1pPr>
          </a:lstStyle>
          <a:p>
            <a:r>
              <a:t>Click to Edit Section Title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Background" descr="Picture Background"/>
          <p:cNvPicPr>
            <a:picLocks noChangeAspect="1"/>
          </p:cNvPicPr>
          <p:nvPr/>
        </p:nvPicPr>
        <p:blipFill>
          <a:blip r:embed="rId2"/>
          <a:srcRect b="167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90402" y="1196124"/>
            <a:ext cx="11818096" cy="5528767"/>
          </a:xfrm>
          <a:prstGeom prst="rect">
            <a:avLst/>
          </a:prstGeom>
        </p:spPr>
        <p:txBody>
          <a:bodyPr/>
          <a:lstStyle/>
          <a:p>
            <a:r>
              <a:t>Edit Master text styles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Rectangle Top"/>
          <p:cNvSpPr/>
          <p:nvPr/>
        </p:nvSpPr>
        <p:spPr>
          <a:xfrm>
            <a:off x="-1" y="0"/>
            <a:ext cx="12196802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pic>
        <p:nvPicPr>
          <p:cNvPr id="65" name="Logo Software University" descr="Logo Software Universit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90406" y="100749"/>
            <a:ext cx="9715594" cy="882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Slide Title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Background" descr="Picture Background"/>
          <p:cNvPicPr>
            <a:picLocks noChangeAspect="1"/>
          </p:cNvPicPr>
          <p:nvPr/>
        </p:nvPicPr>
        <p:blipFill>
          <a:blip r:embed="rId2"/>
          <a:srcRect b="167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5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sp>
        <p:nvSpPr>
          <p:cNvPr id="76" name="Body Level One…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7" name="Logo Software University" descr="Logo Software Universit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8761" y="190266"/>
            <a:ext cx="2013337" cy="690977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96956" y="100749"/>
            <a:ext cx="8625521" cy="882655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grpSp>
        <p:nvGrpSpPr>
          <p:cNvPr id="97" name="Group 9"/>
          <p:cNvGrpSpPr/>
          <p:nvPr/>
        </p:nvGrpSpPr>
        <p:grpSpPr>
          <a:xfrm>
            <a:off x="185075" y="1868177"/>
            <a:ext cx="1937510" cy="3070350"/>
            <a:chOff x="0" y="0"/>
            <a:chExt cx="1937508" cy="3070348"/>
          </a:xfrm>
        </p:grpSpPr>
        <p:grpSp>
          <p:nvGrpSpPr>
            <p:cNvPr id="84" name="Group 10"/>
            <p:cNvGrpSpPr/>
            <p:nvPr/>
          </p:nvGrpSpPr>
          <p:grpSpPr>
            <a:xfrm>
              <a:off x="-1" y="0"/>
              <a:ext cx="1937510" cy="2335778"/>
              <a:chOff x="0" y="0"/>
              <a:chExt cx="1937508" cy="2335777"/>
            </a:xfrm>
          </p:grpSpPr>
          <p:sp>
            <p:nvSpPr>
              <p:cNvPr id="79" name="Oval 24"/>
              <p:cNvSpPr/>
              <p:nvPr/>
            </p:nvSpPr>
            <p:spPr>
              <a:xfrm>
                <a:off x="-1" y="-1"/>
                <a:ext cx="1937510" cy="1937512"/>
              </a:xfrm>
              <a:prstGeom prst="ellipse">
                <a:avLst/>
              </a:pr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  <a:endParaRPr/>
              </a:p>
            </p:txBody>
          </p:sp>
          <p:sp>
            <p:nvSpPr>
              <p:cNvPr id="80" name="Rectangle 5"/>
              <p:cNvSpPr/>
              <p:nvPr/>
            </p:nvSpPr>
            <p:spPr>
              <a:xfrm>
                <a:off x="511053" y="1485468"/>
                <a:ext cx="1209949" cy="8503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  <a:endParaRPr/>
              </a:p>
            </p:txBody>
          </p:sp>
          <p:sp>
            <p:nvSpPr>
              <p:cNvPr id="81" name="Rectangle 5"/>
              <p:cNvSpPr/>
              <p:nvPr/>
            </p:nvSpPr>
            <p:spPr>
              <a:xfrm flipH="1">
                <a:off x="222015" y="1485469"/>
                <a:ext cx="1209948" cy="8503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  <a:endParaRPr/>
              </a:p>
            </p:txBody>
          </p:sp>
          <p:sp>
            <p:nvSpPr>
              <p:cNvPr id="82" name="Arc 27"/>
              <p:cNvSpPr/>
              <p:nvPr/>
            </p:nvSpPr>
            <p:spPr>
              <a:xfrm>
                <a:off x="1459625" y="198163"/>
                <a:ext cx="384642" cy="6817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407" y="4570"/>
                      <a:pt x="21600" y="12763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  <a:endParaRPr/>
              </a:p>
            </p:txBody>
          </p:sp>
          <p:sp>
            <p:nvSpPr>
              <p:cNvPr id="83" name="Arc 28"/>
              <p:cNvSpPr/>
              <p:nvPr/>
            </p:nvSpPr>
            <p:spPr>
              <a:xfrm>
                <a:off x="1345789" y="141263"/>
                <a:ext cx="40626" cy="177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7286" y="6739"/>
                      <a:pt x="14489" y="13942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  <a:endParaRPr/>
              </a:p>
            </p:txBody>
          </p:sp>
        </p:grpSp>
        <p:sp>
          <p:nvSpPr>
            <p:cNvPr id="85" name="Rectangle: Rounded Corners 12"/>
            <p:cNvSpPr/>
            <p:nvPr/>
          </p:nvSpPr>
          <p:spPr>
            <a:xfrm>
              <a:off x="499611" y="2680102"/>
              <a:ext cx="938287" cy="159526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86" name="Rectangle: Rounded Corners 13"/>
            <p:cNvSpPr/>
            <p:nvPr/>
          </p:nvSpPr>
          <p:spPr>
            <a:xfrm>
              <a:off x="640772" y="2910823"/>
              <a:ext cx="655966" cy="159527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>
              <a:outerShdw blurRad="152400" dist="381000" dir="5400000" rotWithShape="0">
                <a:srgbClr val="000000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87" name="Straight Connector 14"/>
            <p:cNvSpPr/>
            <p:nvPr/>
          </p:nvSpPr>
          <p:spPr>
            <a:xfrm flipH="1" flipV="1">
              <a:off x="576539" y="1114090"/>
              <a:ext cx="171025" cy="1232489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8" name="Straight Connector 15"/>
            <p:cNvSpPr/>
            <p:nvPr/>
          </p:nvSpPr>
          <p:spPr>
            <a:xfrm flipH="1">
              <a:off x="688610" y="1933178"/>
              <a:ext cx="559062" cy="1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91" name="Group 16"/>
            <p:cNvGrpSpPr/>
            <p:nvPr/>
          </p:nvGrpSpPr>
          <p:grpSpPr>
            <a:xfrm>
              <a:off x="291371" y="726959"/>
              <a:ext cx="462463" cy="474800"/>
              <a:chOff x="0" y="0"/>
              <a:chExt cx="462461" cy="474799"/>
            </a:xfrm>
          </p:grpSpPr>
          <p:sp>
            <p:nvSpPr>
              <p:cNvPr id="89" name="Straight Connector 22"/>
              <p:cNvSpPr/>
              <p:nvPr/>
            </p:nvSpPr>
            <p:spPr>
              <a:xfrm flipH="1" flipV="1">
                <a:off x="1769" y="237400"/>
                <a:ext cx="460694" cy="237400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90" name="Straight Connector 23"/>
              <p:cNvSpPr/>
              <p:nvPr/>
            </p:nvSpPr>
            <p:spPr>
              <a:xfrm flipH="1">
                <a:off x="0" y="-1"/>
                <a:ext cx="460694" cy="237401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92" name="Straight Connector 18"/>
            <p:cNvSpPr/>
            <p:nvPr/>
          </p:nvSpPr>
          <p:spPr>
            <a:xfrm flipV="1">
              <a:off x="1186516" y="1114090"/>
              <a:ext cx="150768" cy="1232489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3" name="Rectangle: Rounded Corners 11"/>
            <p:cNvSpPr/>
            <p:nvPr/>
          </p:nvSpPr>
          <p:spPr>
            <a:xfrm>
              <a:off x="452557" y="2449382"/>
              <a:ext cx="1032395" cy="159526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  <a:endParaRPr/>
            </a:p>
          </p:txBody>
        </p:sp>
        <p:grpSp>
          <p:nvGrpSpPr>
            <p:cNvPr id="96" name="Group 17"/>
            <p:cNvGrpSpPr/>
            <p:nvPr/>
          </p:nvGrpSpPr>
          <p:grpSpPr>
            <a:xfrm>
              <a:off x="1171969" y="726959"/>
              <a:ext cx="462461" cy="474800"/>
              <a:chOff x="0" y="0"/>
              <a:chExt cx="462459" cy="474799"/>
            </a:xfrm>
          </p:grpSpPr>
          <p:sp>
            <p:nvSpPr>
              <p:cNvPr id="94" name="Straight Connector 20"/>
              <p:cNvSpPr/>
              <p:nvPr/>
            </p:nvSpPr>
            <p:spPr>
              <a:xfrm flipV="1">
                <a:off x="-1" y="237400"/>
                <a:ext cx="460692" cy="237400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95" name="Straight Connector 21"/>
              <p:cNvSpPr/>
              <p:nvPr/>
            </p:nvSpPr>
            <p:spPr>
              <a:xfrm>
                <a:off x="1768" y="-1"/>
                <a:ext cx="460692" cy="237401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98" name="Straight Connector 33"/>
          <p:cNvSpPr/>
          <p:nvPr/>
        </p:nvSpPr>
        <p:spPr>
          <a:xfrm flipH="1">
            <a:off x="673734" y="4203953"/>
            <a:ext cx="955205" cy="1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Background" descr="Picture Background"/>
          <p:cNvPicPr>
            <a:picLocks noChangeAspect="1"/>
          </p:cNvPicPr>
          <p:nvPr/>
        </p:nvPicPr>
        <p:blipFill>
          <a:blip r:embed="rId2"/>
          <a:srcRect b="167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7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sp>
        <p:nvSpPr>
          <p:cNvPr id="108" name="Body Level One…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9" name="Logo Software University" descr="Logo Software Universit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8761" y="190266"/>
            <a:ext cx="2013337" cy="690977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96956" y="100749"/>
            <a:ext cx="8625521" cy="882655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grpSp>
        <p:nvGrpSpPr>
          <p:cNvPr id="129" name="Group 32"/>
          <p:cNvGrpSpPr/>
          <p:nvPr/>
        </p:nvGrpSpPr>
        <p:grpSpPr>
          <a:xfrm>
            <a:off x="392805" y="3429000"/>
            <a:ext cx="1522049" cy="2411973"/>
            <a:chOff x="0" y="0"/>
            <a:chExt cx="1522047" cy="2411972"/>
          </a:xfrm>
        </p:grpSpPr>
        <p:grpSp>
          <p:nvGrpSpPr>
            <p:cNvPr id="116" name="Group 33"/>
            <p:cNvGrpSpPr/>
            <p:nvPr/>
          </p:nvGrpSpPr>
          <p:grpSpPr>
            <a:xfrm>
              <a:off x="0" y="0"/>
              <a:ext cx="1522048" cy="1834916"/>
              <a:chOff x="0" y="0"/>
              <a:chExt cx="1522047" cy="1834916"/>
            </a:xfrm>
          </p:grpSpPr>
          <p:sp>
            <p:nvSpPr>
              <p:cNvPr id="111" name="Oval 46"/>
              <p:cNvSpPr/>
              <p:nvPr/>
            </p:nvSpPr>
            <p:spPr>
              <a:xfrm>
                <a:off x="0" y="-1"/>
                <a:ext cx="1522048" cy="1522051"/>
              </a:xfrm>
              <a:prstGeom prst="ellipse">
                <a:avLst/>
              </a:pr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  <a:endParaRPr/>
              </a:p>
            </p:txBody>
          </p:sp>
          <p:sp>
            <p:nvSpPr>
              <p:cNvPr id="112" name="Rectangle 5"/>
              <p:cNvSpPr/>
              <p:nvPr/>
            </p:nvSpPr>
            <p:spPr>
              <a:xfrm>
                <a:off x="401467" y="1166938"/>
                <a:ext cx="950501" cy="6679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  <a:endParaRPr/>
              </a:p>
            </p:txBody>
          </p:sp>
          <p:sp>
            <p:nvSpPr>
              <p:cNvPr id="113" name="Rectangle 5"/>
              <p:cNvSpPr/>
              <p:nvPr/>
            </p:nvSpPr>
            <p:spPr>
              <a:xfrm flipH="1">
                <a:off x="174408" y="1166939"/>
                <a:ext cx="950499" cy="6679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  <a:endParaRPr/>
              </a:p>
            </p:txBody>
          </p:sp>
          <p:sp>
            <p:nvSpPr>
              <p:cNvPr id="114" name="Arc 49"/>
              <p:cNvSpPr/>
              <p:nvPr/>
            </p:nvSpPr>
            <p:spPr>
              <a:xfrm>
                <a:off x="1146638" y="155670"/>
                <a:ext cx="302163" cy="535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407" y="4570"/>
                      <a:pt x="21600" y="12763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  <a:endParaRPr/>
              </a:p>
            </p:txBody>
          </p:sp>
          <p:sp>
            <p:nvSpPr>
              <p:cNvPr id="115" name="Arc 50"/>
              <p:cNvSpPr/>
              <p:nvPr/>
            </p:nvSpPr>
            <p:spPr>
              <a:xfrm>
                <a:off x="1057211" y="110971"/>
                <a:ext cx="31915" cy="139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286" y="6739"/>
                      <a:pt x="14489" y="13942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  <a:endParaRPr/>
              </a:p>
            </p:txBody>
          </p:sp>
        </p:grpSp>
        <p:sp>
          <p:nvSpPr>
            <p:cNvPr id="117" name="Rectangle: Rounded Corners 34"/>
            <p:cNvSpPr/>
            <p:nvPr/>
          </p:nvSpPr>
          <p:spPr>
            <a:xfrm>
              <a:off x="392480" y="2105407"/>
              <a:ext cx="737089" cy="12531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118" name="Rectangle: Rounded Corners 35"/>
            <p:cNvSpPr/>
            <p:nvPr/>
          </p:nvSpPr>
          <p:spPr>
            <a:xfrm>
              <a:off x="503371" y="2286654"/>
              <a:ext cx="515308" cy="12531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>
              <a:outerShdw blurRad="152400" dist="381000" dir="5400000" rotWithShape="0">
                <a:srgbClr val="000000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119" name="Straight Connector 36"/>
            <p:cNvSpPr/>
            <p:nvPr/>
          </p:nvSpPr>
          <p:spPr>
            <a:xfrm flipH="1" flipV="1">
              <a:off x="452911" y="875195"/>
              <a:ext cx="134353" cy="968206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Straight Connector 37"/>
            <p:cNvSpPr/>
            <p:nvPr/>
          </p:nvSpPr>
          <p:spPr>
            <a:xfrm flipH="1">
              <a:off x="540952" y="1518646"/>
              <a:ext cx="439182" cy="1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23" name="Group 38"/>
            <p:cNvGrpSpPr/>
            <p:nvPr/>
          </p:nvGrpSpPr>
          <p:grpSpPr>
            <a:xfrm>
              <a:off x="228892" y="571077"/>
              <a:ext cx="363297" cy="372989"/>
              <a:chOff x="0" y="0"/>
              <a:chExt cx="363296" cy="372988"/>
            </a:xfrm>
          </p:grpSpPr>
          <p:sp>
            <p:nvSpPr>
              <p:cNvPr id="121" name="Straight Connector 44"/>
              <p:cNvSpPr/>
              <p:nvPr/>
            </p:nvSpPr>
            <p:spPr>
              <a:xfrm flipH="1" flipV="1">
                <a:off x="1389" y="186494"/>
                <a:ext cx="361908" cy="186495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2" name="Straight Connector 45"/>
              <p:cNvSpPr/>
              <p:nvPr/>
            </p:nvSpPr>
            <p:spPr>
              <a:xfrm flipH="1">
                <a:off x="0" y="0"/>
                <a:ext cx="361908" cy="186495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24" name="Straight Connector 39"/>
            <p:cNvSpPr/>
            <p:nvPr/>
          </p:nvSpPr>
          <p:spPr>
            <a:xfrm flipV="1">
              <a:off x="932091" y="875195"/>
              <a:ext cx="118439" cy="968206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Rectangle: Rounded Corners 40"/>
            <p:cNvSpPr/>
            <p:nvPr/>
          </p:nvSpPr>
          <p:spPr>
            <a:xfrm>
              <a:off x="355515" y="1924160"/>
              <a:ext cx="811019" cy="12531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  <a:endParaRPr/>
            </a:p>
          </p:txBody>
        </p:sp>
        <p:grpSp>
          <p:nvGrpSpPr>
            <p:cNvPr id="128" name="Group 41"/>
            <p:cNvGrpSpPr/>
            <p:nvPr/>
          </p:nvGrpSpPr>
          <p:grpSpPr>
            <a:xfrm>
              <a:off x="920663" y="571077"/>
              <a:ext cx="363296" cy="372989"/>
              <a:chOff x="0" y="0"/>
              <a:chExt cx="363294" cy="372988"/>
            </a:xfrm>
          </p:grpSpPr>
          <p:sp>
            <p:nvSpPr>
              <p:cNvPr id="126" name="Straight Connector 42"/>
              <p:cNvSpPr/>
              <p:nvPr/>
            </p:nvSpPr>
            <p:spPr>
              <a:xfrm flipV="1">
                <a:off x="-1" y="186494"/>
                <a:ext cx="361906" cy="186495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7" name="Straight Connector 43"/>
              <p:cNvSpPr/>
              <p:nvPr/>
            </p:nvSpPr>
            <p:spPr>
              <a:xfrm>
                <a:off x="1389" y="-1"/>
                <a:ext cx="361906" cy="186496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Background" descr="Picture Background"/>
          <p:cNvPicPr>
            <a:picLocks noChangeAspect="1"/>
          </p:cNvPicPr>
          <p:nvPr/>
        </p:nvPicPr>
        <p:blipFill>
          <a:blip r:embed="rId2"/>
          <a:srcRect b="167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21233" y="1931154"/>
            <a:ext cx="10949532" cy="1362847"/>
          </a:xfrm>
          <a:prstGeom prst="rect">
            <a:avLst/>
          </a:prstGeom>
          <a:solidFill>
            <a:srgbClr val="ADB4C3">
              <a:alpha val="15000"/>
            </a:srgbClr>
          </a:solidFill>
          <a:ln>
            <a:solidFill>
              <a:srgbClr val="122233"/>
            </a:solidFill>
            <a:round/>
          </a:ln>
        </p:spPr>
        <p:txBody>
          <a:bodyPr lIns="107999" tIns="107999" rIns="107999" bIns="107999"/>
          <a:lstStyle>
            <a:lvl1pPr marL="0" indent="0">
              <a:spcBef>
                <a:spcPts val="0"/>
              </a:spcBef>
              <a:buSzTx/>
              <a:buNone/>
              <a:defRPr sz="2300" b="1">
                <a:latin typeface="Consolas"/>
                <a:ea typeface="Consolas"/>
                <a:cs typeface="Consolas"/>
                <a:sym typeface="Consolas"/>
              </a:defRPr>
            </a:lvl1pPr>
            <a:lvl2pPr marL="710278" indent="-267366">
              <a:spcBef>
                <a:spcPts val="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lvl2pPr>
            <a:lvl3pPr marL="1181155" indent="-285805">
              <a:spcBef>
                <a:spcPts val="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lvl3pPr>
            <a:lvl4pPr marL="1648001" indent="-300213">
              <a:spcBef>
                <a:spcPts val="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lvl4pPr>
            <a:lvl5pPr marL="2037651" indent="-245363">
              <a:spcBef>
                <a:spcPts val="0"/>
              </a:spcBef>
              <a:defRPr sz="2300" b="1">
                <a:latin typeface="Consolas"/>
                <a:ea typeface="Consolas"/>
                <a:cs typeface="Consolas"/>
                <a:sym typeface="Consolas"/>
              </a:defRPr>
            </a:lvl5pPr>
          </a:lstStyle>
          <a:p>
            <a:r>
              <a:t>Source code box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8" name="Slide Body Text"/>
          <p:cNvSpPr>
            <a:spLocks noGrp="1"/>
          </p:cNvSpPr>
          <p:nvPr>
            <p:ph type="body" idx="21" hasCustomPrompt="1"/>
          </p:nvPr>
        </p:nvSpPr>
        <p:spPr>
          <a:xfrm>
            <a:off x="190501" y="1196125"/>
            <a:ext cx="11811097" cy="5561126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Sample source code:</a:t>
            </a:r>
          </a:p>
        </p:txBody>
      </p:sp>
      <p:sp>
        <p:nvSpPr>
          <p:cNvPr id="149" name="Rectangle Top"/>
          <p:cNvSpPr/>
          <p:nvPr/>
        </p:nvSpPr>
        <p:spPr>
          <a:xfrm>
            <a:off x="-1" y="0"/>
            <a:ext cx="12196802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pic>
        <p:nvPicPr>
          <p:cNvPr id="150" name="Logo Software University" descr="Logo Software Universit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90406" y="100749"/>
            <a:ext cx="9715594" cy="882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Slide Title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Background" descr="Picture Background"/>
          <p:cNvPicPr>
            <a:picLocks noChangeAspect="1"/>
          </p:cNvPicPr>
          <p:nvPr/>
        </p:nvPicPr>
        <p:blipFill>
          <a:blip r:embed="rId2"/>
          <a:srcRect b="167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60" name="Picture SoftUni Mascot" descr="Picture SoftUni Masc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515999" y="3408495"/>
            <a:ext cx="2251058" cy="3044432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96766" y="1371603"/>
            <a:ext cx="9049234" cy="5207398"/>
          </a:xfrm>
          <a:prstGeom prst="rect">
            <a:avLst/>
          </a:prstGeom>
        </p:spPr>
        <p:txBody>
          <a:bodyPr/>
          <a:lstStyle>
            <a:lvl1pPr marL="514041" indent="-514041">
              <a:buAutoNum type="arabicPeriod"/>
              <a:defRPr sz="3600"/>
            </a:lvl1pPr>
            <a:lvl2pPr marL="824472" indent="-381560">
              <a:defRPr sz="3600"/>
            </a:lvl2pPr>
            <a:lvl3pPr marL="1342697" indent="-447347">
              <a:defRPr sz="3600"/>
            </a:lvl3pPr>
            <a:lvl4pPr marL="1817688" indent="-469900">
              <a:defRPr sz="3600"/>
            </a:lvl4pPr>
            <a:lvl5pPr marL="2176336" indent="-384048">
              <a:defRPr sz="3600"/>
            </a:lvl5pPr>
          </a:lstStyle>
          <a:p>
            <a:r>
              <a:t>…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62" name="Rectangle Top"/>
          <p:cNvSpPr/>
          <p:nvPr/>
        </p:nvSpPr>
        <p:spPr>
          <a:xfrm>
            <a:off x="-1" y="0"/>
            <a:ext cx="12196802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pic>
        <p:nvPicPr>
          <p:cNvPr id="163" name="Logo Software University" descr="Logo Software Universit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able of Contents"/>
          <p:cNvSpPr txBox="1">
            <a:spLocks noGrp="1"/>
          </p:cNvSpPr>
          <p:nvPr>
            <p:ph type="title" hasCustomPrompt="1"/>
          </p:nvPr>
        </p:nvSpPr>
        <p:spPr>
          <a:xfrm>
            <a:off x="190406" y="100749"/>
            <a:ext cx="9715594" cy="882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Table of Contents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Background" descr="Picture Background"/>
          <p:cNvPicPr>
            <a:picLocks noChangeAspect="1"/>
          </p:cNvPicPr>
          <p:nvPr/>
        </p:nvPicPr>
        <p:blipFill>
          <a:blip r:embed="rId2"/>
          <a:srcRect b="167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Rectangle Bottom"/>
          <p:cNvSpPr/>
          <p:nvPr/>
        </p:nvSpPr>
        <p:spPr>
          <a:xfrm>
            <a:off x="2" y="6263999"/>
            <a:ext cx="12192001" cy="594001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sp>
        <p:nvSpPr>
          <p:cNvPr id="1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87567" y="6502459"/>
            <a:ext cx="232877" cy="2565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74" name="Oval Logo Holder"/>
          <p:cNvSpPr/>
          <p:nvPr/>
        </p:nvSpPr>
        <p:spPr>
          <a:xfrm>
            <a:off x="5161650" y="4824664"/>
            <a:ext cx="1868703" cy="1868703"/>
          </a:xfrm>
          <a:prstGeom prst="ellipse">
            <a:avLst/>
          </a:prstGeom>
          <a:solidFill>
            <a:srgbClr val="234465"/>
          </a:solidFill>
          <a:ln w="635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pic>
        <p:nvPicPr>
          <p:cNvPr id="175" name="Logo Software University Down" descr="Logo Software University Dow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550" y="5206772"/>
            <a:ext cx="958901" cy="1184870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456000" y="1195930"/>
            <a:ext cx="5545598" cy="4957074"/>
          </a:xfrm>
          <a:prstGeom prst="rect">
            <a:avLst/>
          </a:prstGeom>
        </p:spPr>
        <p:txBody>
          <a:bodyPr/>
          <a:lstStyle/>
          <a:p>
            <a:r>
              <a:t>Edit Master text styles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77" name="Text Placeholder Left"/>
          <p:cNvSpPr>
            <a:spLocks noGrp="1"/>
          </p:cNvSpPr>
          <p:nvPr>
            <p:ph type="body" sz="half" idx="21" hasCustomPrompt="1"/>
          </p:nvPr>
        </p:nvSpPr>
        <p:spPr>
          <a:xfrm>
            <a:off x="190402" y="1195930"/>
            <a:ext cx="5545598" cy="4957074"/>
          </a:xfrm>
          <a:prstGeom prst="rect">
            <a:avLst/>
          </a:prstGeom>
        </p:spPr>
        <p:txBody>
          <a:bodyPr/>
          <a:lstStyle/>
          <a:p>
            <a:r>
              <a:t>Edit Master text styles
Second level
Third level
Fourth level
Fifth level</a:t>
            </a:r>
          </a:p>
        </p:txBody>
      </p:sp>
      <p:sp>
        <p:nvSpPr>
          <p:cNvPr id="178" name="Rectangle Top"/>
          <p:cNvSpPr/>
          <p:nvPr/>
        </p:nvSpPr>
        <p:spPr>
          <a:xfrm>
            <a:off x="-1" y="0"/>
            <a:ext cx="12196802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pic>
        <p:nvPicPr>
          <p:cNvPr id="179" name="Logo Software University" descr="Logo Software Universit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956" y="253936"/>
            <a:ext cx="1915705" cy="559236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90406" y="100749"/>
            <a:ext cx="9715594" cy="8826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Slide Title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 descr="Picture Background"/>
          <p:cNvPicPr>
            <a:picLocks noChangeAspect="1"/>
          </p:cNvPicPr>
          <p:nvPr/>
        </p:nvPicPr>
        <p:blipFill>
          <a:blip r:embed="rId17"/>
          <a:srcRect b="1671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87567" y="6547459"/>
            <a:ext cx="232877" cy="256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sz="1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Rectangle Left"/>
          <p:cNvSpPr/>
          <p:nvPr/>
        </p:nvSpPr>
        <p:spPr>
          <a:xfrm>
            <a:off x="-1" y="0"/>
            <a:ext cx="429473" cy="6858000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3851">
              <a:defRPr sz="2300">
                <a:solidFill>
                  <a:srgbClr val="F7C86D"/>
                </a:solidFill>
              </a:defRPr>
            </a:pPr>
            <a:endParaRPr/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585176" y="100749"/>
            <a:ext cx="11410061" cy="882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 anchor="ctr">
            <a:normAutofit/>
          </a:bodyPr>
          <a:lstStyle/>
          <a:p>
            <a:r>
              <a:t>Slide Title</a:t>
            </a:r>
          </a:p>
        </p:txBody>
      </p:sp>
      <p:grpSp>
        <p:nvGrpSpPr>
          <p:cNvPr id="25" name="Group 27"/>
          <p:cNvGrpSpPr/>
          <p:nvPr/>
        </p:nvGrpSpPr>
        <p:grpSpPr>
          <a:xfrm>
            <a:off x="108595" y="5591709"/>
            <a:ext cx="641752" cy="1016974"/>
            <a:chOff x="0" y="0"/>
            <a:chExt cx="641750" cy="1016972"/>
          </a:xfrm>
        </p:grpSpPr>
        <p:grpSp>
          <p:nvGrpSpPr>
            <p:cNvPr id="12" name="Group 28"/>
            <p:cNvGrpSpPr/>
            <p:nvPr/>
          </p:nvGrpSpPr>
          <p:grpSpPr>
            <a:xfrm>
              <a:off x="-1" y="0"/>
              <a:ext cx="641752" cy="773666"/>
              <a:chOff x="0" y="0"/>
              <a:chExt cx="641750" cy="773665"/>
            </a:xfrm>
          </p:grpSpPr>
          <p:sp>
            <p:nvSpPr>
              <p:cNvPr id="7" name="Oval 41"/>
              <p:cNvSpPr/>
              <p:nvPr/>
            </p:nvSpPr>
            <p:spPr>
              <a:xfrm>
                <a:off x="-1" y="-1"/>
                <a:ext cx="641752" cy="641752"/>
              </a:xfrm>
              <a:prstGeom prst="ellipse">
                <a:avLst/>
              </a:pr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  <a:endParaRPr/>
              </a:p>
            </p:txBody>
          </p:sp>
          <p:sp>
            <p:nvSpPr>
              <p:cNvPr id="8" name="Rectangle 5"/>
              <p:cNvSpPr/>
              <p:nvPr/>
            </p:nvSpPr>
            <p:spPr>
              <a:xfrm>
                <a:off x="169272" y="492022"/>
                <a:ext cx="400765" cy="2816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  <a:endParaRPr/>
              </a:p>
            </p:txBody>
          </p:sp>
          <p:sp>
            <p:nvSpPr>
              <p:cNvPr id="9" name="Rectangle 5"/>
              <p:cNvSpPr/>
              <p:nvPr/>
            </p:nvSpPr>
            <p:spPr>
              <a:xfrm flipH="1">
                <a:off x="73536" y="492022"/>
                <a:ext cx="400765" cy="2816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1045"/>
                    </a:lnTo>
                    <a:cubicBezTo>
                      <a:pt x="17497" y="10335"/>
                      <a:pt x="16653" y="14400"/>
                      <a:pt x="16653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chemeClr val="accent1"/>
                    </a:solidFill>
                  </a:defRPr>
                </a:pPr>
                <a:endParaRPr/>
              </a:p>
            </p:txBody>
          </p:sp>
          <p:sp>
            <p:nvSpPr>
              <p:cNvPr id="10" name="Arc 44"/>
              <p:cNvSpPr/>
              <p:nvPr/>
            </p:nvSpPr>
            <p:spPr>
              <a:xfrm>
                <a:off x="483463" y="65636"/>
                <a:ext cx="127403" cy="225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407" y="4570"/>
                      <a:pt x="21600" y="12763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  <a:endParaRPr/>
              </a:p>
            </p:txBody>
          </p:sp>
          <p:sp>
            <p:nvSpPr>
              <p:cNvPr id="11" name="Arc 45"/>
              <p:cNvSpPr/>
              <p:nvPr/>
            </p:nvSpPr>
            <p:spPr>
              <a:xfrm>
                <a:off x="445757" y="43375"/>
                <a:ext cx="13457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286" y="6739"/>
                      <a:pt x="14489" y="13942"/>
                      <a:pt x="21600" y="21600"/>
                    </a:cubicBezTo>
                  </a:path>
                </a:pathLst>
              </a:custGeom>
              <a:noFill/>
              <a:ln w="38100" cap="rnd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ln w="57150" cap="flat">
                      <a:solidFill>
                        <a:srgbClr val="234465"/>
                      </a:solidFill>
                      <a:prstDash val="solid"/>
                      <a:round/>
                    </a:ln>
                  </a:defRPr>
                </a:pPr>
                <a:endParaRPr/>
              </a:p>
            </p:txBody>
          </p:sp>
        </p:grpSp>
        <p:sp>
          <p:nvSpPr>
            <p:cNvPr id="13" name="Rectangle: Rounded Corners 29"/>
            <p:cNvSpPr/>
            <p:nvPr/>
          </p:nvSpPr>
          <p:spPr>
            <a:xfrm>
              <a:off x="165483" y="887714"/>
              <a:ext cx="310783" cy="5283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14" name="Rectangle: Rounded Corners 30"/>
            <p:cNvSpPr/>
            <p:nvPr/>
          </p:nvSpPr>
          <p:spPr>
            <a:xfrm>
              <a:off x="212239" y="964134"/>
              <a:ext cx="217272" cy="5283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>
              <a:outerShdw blurRad="152400" dist="381000" dir="5400000" rotWithShape="0">
                <a:srgbClr val="000000">
                  <a:alpha val="3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15" name="Straight Connector 31"/>
            <p:cNvSpPr/>
            <p:nvPr/>
          </p:nvSpPr>
          <p:spPr>
            <a:xfrm flipH="1" flipV="1">
              <a:off x="190963" y="369013"/>
              <a:ext cx="56648" cy="408230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" name="Straight Connector 32"/>
            <p:cNvSpPr/>
            <p:nvPr/>
          </p:nvSpPr>
          <p:spPr>
            <a:xfrm flipH="1">
              <a:off x="228084" y="640315"/>
              <a:ext cx="185175" cy="1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" name="Group 33"/>
            <p:cNvGrpSpPr/>
            <p:nvPr/>
          </p:nvGrpSpPr>
          <p:grpSpPr>
            <a:xfrm>
              <a:off x="96509" y="240786"/>
              <a:ext cx="153179" cy="157266"/>
              <a:chOff x="0" y="0"/>
              <a:chExt cx="153177" cy="157265"/>
            </a:xfrm>
          </p:grpSpPr>
          <p:sp>
            <p:nvSpPr>
              <p:cNvPr id="17" name="Straight Connector 39"/>
              <p:cNvSpPr/>
              <p:nvPr/>
            </p:nvSpPr>
            <p:spPr>
              <a:xfrm flipH="1" flipV="1">
                <a:off x="586" y="78633"/>
                <a:ext cx="152593" cy="78633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" name="Straight Connector 40"/>
              <p:cNvSpPr/>
              <p:nvPr/>
            </p:nvSpPr>
            <p:spPr>
              <a:xfrm flipH="1">
                <a:off x="0" y="-1"/>
                <a:ext cx="152593" cy="78634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20" name="Straight Connector 34"/>
            <p:cNvSpPr/>
            <p:nvPr/>
          </p:nvSpPr>
          <p:spPr>
            <a:xfrm flipV="1">
              <a:off x="393002" y="369013"/>
              <a:ext cx="49938" cy="408230"/>
            </a:xfrm>
            <a:prstGeom prst="line">
              <a:avLst/>
            </a:prstGeom>
            <a:solidFill>
              <a:srgbClr val="464646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" name="Rectangle: Rounded Corners 35"/>
            <p:cNvSpPr/>
            <p:nvPr/>
          </p:nvSpPr>
          <p:spPr>
            <a:xfrm>
              <a:off x="149897" y="811294"/>
              <a:ext cx="341955" cy="5283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>
              <a:solidFill>
                <a:srgbClr val="46464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  <a:endParaRPr/>
            </a:p>
          </p:txBody>
        </p:sp>
        <p:grpSp>
          <p:nvGrpSpPr>
            <p:cNvPr id="24" name="Group 36"/>
            <p:cNvGrpSpPr/>
            <p:nvPr/>
          </p:nvGrpSpPr>
          <p:grpSpPr>
            <a:xfrm>
              <a:off x="388184" y="240786"/>
              <a:ext cx="153179" cy="157266"/>
              <a:chOff x="0" y="0"/>
              <a:chExt cx="153177" cy="157265"/>
            </a:xfrm>
          </p:grpSpPr>
          <p:sp>
            <p:nvSpPr>
              <p:cNvPr id="22" name="Straight Connector 37"/>
              <p:cNvSpPr/>
              <p:nvPr/>
            </p:nvSpPr>
            <p:spPr>
              <a:xfrm flipV="1">
                <a:off x="0" y="78633"/>
                <a:ext cx="152593" cy="78633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3" name="Straight Connector 38"/>
              <p:cNvSpPr/>
              <p:nvPr/>
            </p:nvSpPr>
            <p:spPr>
              <a:xfrm>
                <a:off x="585" y="-1"/>
                <a:ext cx="152593" cy="78634"/>
              </a:xfrm>
              <a:prstGeom prst="line">
                <a:avLst/>
              </a:prstGeom>
              <a:solidFill>
                <a:srgbClr val="464646"/>
              </a:solidFill>
              <a:ln w="38100" cap="rnd">
                <a:solidFill>
                  <a:srgbClr val="46464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12184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1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60363" marR="0" indent="-360363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▪"/>
        <a:tabLst/>
        <a:defRPr sz="3300" b="0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1pPr>
      <a:lvl2pPr marL="826524" marR="0" indent="-383612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▪"/>
        <a:tabLst/>
        <a:defRPr sz="3300" b="0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2pPr>
      <a:lvl3pPr marL="1305418" marR="0" indent="-410068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▪"/>
        <a:tabLst/>
        <a:defRPr sz="3300" b="0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3pPr>
      <a:lvl4pPr marL="1778529" marR="0" indent="-430741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▪"/>
        <a:tabLst/>
        <a:defRPr sz="3300" b="0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4pPr>
      <a:lvl5pPr marL="2144332" marR="0" indent="-352044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▪"/>
        <a:tabLst/>
        <a:defRPr sz="3300" b="0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5pPr>
      <a:lvl6pPr marL="3432714" marR="0" indent="-386620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300" b="0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6pPr>
      <a:lvl7pPr marL="4041934" marR="0" indent="-386620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300" b="0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7pPr>
      <a:lvl8pPr marL="4651153" marR="0" indent="-386620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300" b="0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8pPr>
      <a:lvl9pPr marL="5260372" marR="0" indent="-386620" algn="l" defTabSz="1218438" rtl="0" latinLnBrk="0">
        <a:lnSpc>
          <a:spcPct val="104999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3300" b="0" i="0" u="none" strike="noStrike" cap="none" spc="0" baseline="0">
          <a:solidFill>
            <a:srgbClr val="234465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40.png"/><Relationship Id="rId18" Type="http://schemas.openxmlformats.org/officeDocument/2006/relationships/hyperlink" Target="https://www.softwaregroup.com/" TargetMode="External"/><Relationship Id="rId3" Type="http://schemas.openxmlformats.org/officeDocument/2006/relationships/image" Target="../media/image35.png"/><Relationship Id="rId21" Type="http://schemas.openxmlformats.org/officeDocument/2006/relationships/image" Target="../media/image45.png"/><Relationship Id="rId7" Type="http://schemas.openxmlformats.org/officeDocument/2006/relationships/image" Target="../media/image37.png"/><Relationship Id="rId12" Type="http://schemas.openxmlformats.org/officeDocument/2006/relationships/hyperlink" Target="https://coca-colahellenic.com/" TargetMode="External"/><Relationship Id="rId17" Type="http://schemas.openxmlformats.org/officeDocument/2006/relationships/image" Target="../media/image42.png"/><Relationship Id="rId2" Type="http://schemas.openxmlformats.org/officeDocument/2006/relationships/hyperlink" Target="http://www.infragistics.com/" TargetMode="External"/><Relationship Id="rId16" Type="http://schemas.openxmlformats.org/officeDocument/2006/relationships/hyperlink" Target="https://www.zuehlke.com/" TargetMode="External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postbank.bg/" TargetMode="External"/><Relationship Id="rId11" Type="http://schemas.openxmlformats.org/officeDocument/2006/relationships/image" Target="../media/image39.jpeg"/><Relationship Id="rId5" Type="http://schemas.openxmlformats.org/officeDocument/2006/relationships/image" Target="../media/image36.png"/><Relationship Id="rId15" Type="http://schemas.openxmlformats.org/officeDocument/2006/relationships/image" Target="../media/image41.png"/><Relationship Id="rId10" Type="http://schemas.openxmlformats.org/officeDocument/2006/relationships/hyperlink" Target="https://motion-software.com/" TargetMode="External"/><Relationship Id="rId19" Type="http://schemas.openxmlformats.org/officeDocument/2006/relationships/image" Target="../media/image43.png"/><Relationship Id="rId4" Type="http://schemas.openxmlformats.org/officeDocument/2006/relationships/hyperlink" Target="https://www.indeavr.com/en" TargetMode="External"/><Relationship Id="rId9" Type="http://schemas.openxmlformats.org/officeDocument/2006/relationships/image" Target="../media/image38.png"/><Relationship Id="rId14" Type="http://schemas.openxmlformats.org/officeDocument/2006/relationships/hyperlink" Target="https://www.xs-software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hyperlink" Target="https://codexio.b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ompany Web Site"/>
          <p:cNvSpPr txBox="1">
            <a:spLocks noGrp="1"/>
          </p:cNvSpPr>
          <p:nvPr>
            <p:ph type="body" sz="quarter" idx="1"/>
          </p:nvPr>
        </p:nvSpPr>
        <p:spPr>
          <a:xfrm>
            <a:off x="8708504" y="6130862"/>
            <a:ext cx="2951519" cy="341558"/>
          </a:xfrm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2"/>
              </a:defRPr>
            </a:lvl1pPr>
          </a:lstStyle>
          <a:p>
            <a:pPr>
              <a:defRPr u="none">
                <a:solidFill>
                  <a:srgbClr val="1A334C"/>
                </a:solidFill>
                <a:uFillTx/>
              </a:defRPr>
            </a:pP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2"/>
              </a:rPr>
              <a:t>https://softuni.org</a:t>
            </a:r>
          </a:p>
        </p:txBody>
      </p:sp>
      <p:sp>
        <p:nvSpPr>
          <p:cNvPr id="304" name="Company Name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Software University</a:t>
            </a:r>
          </a:p>
        </p:txBody>
      </p:sp>
      <p:sp>
        <p:nvSpPr>
          <p:cNvPr id="305" name="Author Position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Technical Trainers</a:t>
            </a:r>
          </a:p>
        </p:txBody>
      </p:sp>
      <p:sp>
        <p:nvSpPr>
          <p:cNvPr id="306" name="Author Name"/>
          <p:cNvSpPr>
            <a:spLocks noGrp="1"/>
          </p:cNvSpPr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t>SoftUni Team</a:t>
            </a:r>
          </a:p>
        </p:txBody>
      </p:sp>
      <p:sp>
        <p:nvSpPr>
          <p:cNvPr id="307" name="Presentation Subtitle"/>
          <p:cNvSpPr txBox="1"/>
          <p:nvPr/>
        </p:nvSpPr>
        <p:spPr>
          <a:xfrm>
            <a:off x="626182" y="1258272"/>
            <a:ext cx="10939637" cy="695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normAutofit/>
          </a:bodyPr>
          <a:lstStyle>
            <a:lvl1pPr algn="ctr" defTabSz="1218438">
              <a:lnSpc>
                <a:spcPct val="104999"/>
              </a:lnSpc>
              <a:spcBef>
                <a:spcPts val="600"/>
              </a:spcBef>
              <a:defRPr sz="3600"/>
            </a:lvl1pPr>
          </a:lstStyle>
          <a:p>
            <a:r>
              <a:t>AWS Essentials</a:t>
            </a:r>
          </a:p>
        </p:txBody>
      </p:sp>
      <p:sp>
        <p:nvSpPr>
          <p:cNvPr id="308" name="Presentation Title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5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IAM and S3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Контейнер за номер на слайда 1"/>
          <p:cNvSpPr txBox="1">
            <a:spLocks noGrp="1"/>
          </p:cNvSpPr>
          <p:nvPr>
            <p:ph type="sldNum" sz="quarter" idx="2"/>
          </p:nvPr>
        </p:nvSpPr>
        <p:spPr>
          <a:xfrm>
            <a:off x="11887567" y="6547459"/>
            <a:ext cx="232877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357" name="Текстов контейнер 2"/>
          <p:cNvSpPr txBox="1">
            <a:spLocks noGrp="1"/>
          </p:cNvSpPr>
          <p:nvPr>
            <p:ph type="body" idx="1"/>
          </p:nvPr>
        </p:nvSpPr>
        <p:spPr>
          <a:xfrm>
            <a:off x="190401" y="1196124"/>
            <a:ext cx="11818098" cy="55287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0045" indent="-360045">
              <a:buClr>
                <a:schemeClr val="tx1"/>
              </a:buClr>
              <a:defRPr sz="3200"/>
            </a:pPr>
            <a:r>
              <a:rPr sz="3400" dirty="0"/>
              <a:t>IAM Users are </a:t>
            </a:r>
            <a:r>
              <a:rPr sz="3400" b="1" dirty="0">
                <a:solidFill>
                  <a:schemeClr val="accent1"/>
                </a:solidFill>
              </a:rPr>
              <a:t>individuals</a:t>
            </a:r>
            <a:r>
              <a:rPr sz="3400" dirty="0">
                <a:solidFill>
                  <a:schemeClr val="accent1"/>
                </a:solidFill>
              </a:rPr>
              <a:t> </a:t>
            </a:r>
            <a:r>
              <a:rPr sz="3400" dirty="0"/>
              <a:t>granted access to AWS account.</a:t>
            </a:r>
          </a:p>
          <a:p>
            <a:pPr marL="360045" indent="-360045">
              <a:buClr>
                <a:schemeClr val="tx1"/>
              </a:buClr>
              <a:defRPr sz="3200"/>
            </a:pPr>
            <a:r>
              <a:rPr sz="3400" dirty="0"/>
              <a:t>Each IAM User has three main components:</a:t>
            </a:r>
          </a:p>
          <a:p>
            <a:pPr marL="803275" lvl="1" indent="-360044">
              <a:buClr>
                <a:schemeClr val="tx1"/>
              </a:buClr>
              <a:defRPr sz="3000"/>
            </a:pPr>
            <a:r>
              <a:rPr sz="3200" dirty="0"/>
              <a:t>Username</a:t>
            </a:r>
          </a:p>
          <a:p>
            <a:pPr marL="803275" lvl="1" indent="-360044">
              <a:buClr>
                <a:schemeClr val="tx1"/>
              </a:buClr>
              <a:defRPr sz="3000"/>
            </a:pPr>
            <a:r>
              <a:rPr sz="3200" dirty="0"/>
              <a:t>Password</a:t>
            </a:r>
          </a:p>
          <a:p>
            <a:pPr marL="803275" lvl="1" indent="-360044">
              <a:buClr>
                <a:schemeClr val="tx1"/>
              </a:buClr>
              <a:defRPr sz="3000" b="1">
                <a:solidFill>
                  <a:schemeClr val="accent1"/>
                </a:solidFill>
              </a:defRPr>
            </a:pPr>
            <a:r>
              <a:rPr sz="3200" dirty="0"/>
              <a:t>Permissions</a:t>
            </a:r>
          </a:p>
          <a:p>
            <a:pPr marL="360045" indent="-360045">
              <a:defRPr sz="3200"/>
            </a:pPr>
            <a:r>
              <a:rPr sz="3400" dirty="0"/>
              <a:t>Without permissions being explicitly granted to an AWS User, that user will not be able to access any AWS service</a:t>
            </a:r>
          </a:p>
        </p:txBody>
      </p:sp>
      <p:sp>
        <p:nvSpPr>
          <p:cNvPr id="358" name="Заглавие 3"/>
          <p:cNvSpPr txBox="1">
            <a:spLocks noGrp="1"/>
          </p:cNvSpPr>
          <p:nvPr>
            <p:ph type="title"/>
          </p:nvPr>
        </p:nvSpPr>
        <p:spPr>
          <a:xfrm>
            <a:off x="190402" y="114605"/>
            <a:ext cx="9715594" cy="88265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IAM Users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" grpId="1" build="p" bldLvl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Заглавие 3"/>
          <p:cNvSpPr txBox="1">
            <a:spLocks noGrp="1"/>
          </p:cNvSpPr>
          <p:nvPr>
            <p:ph type="title"/>
          </p:nvPr>
        </p:nvSpPr>
        <p:spPr>
          <a:xfrm>
            <a:off x="627809" y="4704824"/>
            <a:ext cx="10961783" cy="768085"/>
          </a:xfrm>
          <a:prstGeom prst="rect">
            <a:avLst/>
          </a:prstGeom>
        </p:spPr>
        <p:txBody>
          <a:bodyPr/>
          <a:lstStyle>
            <a:lvl1pPr defTabSz="1023487">
              <a:defRPr sz="4535"/>
            </a:lvl1pPr>
          </a:lstStyle>
          <a:p>
            <a:r>
              <a:t>Storage 101</a:t>
            </a:r>
          </a:p>
        </p:txBody>
      </p:sp>
      <p:sp>
        <p:nvSpPr>
          <p:cNvPr id="361" name="Контейнер за номер на слайда 1"/>
          <p:cNvSpPr txBox="1">
            <a:spLocks noGrp="1"/>
          </p:cNvSpPr>
          <p:nvPr>
            <p:ph type="sldNum" sz="quarter" idx="4294967295"/>
          </p:nvPr>
        </p:nvSpPr>
        <p:spPr>
          <a:xfrm>
            <a:off x="11576891" y="6507161"/>
            <a:ext cx="335867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36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289670"/>
            <a:ext cx="2743200" cy="2743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Rectangle 13"/>
          <p:cNvSpPr/>
          <p:nvPr/>
        </p:nvSpPr>
        <p:spPr>
          <a:xfrm>
            <a:off x="2556494" y="2634495"/>
            <a:ext cx="7222385" cy="3882190"/>
          </a:xfrm>
          <a:prstGeom prst="rect">
            <a:avLst/>
          </a:prstGeom>
          <a:solidFill>
            <a:srgbClr val="234465">
              <a:alpha val="80000"/>
            </a:srgbClr>
          </a:solidFill>
          <a:ln w="19050">
            <a:solidFill>
              <a:srgbClr val="1A334C">
                <a:alpha val="80000"/>
              </a:srgbClr>
            </a:solidFill>
          </a:ln>
        </p:spPr>
        <p:txBody>
          <a:bodyPr lIns="45719" rIns="45719" anchor="ctr"/>
          <a:lstStyle/>
          <a:p>
            <a:pPr algn="ctr">
              <a:defRPr sz="28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5" name="Rectangle: Rounded Corners 15"/>
          <p:cNvSpPr/>
          <p:nvPr/>
        </p:nvSpPr>
        <p:spPr>
          <a:xfrm>
            <a:off x="2618801" y="5120304"/>
            <a:ext cx="7096340" cy="128680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>
            <a:solidFill>
              <a:srgbClr val="1A334C">
                <a:alpha val="80000"/>
              </a:srgbClr>
            </a:solidFill>
          </a:ln>
        </p:spPr>
        <p:txBody>
          <a:bodyPr lIns="45719" rIns="45719" anchor="ctr"/>
          <a:lstStyle/>
          <a:p>
            <a:pPr algn="ctr">
              <a:defRPr sz="28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6" name="Title 2"/>
          <p:cNvSpPr txBox="1">
            <a:spLocks noGrp="1"/>
          </p:cNvSpPr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</p:spPr>
        <p:txBody>
          <a:bodyPr/>
          <a:lstStyle/>
          <a:p>
            <a:r>
              <a:t>Evolution of Storage</a:t>
            </a:r>
          </a:p>
        </p:txBody>
      </p:sp>
      <p:pic>
        <p:nvPicPr>
          <p:cNvPr id="367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668" y="1123520"/>
            <a:ext cx="1184826" cy="1184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8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851" y="1255222"/>
            <a:ext cx="938822" cy="10130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69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115" y="1226647"/>
            <a:ext cx="1070238" cy="107023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0" name="Picture 7" descr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9092" y="1149456"/>
            <a:ext cx="2009848" cy="1132955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Picture 8" descr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0131" y="3552082"/>
            <a:ext cx="952002" cy="1187619"/>
          </a:xfrm>
          <a:prstGeom prst="rect">
            <a:avLst/>
          </a:prstGeom>
          <a:ln w="12700">
            <a:miter lim="400000"/>
          </a:ln>
        </p:spPr>
      </p:pic>
      <p:pic>
        <p:nvPicPr>
          <p:cNvPr id="372" name="Picture 8" descr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7365" y="3563541"/>
            <a:ext cx="934813" cy="1164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3" name="Picture 8" descr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8551" y="3506247"/>
            <a:ext cx="946272" cy="1176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" name="Picture 8" descr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8597" y="5173479"/>
            <a:ext cx="980648" cy="12219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75" name="Picture 8" descr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2386" y="5173481"/>
            <a:ext cx="992106" cy="1227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76" name="Picture 8" descr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3890" y="5173479"/>
            <a:ext cx="992106" cy="1233454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TextBox 14"/>
          <p:cNvSpPr txBox="1"/>
          <p:nvPr/>
        </p:nvSpPr>
        <p:spPr>
          <a:xfrm>
            <a:off x="4792864" y="2730961"/>
            <a:ext cx="2743200" cy="597001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>
            <a:lvl1pPr>
              <a:lnSpc>
                <a:spcPct val="110000"/>
              </a:lnSpc>
              <a:defRPr sz="2400">
                <a:solidFill>
                  <a:srgbClr val="FFFFFF"/>
                </a:solidFill>
              </a:defRPr>
            </a:lvl1pPr>
          </a:lstStyle>
          <a:p>
            <a:r>
              <a:t>     Storage Array</a:t>
            </a:r>
          </a:p>
        </p:txBody>
      </p:sp>
      <p:sp>
        <p:nvSpPr>
          <p:cNvPr id="378" name="TextBox 16"/>
          <p:cNvSpPr txBox="1"/>
          <p:nvPr/>
        </p:nvSpPr>
        <p:spPr>
          <a:xfrm>
            <a:off x="3010328" y="5486050"/>
            <a:ext cx="1608794" cy="597001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>
            <a:lvl1pPr>
              <a:lnSpc>
                <a:spcPct val="110000"/>
              </a:lnSpc>
              <a:defRPr sz="2400">
                <a:solidFill>
                  <a:srgbClr val="FFFFFF"/>
                </a:solidFill>
              </a:defRPr>
            </a:lvl1pPr>
          </a:lstStyle>
          <a:p>
            <a:r>
              <a:t>  Volume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887567" y="6547459"/>
            <a:ext cx="232877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381" name="Text Placeholder 2"/>
          <p:cNvSpPr txBox="1">
            <a:spLocks noGrp="1"/>
          </p:cNvSpPr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</p:spPr>
        <p:txBody>
          <a:bodyPr/>
          <a:lstStyle>
            <a:lvl1pPr marL="360045" indent="-360045">
              <a:defRPr sz="3400"/>
            </a:lvl1pPr>
            <a:lvl2pPr marL="803275" indent="-360044">
              <a:defRPr sz="3200"/>
            </a:lvl2pPr>
          </a:lstStyle>
          <a:p>
            <a:r>
              <a:rPr dirty="0"/>
              <a:t>AWS Definition:</a:t>
            </a:r>
          </a:p>
          <a:p>
            <a:pPr lvl="1"/>
            <a:r>
              <a:rPr dirty="0"/>
              <a:t>S3 has a simple web services interface that you can use to store and retrieve  any amount of data, at any time, from anywhere in the world</a:t>
            </a:r>
          </a:p>
        </p:txBody>
      </p:sp>
      <p:sp>
        <p:nvSpPr>
          <p:cNvPr id="382" name="Title 3"/>
          <p:cNvSpPr txBox="1">
            <a:spLocks noGrp="1"/>
          </p:cNvSpPr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What is Simple Storage Service (S3)?</a:t>
            </a:r>
          </a:p>
        </p:txBody>
      </p:sp>
      <p:pic>
        <p:nvPicPr>
          <p:cNvPr id="383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198" y="3734086"/>
            <a:ext cx="2667001" cy="2667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887567" y="6547459"/>
            <a:ext cx="232877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386" name="Text Placeholder 2"/>
          <p:cNvSpPr txBox="1">
            <a:spLocks noGrp="1"/>
          </p:cNvSpPr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</p:spPr>
        <p:txBody>
          <a:bodyPr/>
          <a:lstStyle/>
          <a:p>
            <a:pPr marL="360045" indent="-360045">
              <a:defRPr sz="3400"/>
            </a:pPr>
            <a:r>
              <a:rPr dirty="0"/>
              <a:t>Available storage classes include:</a:t>
            </a:r>
          </a:p>
          <a:p>
            <a:pPr marL="803275" lvl="1" indent="-360044">
              <a:defRPr sz="3200"/>
            </a:pPr>
            <a:r>
              <a:rPr dirty="0"/>
              <a:t>Standard</a:t>
            </a:r>
            <a:endParaRPr sz="3100" dirty="0"/>
          </a:p>
          <a:p>
            <a:pPr marL="803275" lvl="1" indent="-360044">
              <a:defRPr sz="3200"/>
            </a:pPr>
            <a:r>
              <a:rPr dirty="0"/>
              <a:t>Standard IA (Infrequent Access)</a:t>
            </a:r>
            <a:endParaRPr sz="3100" dirty="0"/>
          </a:p>
          <a:p>
            <a:pPr marL="803275" lvl="1" indent="-360044">
              <a:defRPr sz="3200"/>
            </a:pPr>
            <a:r>
              <a:rPr dirty="0"/>
              <a:t>One Zone IA</a:t>
            </a:r>
            <a:endParaRPr sz="3100" dirty="0"/>
          </a:p>
          <a:p>
            <a:pPr marL="803275" lvl="1" indent="-360044">
              <a:defRPr sz="3200"/>
            </a:pPr>
            <a:r>
              <a:rPr dirty="0"/>
              <a:t>Intelligent Tiering</a:t>
            </a:r>
          </a:p>
          <a:p>
            <a:pPr marL="803275" lvl="1" indent="-360044">
              <a:defRPr sz="3200"/>
            </a:pPr>
            <a:r>
              <a:rPr dirty="0"/>
              <a:t>Glacier</a:t>
            </a:r>
            <a:endParaRPr sz="3100" dirty="0"/>
          </a:p>
          <a:p>
            <a:pPr marL="803275" lvl="1" indent="-360044">
              <a:defRPr sz="3200"/>
            </a:pPr>
            <a:r>
              <a:rPr dirty="0"/>
              <a:t>Glacier Deep Archive</a:t>
            </a:r>
          </a:p>
        </p:txBody>
      </p:sp>
      <p:sp>
        <p:nvSpPr>
          <p:cNvPr id="387" name="Title 3"/>
          <p:cNvSpPr txBox="1">
            <a:spLocks noGrp="1"/>
          </p:cNvSpPr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What is an s3 Storage Class?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" grpId="1" build="p" bldLvl="5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887567" y="6547459"/>
            <a:ext cx="232877" cy="256541"/>
          </a:xfr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lang="en-US"/>
              <a:pPr/>
              <a:t>15</a:t>
            </a:fld>
            <a:endParaRPr lang="en-US"/>
          </a:p>
        </p:txBody>
      </p:sp>
      <p:sp>
        <p:nvSpPr>
          <p:cNvPr id="390" name="Text Placeholder 2"/>
          <p:cNvSpPr txBox="1">
            <a:spLocks noGrp="1"/>
          </p:cNvSpPr>
          <p:nvPr>
            <p:ph type="body" idx="1"/>
          </p:nvPr>
        </p:nvSpPr>
        <p:spPr>
          <a:xfrm>
            <a:off x="585176" y="1121143"/>
            <a:ext cx="11410061" cy="5546589"/>
          </a:xfrm>
        </p:spPr>
        <p:txBody>
          <a:bodyPr>
            <a:normAutofit/>
          </a:bodyPr>
          <a:lstStyle/>
          <a:p>
            <a:r>
              <a:rPr lang="en-US" sz="3400" dirty="0"/>
              <a:t>Object Sharing</a:t>
            </a:r>
          </a:p>
          <a:p>
            <a:pPr lvl="1"/>
            <a:r>
              <a:rPr lang="en-US" sz="3200" dirty="0"/>
              <a:t>Make any object publicly available via URL link</a:t>
            </a:r>
          </a:p>
          <a:p>
            <a:r>
              <a:rPr lang="en-US" sz="3400" dirty="0"/>
              <a:t>Object Lifecycles</a:t>
            </a:r>
          </a:p>
          <a:p>
            <a:pPr lvl="1"/>
            <a:r>
              <a:rPr lang="en-US" sz="3200" dirty="0"/>
              <a:t>Set rules to </a:t>
            </a:r>
            <a:r>
              <a:rPr lang="en-US" sz="3200" dirty="0" err="1"/>
              <a:t>automaticaly</a:t>
            </a:r>
            <a:r>
              <a:rPr lang="en-US" sz="3200" dirty="0"/>
              <a:t> transfer objects between different storage classes at defined time interval</a:t>
            </a:r>
          </a:p>
        </p:txBody>
      </p:sp>
      <p:sp>
        <p:nvSpPr>
          <p:cNvPr id="391" name="Title 3"/>
          <p:cNvSpPr txBox="1">
            <a:spLocks noGrp="1"/>
          </p:cNvSpPr>
          <p:nvPr>
            <p:ph type="title"/>
          </p:nvPr>
        </p:nvSpPr>
        <p:spPr>
          <a:xfrm>
            <a:off x="585176" y="100749"/>
            <a:ext cx="11410061" cy="8826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Other S3 Features and Benefits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itle 3"/>
          <p:cNvSpPr txBox="1">
            <a:spLocks noGrp="1"/>
          </p:cNvSpPr>
          <p:nvPr>
            <p:ph type="title"/>
          </p:nvPr>
        </p:nvSpPr>
        <p:spPr>
          <a:xfrm>
            <a:off x="615109" y="4704824"/>
            <a:ext cx="10961783" cy="768085"/>
          </a:xfrm>
          <a:prstGeom prst="rect">
            <a:avLst/>
          </a:prstGeom>
        </p:spPr>
        <p:txBody>
          <a:bodyPr/>
          <a:lstStyle>
            <a:lvl1pPr defTabSz="986934">
              <a:defRPr sz="4536"/>
            </a:lvl1pPr>
          </a:lstStyle>
          <a:p>
            <a:r>
              <a:t>Storage Gateway</a:t>
            </a:r>
          </a:p>
        </p:txBody>
      </p:sp>
      <p:sp>
        <p:nvSpPr>
          <p:cNvPr id="394" name="Slide Number Placeholder 1"/>
          <p:cNvSpPr txBox="1"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35866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395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437" y="1509497"/>
            <a:ext cx="2143126" cy="2143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360045" indent="-360045">
              <a:defRPr sz="3600"/>
            </a:lvl1pPr>
          </a:lstStyle>
          <a:p>
            <a:r>
              <a:t>AWS Storage Gateway is a hybrid storage service that enables your on-premises applications to seamlessly  use AWS cloud storage.</a:t>
            </a:r>
          </a:p>
        </p:txBody>
      </p:sp>
      <p:sp>
        <p:nvSpPr>
          <p:cNvPr id="39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What is Storage Gateway?</a:t>
            </a:r>
          </a:p>
        </p:txBody>
      </p:sp>
      <p:pic>
        <p:nvPicPr>
          <p:cNvPr id="399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009" y="3428820"/>
            <a:ext cx="2143126" cy="2143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lide Number Placeholder 1"/>
          <p:cNvSpPr txBox="1">
            <a:spLocks noGrp="1"/>
          </p:cNvSpPr>
          <p:nvPr>
            <p:ph type="sldNum" sz="quarter" idx="2"/>
          </p:nvPr>
        </p:nvSpPr>
        <p:spPr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lang="en-US"/>
              <a:pPr/>
              <a:t>18</a:t>
            </a:fld>
            <a:endParaRPr lang="en-US"/>
          </a:p>
        </p:txBody>
      </p:sp>
      <p:sp>
        <p:nvSpPr>
          <p:cNvPr id="402" name="Text Placeholder 2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Tape Gateway</a:t>
            </a:r>
          </a:p>
          <a:p>
            <a:pPr lvl="1"/>
            <a:r>
              <a:rPr lang="en-US" sz="3200" dirty="0"/>
              <a:t>Cost – effective, long term, off-site data archiving</a:t>
            </a:r>
          </a:p>
          <a:p>
            <a:r>
              <a:rPr lang="en-US" sz="3400" dirty="0"/>
              <a:t>File Gateway</a:t>
            </a:r>
          </a:p>
          <a:p>
            <a:pPr lvl="1"/>
            <a:r>
              <a:rPr lang="en-US" sz="3200" dirty="0"/>
              <a:t>Data is uploaded on S3 for object-based workloads</a:t>
            </a:r>
          </a:p>
          <a:p>
            <a:r>
              <a:rPr lang="en-US" sz="3400" dirty="0"/>
              <a:t>Volume Gateway</a:t>
            </a:r>
          </a:p>
          <a:p>
            <a:pPr lvl="1"/>
            <a:r>
              <a:rPr lang="en-US" sz="3200" dirty="0"/>
              <a:t>Volumes are created in AWS. The applications inside the consumer data center can access those volumes</a:t>
            </a:r>
          </a:p>
          <a:p>
            <a:pPr lvl="1"/>
            <a:r>
              <a:rPr lang="en-US" sz="3200" dirty="0"/>
              <a:t>Two types:  stored volumes and cached volumes</a:t>
            </a:r>
          </a:p>
        </p:txBody>
      </p:sp>
      <p:sp>
        <p:nvSpPr>
          <p:cNvPr id="403" name="Title 3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Storage Gateway Deployment Types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87567" y="6547459"/>
            <a:ext cx="232877" cy="256541"/>
          </a:xfr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lang="en-US"/>
              <a:pPr/>
              <a:t>19</a:t>
            </a:fld>
            <a:endParaRPr lang="en-US"/>
          </a:p>
        </p:txBody>
      </p:sp>
      <p:sp>
        <p:nvSpPr>
          <p:cNvPr id="405" name="Text Placeholder 4"/>
          <p:cNvSpPr txBox="1">
            <a:spLocks noGrp="1"/>
          </p:cNvSpPr>
          <p:nvPr>
            <p:ph type="body" idx="1"/>
          </p:nvPr>
        </p:nvSpPr>
        <p:spPr>
          <a:xfrm>
            <a:off x="190402" y="1196124"/>
            <a:ext cx="11818096" cy="5528767"/>
          </a:xfrm>
        </p:spPr>
        <p:txBody>
          <a:bodyPr/>
          <a:lstStyle/>
          <a:p>
            <a:r>
              <a:rPr lang="en-US"/>
              <a:t>…</a:t>
            </a:r>
          </a:p>
          <a:p>
            <a:r>
              <a:rPr lang="en-US"/>
              <a:t>…</a:t>
            </a:r>
          </a:p>
          <a:p>
            <a:r>
              <a:rPr lang="en-US"/>
              <a:t>…</a:t>
            </a:r>
          </a:p>
        </p:txBody>
      </p:sp>
      <p:sp>
        <p:nvSpPr>
          <p:cNvPr id="406" name="Title 3"/>
          <p:cNvSpPr txBox="1">
            <a:spLocks noGrp="1"/>
          </p:cNvSpPr>
          <p:nvPr>
            <p:ph type="title"/>
          </p:nvPr>
        </p:nvSpPr>
        <p:spPr>
          <a:xfrm>
            <a:off x="190406" y="100749"/>
            <a:ext cx="9715594" cy="882655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grpSp>
        <p:nvGrpSpPr>
          <p:cNvPr id="410" name="Group 8"/>
          <p:cNvGrpSpPr/>
          <p:nvPr/>
        </p:nvGrpSpPr>
        <p:grpSpPr>
          <a:xfrm>
            <a:off x="191942" y="1419749"/>
            <a:ext cx="8632995" cy="5300340"/>
            <a:chOff x="0" y="0"/>
            <a:chExt cx="8632994" cy="5300338"/>
          </a:xfrm>
        </p:grpSpPr>
        <p:sp>
          <p:nvSpPr>
            <p:cNvPr id="407" name="Rounded Rectangle 10"/>
            <p:cNvSpPr/>
            <p:nvPr/>
          </p:nvSpPr>
          <p:spPr>
            <a:xfrm>
              <a:off x="0" y="0"/>
              <a:ext cx="8632995" cy="5300339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300"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408" name="Rounded Rectangle 16"/>
            <p:cNvSpPr/>
            <p:nvPr/>
          </p:nvSpPr>
          <p:spPr>
            <a:xfrm>
              <a:off x="156211" y="296812"/>
              <a:ext cx="194922" cy="4706715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300">
                  <a:solidFill>
                    <a:schemeClr val="accent1"/>
                  </a:solidFill>
                </a:defRPr>
              </a:pPr>
              <a:endParaRPr/>
            </a:p>
          </p:txBody>
        </p:sp>
        <p:sp>
          <p:nvSpPr>
            <p:cNvPr id="409" name="Half Frame 11"/>
            <p:cNvSpPr/>
            <p:nvPr/>
          </p:nvSpPr>
          <p:spPr>
            <a:xfrm rot="5400000">
              <a:off x="7872084" y="298621"/>
              <a:ext cx="729625" cy="541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6475" y="5125"/>
                  </a:lnTo>
                  <a:lnTo>
                    <a:pt x="3953" y="5125"/>
                  </a:lnTo>
                  <a:lnTo>
                    <a:pt x="3953" y="17647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23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300"/>
              </a:pPr>
              <a:endParaRPr/>
            </a:p>
          </p:txBody>
        </p:sp>
      </p:grpSp>
      <p:pic>
        <p:nvPicPr>
          <p:cNvPr id="411" name="Picture 12" descr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824937" y="3276641"/>
            <a:ext cx="2882678" cy="3119782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Content Placeholder 4"/>
          <p:cNvSpPr txBox="1"/>
          <p:nvPr/>
        </p:nvSpPr>
        <p:spPr>
          <a:xfrm>
            <a:off x="708384" y="1723767"/>
            <a:ext cx="7923528" cy="4783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normAutofit/>
          </a:bodyPr>
          <a:lstStyle/>
          <a:p>
            <a:pPr marL="456914" indent="-456914" defTabSz="1218438">
              <a:lnSpc>
                <a:spcPct val="104999"/>
              </a:lnSpc>
              <a:spcBef>
                <a:spcPts val="600"/>
              </a:spcBef>
              <a:buSzPct val="100000"/>
              <a:buChar char="▪"/>
              <a:defRPr sz="3200">
                <a:solidFill>
                  <a:srgbClr val="FFFFFF"/>
                </a:solidFill>
              </a:defRPr>
            </a:pPr>
            <a:r>
              <a:rPr sz="3400" dirty="0"/>
              <a:t>Overview of IAM</a:t>
            </a:r>
          </a:p>
          <a:p>
            <a:pPr marL="456914" indent="-456914" defTabSz="1218438">
              <a:lnSpc>
                <a:spcPct val="104999"/>
              </a:lnSpc>
              <a:spcBef>
                <a:spcPts val="600"/>
              </a:spcBef>
              <a:buSzPct val="100000"/>
              <a:buChar char="▪"/>
              <a:defRPr sz="3200">
                <a:solidFill>
                  <a:srgbClr val="FFFFFF"/>
                </a:solidFill>
              </a:defRPr>
            </a:pPr>
            <a:r>
              <a:rPr sz="3400" dirty="0"/>
              <a:t>IAM Groups, Users, Roles and Policies</a:t>
            </a:r>
          </a:p>
          <a:p>
            <a:pPr marL="456914" indent="-456914" defTabSz="1218438">
              <a:lnSpc>
                <a:spcPct val="104999"/>
              </a:lnSpc>
              <a:spcBef>
                <a:spcPts val="600"/>
              </a:spcBef>
              <a:buSzPct val="100000"/>
              <a:buChar char="▪"/>
              <a:defRPr sz="3200">
                <a:solidFill>
                  <a:srgbClr val="FFFFFF"/>
                </a:solidFill>
              </a:defRPr>
            </a:pPr>
            <a:r>
              <a:rPr sz="3400" dirty="0"/>
              <a:t>IAM Hands-On</a:t>
            </a:r>
          </a:p>
          <a:p>
            <a:pPr marL="456914" indent="-456914" defTabSz="1218438">
              <a:lnSpc>
                <a:spcPct val="104999"/>
              </a:lnSpc>
              <a:spcBef>
                <a:spcPts val="600"/>
              </a:spcBef>
              <a:buSzPct val="100000"/>
              <a:buChar char="▪"/>
              <a:defRPr sz="3200">
                <a:solidFill>
                  <a:srgbClr val="FFFFFF"/>
                </a:solidFill>
              </a:defRPr>
            </a:pPr>
            <a:r>
              <a:rPr sz="3400" dirty="0"/>
              <a:t>Storage 101</a:t>
            </a:r>
          </a:p>
          <a:p>
            <a:pPr marL="471193" indent="-471193" defTabSz="1218438">
              <a:lnSpc>
                <a:spcPct val="104999"/>
              </a:lnSpc>
              <a:spcBef>
                <a:spcPts val="600"/>
              </a:spcBef>
              <a:buSzPct val="100000"/>
              <a:buChar char="▪"/>
              <a:defRPr sz="3200">
                <a:solidFill>
                  <a:srgbClr val="FFFFFF"/>
                </a:solidFill>
              </a:defRPr>
            </a:pPr>
            <a:r>
              <a:rPr sz="3400" dirty="0"/>
              <a:t>S3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" grpId="1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87567" y="6547459"/>
            <a:ext cx="232877" cy="256541"/>
          </a:xfr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lang="en-US"/>
              <a:pPr/>
              <a:t>2</a:t>
            </a:fld>
            <a:endParaRPr lang="en-US"/>
          </a:p>
        </p:txBody>
      </p:sp>
      <p:sp>
        <p:nvSpPr>
          <p:cNvPr id="311" name="Slide Body"/>
          <p:cNvSpPr txBox="1">
            <a:spLocks noGrp="1"/>
          </p:cNvSpPr>
          <p:nvPr>
            <p:ph type="body" idx="1"/>
          </p:nvPr>
        </p:nvSpPr>
        <p:spPr>
          <a:xfrm>
            <a:off x="196766" y="1371603"/>
            <a:ext cx="9049234" cy="5207398"/>
          </a:xfrm>
        </p:spPr>
        <p:txBody>
          <a:bodyPr/>
          <a:lstStyle/>
          <a:p>
            <a:r>
              <a:rPr lang="en-US" dirty="0"/>
              <a:t>Overview of IAM</a:t>
            </a:r>
          </a:p>
          <a:p>
            <a:r>
              <a:rPr lang="en-US" dirty="0"/>
              <a:t>IAM Groups, Users, Roles and Policies</a:t>
            </a:r>
          </a:p>
          <a:p>
            <a:r>
              <a:rPr lang="en-US" dirty="0"/>
              <a:t>IAM Hands-On</a:t>
            </a:r>
          </a:p>
          <a:p>
            <a:r>
              <a:rPr lang="en-US" dirty="0"/>
              <a:t>Storage 101</a:t>
            </a:r>
          </a:p>
          <a:p>
            <a:r>
              <a:rPr lang="en-US" dirty="0"/>
              <a:t>S3</a:t>
            </a:r>
          </a:p>
        </p:txBody>
      </p:sp>
      <p:sp>
        <p:nvSpPr>
          <p:cNvPr id="312" name="Slide Title"/>
          <p:cNvSpPr txBox="1">
            <a:spLocks noGrp="1"/>
          </p:cNvSpPr>
          <p:nvPr>
            <p:ph type="title"/>
          </p:nvPr>
        </p:nvSpPr>
        <p:spPr>
          <a:xfrm>
            <a:off x="190406" y="100749"/>
            <a:ext cx="9715594" cy="8826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Table of Contents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lide Title"/>
          <p:cNvSpPr txBox="1">
            <a:spLocks noGrp="1"/>
          </p:cNvSpPr>
          <p:nvPr>
            <p:ph type="title"/>
          </p:nvPr>
        </p:nvSpPr>
        <p:spPr>
          <a:xfrm>
            <a:off x="809627" y="703243"/>
            <a:ext cx="5916374" cy="1033305"/>
          </a:xfrm>
          <a:prstGeom prst="rect">
            <a:avLst/>
          </a:prstGeom>
        </p:spPr>
        <p:txBody>
          <a:bodyPr/>
          <a:lstStyle>
            <a:lvl1pPr defTabSz="685388">
              <a:defRPr sz="6600"/>
            </a:lvl1pPr>
          </a:lstStyle>
          <a:p>
            <a:r>
              <a:t>Questions?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Rectangle 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SoftUni Diamond Partners</a:t>
            </a:r>
          </a:p>
        </p:txBody>
      </p:sp>
      <p:grpSp>
        <p:nvGrpSpPr>
          <p:cNvPr id="420" name="Infragistics">
            <a:hlinkClick r:id="rId2"/>
          </p:cNvPr>
          <p:cNvGrpSpPr/>
          <p:nvPr/>
        </p:nvGrpSpPr>
        <p:grpSpPr>
          <a:xfrm>
            <a:off x="8048208" y="2547248"/>
            <a:ext cx="3625552" cy="1009713"/>
            <a:chOff x="0" y="0"/>
            <a:chExt cx="3625551" cy="1009712"/>
          </a:xfrm>
        </p:grpSpPr>
        <p:sp>
          <p:nvSpPr>
            <p:cNvPr id="418" name="Shape"/>
            <p:cNvSpPr/>
            <p:nvPr/>
          </p:nvSpPr>
          <p:spPr>
            <a:xfrm>
              <a:off x="0" y="-1"/>
              <a:ext cx="3625552" cy="100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449" y="0"/>
                    <a:pt x="1003" y="0"/>
                  </a:cubicBezTo>
                  <a:lnTo>
                    <a:pt x="20597" y="0"/>
                  </a:lnTo>
                  <a:lnTo>
                    <a:pt x="20597" y="0"/>
                  </a:lnTo>
                  <a:cubicBezTo>
                    <a:pt x="21151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151" y="21600"/>
                    <a:pt x="20597" y="21600"/>
                  </a:cubicBezTo>
                  <a:lnTo>
                    <a:pt x="1003" y="21600"/>
                  </a:lnTo>
                  <a:lnTo>
                    <a:pt x="1003" y="21600"/>
                  </a:lnTo>
                  <a:cubicBezTo>
                    <a:pt x="449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19" name="image36.png" descr="image36.png"/>
            <p:cNvPicPr>
              <a:picLocks noChangeAspect="1"/>
            </p:cNvPicPr>
            <p:nvPr/>
          </p:nvPicPr>
          <p:blipFill>
            <a:blip r:embed="rId3"/>
            <a:srcRect l="439" r="2514" b="6"/>
            <a:stretch>
              <a:fillRect/>
            </a:stretch>
          </p:blipFill>
          <p:spPr>
            <a:xfrm>
              <a:off x="0" y="0"/>
              <a:ext cx="3625454" cy="1009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03" y="0"/>
                  </a:moveTo>
                  <a:cubicBezTo>
                    <a:pt x="449" y="0"/>
                    <a:pt x="0" y="1612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449" y="21600"/>
                    <a:pt x="1003" y="21600"/>
                  </a:cubicBezTo>
                  <a:lnTo>
                    <a:pt x="20597" y="21600"/>
                  </a:lnTo>
                  <a:cubicBezTo>
                    <a:pt x="21151" y="21600"/>
                    <a:pt x="21600" y="19988"/>
                    <a:pt x="21600" y="18000"/>
                  </a:cubicBezTo>
                  <a:lnTo>
                    <a:pt x="21600" y="3600"/>
                  </a:lnTo>
                  <a:cubicBezTo>
                    <a:pt x="21600" y="1612"/>
                    <a:pt x="21151" y="0"/>
                    <a:pt x="20597" y="0"/>
                  </a:cubicBezTo>
                  <a:lnTo>
                    <a:pt x="1003" y="0"/>
                  </a:lnTo>
                  <a:close/>
                </a:path>
              </a:pathLst>
            </a:custGeom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</p:pic>
      </p:grpSp>
      <p:grpSp>
        <p:nvGrpSpPr>
          <p:cNvPr id="424" name="Indeavr">
            <a:hlinkClick r:id="rId4"/>
          </p:cNvPr>
          <p:cNvGrpSpPr/>
          <p:nvPr/>
        </p:nvGrpSpPr>
        <p:grpSpPr>
          <a:xfrm>
            <a:off x="4427954" y="1393728"/>
            <a:ext cx="3334616" cy="966798"/>
            <a:chOff x="0" y="0"/>
            <a:chExt cx="3334615" cy="966797"/>
          </a:xfrm>
        </p:grpSpPr>
        <p:sp>
          <p:nvSpPr>
            <p:cNvPr id="421" name="Shape"/>
            <p:cNvSpPr/>
            <p:nvPr/>
          </p:nvSpPr>
          <p:spPr>
            <a:xfrm>
              <a:off x="0" y="-1"/>
              <a:ext cx="3334616" cy="966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467" y="0"/>
                    <a:pt x="1044" y="0"/>
                  </a:cubicBezTo>
                  <a:lnTo>
                    <a:pt x="20556" y="0"/>
                  </a:lnTo>
                  <a:lnTo>
                    <a:pt x="20556" y="0"/>
                  </a:lnTo>
                  <a:cubicBezTo>
                    <a:pt x="21133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133" y="21600"/>
                    <a:pt x="20556" y="21600"/>
                  </a:cubicBezTo>
                  <a:lnTo>
                    <a:pt x="1044" y="21600"/>
                  </a:lnTo>
                  <a:lnTo>
                    <a:pt x="1044" y="21600"/>
                  </a:lnTo>
                  <a:cubicBezTo>
                    <a:pt x="467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22" name="image37.png" descr="image37.png"/>
            <p:cNvPicPr>
              <a:picLocks noChangeAspect="1"/>
            </p:cNvPicPr>
            <p:nvPr/>
          </p:nvPicPr>
          <p:blipFill>
            <a:blip r:embed="rId5"/>
            <a:srcRect t="4939" b="5775"/>
            <a:stretch>
              <a:fillRect/>
            </a:stretch>
          </p:blipFill>
          <p:spPr>
            <a:xfrm>
              <a:off x="238995" y="-1"/>
              <a:ext cx="2925641" cy="966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423" name="Shape"/>
            <p:cNvSpPr/>
            <p:nvPr/>
          </p:nvSpPr>
          <p:spPr>
            <a:xfrm>
              <a:off x="0" y="0"/>
              <a:ext cx="3334616" cy="966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467" y="0"/>
                    <a:pt x="1044" y="0"/>
                  </a:cubicBezTo>
                  <a:lnTo>
                    <a:pt x="20556" y="0"/>
                  </a:lnTo>
                  <a:lnTo>
                    <a:pt x="20556" y="0"/>
                  </a:lnTo>
                  <a:cubicBezTo>
                    <a:pt x="21133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133" y="21600"/>
                    <a:pt x="20556" y="21600"/>
                  </a:cubicBezTo>
                  <a:lnTo>
                    <a:pt x="1044" y="21600"/>
                  </a:lnTo>
                  <a:lnTo>
                    <a:pt x="1044" y="21600"/>
                  </a:lnTo>
                  <a:cubicBezTo>
                    <a:pt x="467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28" name="Postbank">
            <a:hlinkClick r:id="rId6"/>
          </p:cNvPr>
          <p:cNvGrpSpPr/>
          <p:nvPr/>
        </p:nvGrpSpPr>
        <p:grpSpPr>
          <a:xfrm>
            <a:off x="752280" y="5307007"/>
            <a:ext cx="3655944" cy="1134903"/>
            <a:chOff x="0" y="0"/>
            <a:chExt cx="3655943" cy="1134902"/>
          </a:xfrm>
        </p:grpSpPr>
        <p:sp>
          <p:nvSpPr>
            <p:cNvPr id="425" name="Shape"/>
            <p:cNvSpPr/>
            <p:nvPr/>
          </p:nvSpPr>
          <p:spPr>
            <a:xfrm>
              <a:off x="-1" y="0"/>
              <a:ext cx="3655945" cy="1134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500" y="0"/>
                    <a:pt x="1118" y="0"/>
                  </a:cubicBezTo>
                  <a:lnTo>
                    <a:pt x="20482" y="0"/>
                  </a:lnTo>
                  <a:lnTo>
                    <a:pt x="20482" y="0"/>
                  </a:lnTo>
                  <a:cubicBezTo>
                    <a:pt x="21100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100" y="21600"/>
                    <a:pt x="20482" y="21600"/>
                  </a:cubicBezTo>
                  <a:lnTo>
                    <a:pt x="1118" y="21600"/>
                  </a:lnTo>
                  <a:lnTo>
                    <a:pt x="1118" y="21600"/>
                  </a:lnTo>
                  <a:cubicBezTo>
                    <a:pt x="500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26" name="image38.png" descr="image38.png"/>
            <p:cNvPicPr>
              <a:picLocks noChangeAspect="1"/>
            </p:cNvPicPr>
            <p:nvPr/>
          </p:nvPicPr>
          <p:blipFill>
            <a:blip r:embed="rId7"/>
            <a:srcRect r="4" b="20"/>
            <a:stretch>
              <a:fillRect/>
            </a:stretch>
          </p:blipFill>
          <p:spPr>
            <a:xfrm>
              <a:off x="524454" y="86160"/>
              <a:ext cx="2527515" cy="962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427" name="Shape"/>
            <p:cNvSpPr/>
            <p:nvPr/>
          </p:nvSpPr>
          <p:spPr>
            <a:xfrm>
              <a:off x="0" y="0"/>
              <a:ext cx="3655944" cy="1134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500" y="0"/>
                    <a:pt x="1118" y="0"/>
                  </a:cubicBezTo>
                  <a:lnTo>
                    <a:pt x="20482" y="0"/>
                  </a:lnTo>
                  <a:lnTo>
                    <a:pt x="20482" y="0"/>
                  </a:lnTo>
                  <a:cubicBezTo>
                    <a:pt x="21100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100" y="21600"/>
                    <a:pt x="20482" y="21600"/>
                  </a:cubicBezTo>
                  <a:lnTo>
                    <a:pt x="1118" y="21600"/>
                  </a:lnTo>
                  <a:lnTo>
                    <a:pt x="1118" y="21600"/>
                  </a:lnTo>
                  <a:cubicBezTo>
                    <a:pt x="500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32" name="SmartIT">
            <a:hlinkClick r:id="rId8"/>
          </p:cNvPr>
          <p:cNvGrpSpPr/>
          <p:nvPr/>
        </p:nvGrpSpPr>
        <p:grpSpPr>
          <a:xfrm>
            <a:off x="8048208" y="1393728"/>
            <a:ext cx="3625552" cy="989153"/>
            <a:chOff x="0" y="0"/>
            <a:chExt cx="3625551" cy="989152"/>
          </a:xfrm>
        </p:grpSpPr>
        <p:sp>
          <p:nvSpPr>
            <p:cNvPr id="429" name="Shape"/>
            <p:cNvSpPr/>
            <p:nvPr/>
          </p:nvSpPr>
          <p:spPr>
            <a:xfrm>
              <a:off x="0" y="0"/>
              <a:ext cx="3625552" cy="989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440" y="0"/>
                    <a:pt x="982" y="0"/>
                  </a:cubicBezTo>
                  <a:lnTo>
                    <a:pt x="20618" y="0"/>
                  </a:lnTo>
                  <a:lnTo>
                    <a:pt x="20618" y="0"/>
                  </a:lnTo>
                  <a:cubicBezTo>
                    <a:pt x="21160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160" y="21600"/>
                    <a:pt x="20618" y="21600"/>
                  </a:cubicBezTo>
                  <a:lnTo>
                    <a:pt x="982" y="21600"/>
                  </a:lnTo>
                  <a:lnTo>
                    <a:pt x="982" y="21600"/>
                  </a:lnTo>
                  <a:cubicBezTo>
                    <a:pt x="440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30" name="image39.png" descr="image39.png"/>
            <p:cNvPicPr>
              <a:picLocks noChangeAspect="1"/>
            </p:cNvPicPr>
            <p:nvPr/>
          </p:nvPicPr>
          <p:blipFill>
            <a:blip r:embed="rId9"/>
            <a:srcRect r="1" b="4"/>
            <a:stretch>
              <a:fillRect/>
            </a:stretch>
          </p:blipFill>
          <p:spPr>
            <a:xfrm>
              <a:off x="252412" y="122736"/>
              <a:ext cx="2959895" cy="743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431" name="Shape"/>
            <p:cNvSpPr/>
            <p:nvPr/>
          </p:nvSpPr>
          <p:spPr>
            <a:xfrm>
              <a:off x="0" y="0"/>
              <a:ext cx="3625552" cy="989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440" y="0"/>
                    <a:pt x="982" y="0"/>
                  </a:cubicBezTo>
                  <a:lnTo>
                    <a:pt x="20618" y="0"/>
                  </a:lnTo>
                  <a:lnTo>
                    <a:pt x="20618" y="0"/>
                  </a:lnTo>
                  <a:cubicBezTo>
                    <a:pt x="21160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160" y="21600"/>
                    <a:pt x="20618" y="21600"/>
                  </a:cubicBezTo>
                  <a:lnTo>
                    <a:pt x="982" y="21600"/>
                  </a:lnTo>
                  <a:lnTo>
                    <a:pt x="982" y="21600"/>
                  </a:lnTo>
                  <a:cubicBezTo>
                    <a:pt x="440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35" name="Codexio">
            <a:hlinkClick r:id="rId10"/>
          </p:cNvPr>
          <p:cNvGrpSpPr/>
          <p:nvPr/>
        </p:nvGrpSpPr>
        <p:grpSpPr>
          <a:xfrm>
            <a:off x="4918304" y="4078249"/>
            <a:ext cx="2554396" cy="2363789"/>
            <a:chOff x="0" y="0"/>
            <a:chExt cx="2554395" cy="2363787"/>
          </a:xfrm>
        </p:grpSpPr>
        <p:sp>
          <p:nvSpPr>
            <p:cNvPr id="433" name="Shape"/>
            <p:cNvSpPr/>
            <p:nvPr/>
          </p:nvSpPr>
          <p:spPr>
            <a:xfrm>
              <a:off x="0" y="-1"/>
              <a:ext cx="2554396" cy="2363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1491" y="0"/>
                    <a:pt x="3331" y="0"/>
                  </a:cubicBezTo>
                  <a:lnTo>
                    <a:pt x="18269" y="0"/>
                  </a:lnTo>
                  <a:lnTo>
                    <a:pt x="18269" y="0"/>
                  </a:lnTo>
                  <a:cubicBezTo>
                    <a:pt x="20109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0109" y="21600"/>
                    <a:pt x="18269" y="21600"/>
                  </a:cubicBezTo>
                  <a:lnTo>
                    <a:pt x="3331" y="21600"/>
                  </a:lnTo>
                  <a:lnTo>
                    <a:pt x="3331" y="21600"/>
                  </a:lnTo>
                  <a:cubicBezTo>
                    <a:pt x="1491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34" name="image40.jpeg" descr="image40.jpeg"/>
            <p:cNvPicPr>
              <a:picLocks noChangeAspect="1"/>
            </p:cNvPicPr>
            <p:nvPr/>
          </p:nvPicPr>
          <p:blipFill>
            <a:blip r:embed="rId11"/>
            <a:srcRect l="3314" t="4941" r="3553" b="4341"/>
            <a:stretch>
              <a:fillRect/>
            </a:stretch>
          </p:blipFill>
          <p:spPr>
            <a:xfrm>
              <a:off x="-1" y="0"/>
              <a:ext cx="2554289" cy="236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33" y="0"/>
                  </a:moveTo>
                  <a:cubicBezTo>
                    <a:pt x="1493" y="0"/>
                    <a:pt x="0" y="1613"/>
                    <a:pt x="0" y="3601"/>
                  </a:cubicBezTo>
                  <a:lnTo>
                    <a:pt x="0" y="17999"/>
                  </a:lnTo>
                  <a:cubicBezTo>
                    <a:pt x="0" y="19987"/>
                    <a:pt x="1493" y="21600"/>
                    <a:pt x="3333" y="21600"/>
                  </a:cubicBezTo>
                  <a:lnTo>
                    <a:pt x="18271" y="21600"/>
                  </a:lnTo>
                  <a:cubicBezTo>
                    <a:pt x="20111" y="21600"/>
                    <a:pt x="21600" y="19987"/>
                    <a:pt x="21600" y="17999"/>
                  </a:cubicBezTo>
                  <a:lnTo>
                    <a:pt x="21600" y="3601"/>
                  </a:lnTo>
                  <a:cubicBezTo>
                    <a:pt x="21600" y="1613"/>
                    <a:pt x="20111" y="0"/>
                    <a:pt x="18271" y="0"/>
                  </a:cubicBezTo>
                  <a:lnTo>
                    <a:pt x="3333" y="0"/>
                  </a:lnTo>
                  <a:close/>
                </a:path>
              </a:pathLst>
            </a:custGeom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</p:pic>
      </p:grpSp>
      <p:sp>
        <p:nvSpPr>
          <p:cNvPr id="4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87567" y="6547459"/>
            <a:ext cx="232877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grpSp>
        <p:nvGrpSpPr>
          <p:cNvPr id="439" name="Picture 1">
            <a:hlinkClick r:id="rId12"/>
          </p:cNvPr>
          <p:cNvGrpSpPr/>
          <p:nvPr/>
        </p:nvGrpSpPr>
        <p:grpSpPr>
          <a:xfrm>
            <a:off x="752279" y="3834279"/>
            <a:ext cx="3656014" cy="1230809"/>
            <a:chOff x="0" y="0"/>
            <a:chExt cx="3656012" cy="1230808"/>
          </a:xfrm>
        </p:grpSpPr>
        <p:sp>
          <p:nvSpPr>
            <p:cNvPr id="437" name="Shape"/>
            <p:cNvSpPr/>
            <p:nvPr/>
          </p:nvSpPr>
          <p:spPr>
            <a:xfrm>
              <a:off x="-1" y="-1"/>
              <a:ext cx="3655945" cy="1230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543" y="0"/>
                    <a:pt x="1212" y="0"/>
                  </a:cubicBezTo>
                  <a:lnTo>
                    <a:pt x="20388" y="0"/>
                  </a:lnTo>
                  <a:lnTo>
                    <a:pt x="20388" y="0"/>
                  </a:lnTo>
                  <a:cubicBezTo>
                    <a:pt x="21057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057" y="21600"/>
                    <a:pt x="20388" y="21600"/>
                  </a:cubicBezTo>
                  <a:lnTo>
                    <a:pt x="1212" y="21600"/>
                  </a:lnTo>
                  <a:lnTo>
                    <a:pt x="1212" y="21600"/>
                  </a:lnTo>
                  <a:cubicBezTo>
                    <a:pt x="543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38" name="image41.png" descr="image41.png"/>
            <p:cNvPicPr>
              <a:picLocks noChangeAspect="1"/>
            </p:cNvPicPr>
            <p:nvPr/>
          </p:nvPicPr>
          <p:blipFill>
            <a:blip r:embed="rId13"/>
            <a:srcRect l="5838" t="5063" r="4134" b="5071"/>
            <a:stretch>
              <a:fillRect/>
            </a:stretch>
          </p:blipFill>
          <p:spPr>
            <a:xfrm>
              <a:off x="-1" y="0"/>
              <a:ext cx="3656014" cy="1230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2" y="0"/>
                  </a:moveTo>
                  <a:cubicBezTo>
                    <a:pt x="543" y="0"/>
                    <a:pt x="0" y="1613"/>
                    <a:pt x="0" y="3601"/>
                  </a:cubicBezTo>
                  <a:lnTo>
                    <a:pt x="0" y="17999"/>
                  </a:lnTo>
                  <a:cubicBezTo>
                    <a:pt x="0" y="19987"/>
                    <a:pt x="543" y="21600"/>
                    <a:pt x="1212" y="21600"/>
                  </a:cubicBezTo>
                  <a:lnTo>
                    <a:pt x="20388" y="21600"/>
                  </a:lnTo>
                  <a:cubicBezTo>
                    <a:pt x="21057" y="21600"/>
                    <a:pt x="21600" y="19987"/>
                    <a:pt x="21600" y="17999"/>
                  </a:cubicBezTo>
                  <a:lnTo>
                    <a:pt x="21600" y="3601"/>
                  </a:lnTo>
                  <a:cubicBezTo>
                    <a:pt x="21600" y="1613"/>
                    <a:pt x="21057" y="0"/>
                    <a:pt x="20388" y="0"/>
                  </a:cubicBezTo>
                  <a:lnTo>
                    <a:pt x="1212" y="0"/>
                  </a:lnTo>
                  <a:close/>
                </a:path>
              </a:pathLst>
            </a:custGeom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</p:pic>
      </p:grpSp>
      <p:grpSp>
        <p:nvGrpSpPr>
          <p:cNvPr id="442" name="Picture 2">
            <a:hlinkClick r:id="rId14"/>
          </p:cNvPr>
          <p:cNvGrpSpPr/>
          <p:nvPr/>
        </p:nvGrpSpPr>
        <p:grpSpPr>
          <a:xfrm>
            <a:off x="4408223" y="2606080"/>
            <a:ext cx="1600788" cy="1230810"/>
            <a:chOff x="0" y="0"/>
            <a:chExt cx="1600786" cy="1230808"/>
          </a:xfrm>
        </p:grpSpPr>
        <p:sp>
          <p:nvSpPr>
            <p:cNvPr id="440" name="Shape"/>
            <p:cNvSpPr/>
            <p:nvPr/>
          </p:nvSpPr>
          <p:spPr>
            <a:xfrm>
              <a:off x="-1" y="-1"/>
              <a:ext cx="1600788" cy="1230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1239" y="0"/>
                    <a:pt x="2768" y="0"/>
                  </a:cubicBezTo>
                  <a:lnTo>
                    <a:pt x="18832" y="0"/>
                  </a:lnTo>
                  <a:lnTo>
                    <a:pt x="18832" y="0"/>
                  </a:lnTo>
                  <a:cubicBezTo>
                    <a:pt x="20361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0361" y="21600"/>
                    <a:pt x="18832" y="21600"/>
                  </a:cubicBezTo>
                  <a:lnTo>
                    <a:pt x="2768" y="21600"/>
                  </a:lnTo>
                  <a:lnTo>
                    <a:pt x="2768" y="21600"/>
                  </a:lnTo>
                  <a:cubicBezTo>
                    <a:pt x="1239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41" name="image42.png" descr="image42.png"/>
            <p:cNvPicPr>
              <a:picLocks noChangeAspect="1"/>
            </p:cNvPicPr>
            <p:nvPr/>
          </p:nvPicPr>
          <p:blipFill>
            <a:blip r:embed="rId15"/>
            <a:srcRect r="11" b="8"/>
            <a:stretch>
              <a:fillRect/>
            </a:stretch>
          </p:blipFill>
          <p:spPr>
            <a:xfrm>
              <a:off x="0" y="0"/>
              <a:ext cx="1600597" cy="1230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9" y="0"/>
                  </a:moveTo>
                  <a:cubicBezTo>
                    <a:pt x="1240" y="0"/>
                    <a:pt x="0" y="1613"/>
                    <a:pt x="0" y="3601"/>
                  </a:cubicBezTo>
                  <a:lnTo>
                    <a:pt x="0" y="17999"/>
                  </a:lnTo>
                  <a:cubicBezTo>
                    <a:pt x="0" y="19987"/>
                    <a:pt x="1240" y="21600"/>
                    <a:pt x="2769" y="21600"/>
                  </a:cubicBezTo>
                  <a:lnTo>
                    <a:pt x="18836" y="21600"/>
                  </a:lnTo>
                  <a:cubicBezTo>
                    <a:pt x="20365" y="21600"/>
                    <a:pt x="21600" y="19987"/>
                    <a:pt x="21600" y="17999"/>
                  </a:cubicBezTo>
                  <a:lnTo>
                    <a:pt x="21600" y="3601"/>
                  </a:lnTo>
                  <a:cubicBezTo>
                    <a:pt x="21600" y="1613"/>
                    <a:pt x="20365" y="0"/>
                    <a:pt x="18836" y="0"/>
                  </a:cubicBezTo>
                  <a:lnTo>
                    <a:pt x="2769" y="0"/>
                  </a:lnTo>
                  <a:close/>
                </a:path>
              </a:pathLst>
            </a:custGeom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</p:pic>
      </p:grpSp>
      <p:grpSp>
        <p:nvGrpSpPr>
          <p:cNvPr id="445" name="Picture 4">
            <a:hlinkClick r:id="rId16"/>
          </p:cNvPr>
          <p:cNvGrpSpPr/>
          <p:nvPr/>
        </p:nvGrpSpPr>
        <p:grpSpPr>
          <a:xfrm>
            <a:off x="6163257" y="2617384"/>
            <a:ext cx="1600788" cy="1208203"/>
            <a:chOff x="0" y="0"/>
            <a:chExt cx="1600786" cy="1208202"/>
          </a:xfrm>
        </p:grpSpPr>
        <p:sp>
          <p:nvSpPr>
            <p:cNvPr id="443" name="Shape"/>
            <p:cNvSpPr/>
            <p:nvPr/>
          </p:nvSpPr>
          <p:spPr>
            <a:xfrm>
              <a:off x="-1" y="0"/>
              <a:ext cx="1600788" cy="1208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1217" y="0"/>
                    <a:pt x="2717" y="0"/>
                  </a:cubicBezTo>
                  <a:lnTo>
                    <a:pt x="18883" y="0"/>
                  </a:lnTo>
                  <a:lnTo>
                    <a:pt x="18883" y="0"/>
                  </a:lnTo>
                  <a:cubicBezTo>
                    <a:pt x="20383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0383" y="21600"/>
                    <a:pt x="18883" y="21600"/>
                  </a:cubicBezTo>
                  <a:lnTo>
                    <a:pt x="2717" y="21600"/>
                  </a:lnTo>
                  <a:lnTo>
                    <a:pt x="2717" y="21600"/>
                  </a:lnTo>
                  <a:cubicBezTo>
                    <a:pt x="1217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44" name="image43.png" descr="image43.png"/>
            <p:cNvPicPr>
              <a:picLocks noChangeAspect="1"/>
            </p:cNvPicPr>
            <p:nvPr/>
          </p:nvPicPr>
          <p:blipFill>
            <a:blip r:embed="rId17"/>
            <a:srcRect r="11" b="9"/>
            <a:stretch>
              <a:fillRect/>
            </a:stretch>
          </p:blipFill>
          <p:spPr>
            <a:xfrm>
              <a:off x="0" y="0"/>
              <a:ext cx="1600597" cy="1208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15" y="0"/>
                  </a:moveTo>
                  <a:cubicBezTo>
                    <a:pt x="1215" y="0"/>
                    <a:pt x="0" y="1609"/>
                    <a:pt x="0" y="3598"/>
                  </a:cubicBezTo>
                  <a:lnTo>
                    <a:pt x="0" y="18002"/>
                  </a:lnTo>
                  <a:cubicBezTo>
                    <a:pt x="0" y="19991"/>
                    <a:pt x="1215" y="21600"/>
                    <a:pt x="2715" y="21600"/>
                  </a:cubicBezTo>
                  <a:lnTo>
                    <a:pt x="18885" y="21600"/>
                  </a:lnTo>
                  <a:cubicBezTo>
                    <a:pt x="20385" y="21600"/>
                    <a:pt x="21600" y="19991"/>
                    <a:pt x="21600" y="18002"/>
                  </a:cubicBezTo>
                  <a:lnTo>
                    <a:pt x="21600" y="3598"/>
                  </a:lnTo>
                  <a:cubicBezTo>
                    <a:pt x="21600" y="1609"/>
                    <a:pt x="20385" y="0"/>
                    <a:pt x="18885" y="0"/>
                  </a:cubicBezTo>
                  <a:lnTo>
                    <a:pt x="2715" y="0"/>
                  </a:lnTo>
                  <a:close/>
                </a:path>
              </a:pathLst>
            </a:custGeom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</p:pic>
      </p:grpSp>
      <p:grpSp>
        <p:nvGrpSpPr>
          <p:cNvPr id="449" name="SmartIT">
            <a:hlinkClick r:id="rId18"/>
          </p:cNvPr>
          <p:cNvGrpSpPr/>
          <p:nvPr/>
        </p:nvGrpSpPr>
        <p:grpSpPr>
          <a:xfrm>
            <a:off x="8046732" y="5307007"/>
            <a:ext cx="3625553" cy="1134904"/>
            <a:chOff x="0" y="0"/>
            <a:chExt cx="3625551" cy="1134903"/>
          </a:xfrm>
        </p:grpSpPr>
        <p:sp>
          <p:nvSpPr>
            <p:cNvPr id="446" name="Shape"/>
            <p:cNvSpPr/>
            <p:nvPr/>
          </p:nvSpPr>
          <p:spPr>
            <a:xfrm>
              <a:off x="0" y="-1"/>
              <a:ext cx="3625552" cy="1134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505" y="0"/>
                    <a:pt x="1127" y="0"/>
                  </a:cubicBezTo>
                  <a:lnTo>
                    <a:pt x="20473" y="0"/>
                  </a:lnTo>
                  <a:lnTo>
                    <a:pt x="20473" y="0"/>
                  </a:lnTo>
                  <a:cubicBezTo>
                    <a:pt x="21095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095" y="21600"/>
                    <a:pt x="20473" y="21600"/>
                  </a:cubicBezTo>
                  <a:lnTo>
                    <a:pt x="1127" y="21600"/>
                  </a:lnTo>
                  <a:lnTo>
                    <a:pt x="1127" y="21600"/>
                  </a:lnTo>
                  <a:cubicBezTo>
                    <a:pt x="50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447" name="image44.png" descr="image44.png"/>
            <p:cNvPicPr>
              <a:picLocks noChangeAspect="1"/>
            </p:cNvPicPr>
            <p:nvPr/>
          </p:nvPicPr>
          <p:blipFill>
            <a:blip r:embed="rId19"/>
            <a:srcRect l="2" t="15" r="4"/>
            <a:stretch>
              <a:fillRect/>
            </a:stretch>
          </p:blipFill>
          <p:spPr>
            <a:xfrm>
              <a:off x="63896" y="56753"/>
              <a:ext cx="3425033" cy="990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448" name="Shape"/>
            <p:cNvSpPr/>
            <p:nvPr/>
          </p:nvSpPr>
          <p:spPr>
            <a:xfrm>
              <a:off x="0" y="0"/>
              <a:ext cx="3625552" cy="1134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505" y="0"/>
                    <a:pt x="1127" y="0"/>
                  </a:cubicBezTo>
                  <a:lnTo>
                    <a:pt x="20473" y="0"/>
                  </a:lnTo>
                  <a:lnTo>
                    <a:pt x="20473" y="0"/>
                  </a:lnTo>
                  <a:cubicBezTo>
                    <a:pt x="21095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1095" y="21600"/>
                    <a:pt x="20473" y="21600"/>
                  </a:cubicBezTo>
                  <a:lnTo>
                    <a:pt x="1127" y="21600"/>
                  </a:lnTo>
                  <a:lnTo>
                    <a:pt x="1127" y="21600"/>
                  </a:lnTo>
                  <a:cubicBezTo>
                    <a:pt x="50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52" name="Картина 7"/>
          <p:cNvGrpSpPr/>
          <p:nvPr/>
        </p:nvGrpSpPr>
        <p:grpSpPr>
          <a:xfrm>
            <a:off x="752280" y="1393728"/>
            <a:ext cx="3391512" cy="2163232"/>
            <a:chOff x="0" y="0"/>
            <a:chExt cx="3391511" cy="2163231"/>
          </a:xfrm>
        </p:grpSpPr>
        <p:pic>
          <p:nvPicPr>
            <p:cNvPr id="450" name="image45.png" descr="image45.png"/>
            <p:cNvPicPr>
              <a:picLocks noChangeAspect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>
            <a:xfrm>
              <a:off x="138195" y="79472"/>
              <a:ext cx="3160924" cy="1923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477"/>
                  </a:lnTo>
                  <a:cubicBezTo>
                    <a:pt x="21506" y="302"/>
                    <a:pt x="21402" y="145"/>
                    <a:pt x="21291" y="0"/>
                  </a:cubicBezTo>
                  <a:lnTo>
                    <a:pt x="0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451" name="Shape"/>
            <p:cNvSpPr/>
            <p:nvPr/>
          </p:nvSpPr>
          <p:spPr>
            <a:xfrm>
              <a:off x="0" y="0"/>
              <a:ext cx="3391512" cy="2163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lnTo>
                    <a:pt x="0" y="3600"/>
                  </a:lnTo>
                  <a:cubicBezTo>
                    <a:pt x="0" y="1612"/>
                    <a:pt x="1028" y="0"/>
                    <a:pt x="2296" y="0"/>
                  </a:cubicBezTo>
                  <a:lnTo>
                    <a:pt x="19304" y="0"/>
                  </a:lnTo>
                  <a:lnTo>
                    <a:pt x="19304" y="0"/>
                  </a:lnTo>
                  <a:cubicBezTo>
                    <a:pt x="20572" y="0"/>
                    <a:pt x="21600" y="1612"/>
                    <a:pt x="21600" y="3600"/>
                  </a:cubicBezTo>
                  <a:lnTo>
                    <a:pt x="21600" y="18000"/>
                  </a:lnTo>
                  <a:lnTo>
                    <a:pt x="21600" y="18000"/>
                  </a:lnTo>
                  <a:cubicBezTo>
                    <a:pt x="21600" y="19988"/>
                    <a:pt x="20572" y="21600"/>
                    <a:pt x="19304" y="21600"/>
                  </a:cubicBezTo>
                  <a:lnTo>
                    <a:pt x="2296" y="21600"/>
                  </a:lnTo>
                  <a:lnTo>
                    <a:pt x="2296" y="21600"/>
                  </a:lnTo>
                  <a:cubicBezTo>
                    <a:pt x="1028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9525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455" name="Group 5"/>
          <p:cNvGrpSpPr/>
          <p:nvPr/>
        </p:nvGrpSpPr>
        <p:grpSpPr>
          <a:xfrm>
            <a:off x="8046732" y="3863192"/>
            <a:ext cx="3625552" cy="1230809"/>
            <a:chOff x="0" y="0"/>
            <a:chExt cx="3625551" cy="1230808"/>
          </a:xfrm>
        </p:grpSpPr>
        <p:pic>
          <p:nvPicPr>
            <p:cNvPr id="453" name="Picture 14" descr="Picture 14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63055" y="19701"/>
              <a:ext cx="2490934" cy="11583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4" name="Rectangle: Rounded Corners 3"/>
            <p:cNvSpPr/>
            <p:nvPr/>
          </p:nvSpPr>
          <p:spPr>
            <a:xfrm>
              <a:off x="0" y="0"/>
              <a:ext cx="3625552" cy="1230809"/>
            </a:xfrm>
            <a:prstGeom prst="roundRect">
              <a:avLst>
                <a:gd name="adj" fmla="val 16667"/>
              </a:avLst>
            </a:prstGeom>
            <a:noFill/>
            <a:ln w="9525" cap="flat">
              <a:solidFill>
                <a:srgbClr val="1517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887567" y="6547459"/>
            <a:ext cx="232877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458" name="Title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Educational Partners</a:t>
            </a:r>
          </a:p>
        </p:txBody>
      </p:sp>
      <p:grpSp>
        <p:nvGrpSpPr>
          <p:cNvPr id="461" name="Group 4"/>
          <p:cNvGrpSpPr/>
          <p:nvPr/>
        </p:nvGrpSpPr>
        <p:grpSpPr>
          <a:xfrm>
            <a:off x="785999" y="1764000"/>
            <a:ext cx="5037447" cy="1395001"/>
            <a:chOff x="0" y="0"/>
            <a:chExt cx="5037446" cy="1395000"/>
          </a:xfrm>
        </p:grpSpPr>
        <p:sp>
          <p:nvSpPr>
            <p:cNvPr id="459" name="Rectangle: Rounded Corners 5"/>
            <p:cNvSpPr/>
            <p:nvPr/>
          </p:nvSpPr>
          <p:spPr>
            <a:xfrm>
              <a:off x="0" y="0"/>
              <a:ext cx="5037447" cy="139500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 b="1">
                  <a:ln w="38100" cap="flat">
                    <a:solidFill>
                      <a:srgbClr val="234465"/>
                    </a:solidFill>
                    <a:prstDash val="solid"/>
                    <a:round/>
                  </a:ln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</a:defRPr>
              </a:pPr>
              <a:endParaRPr/>
            </a:p>
          </p:txBody>
        </p:sp>
        <p:pic>
          <p:nvPicPr>
            <p:cNvPr id="460" name="Picture 6" descr="Picture 6">
              <a:hlinkClick r:id="rId2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403" y="112500"/>
              <a:ext cx="4714640" cy="1170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64" name="Group 7"/>
          <p:cNvGrpSpPr/>
          <p:nvPr/>
        </p:nvGrpSpPr>
        <p:grpSpPr>
          <a:xfrm>
            <a:off x="785999" y="4239000"/>
            <a:ext cx="5037447" cy="2083030"/>
            <a:chOff x="0" y="0"/>
            <a:chExt cx="5037446" cy="2083029"/>
          </a:xfrm>
        </p:grpSpPr>
        <p:pic>
          <p:nvPicPr>
            <p:cNvPr id="462" name="Picture 8" descr="Picture 8">
              <a:hlinkClick r:id="rId4"/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5037447" cy="20830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63" name="Rectangle: Rounded Corners 9"/>
            <p:cNvSpPr/>
            <p:nvPr/>
          </p:nvSpPr>
          <p:spPr>
            <a:xfrm>
              <a:off x="0" y="0"/>
              <a:ext cx="5036983" cy="2070001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15171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 b="1">
                  <a:ln w="38100" cap="flat">
                    <a:solidFill>
                      <a:srgbClr val="234465"/>
                    </a:solidFill>
                    <a:prstDash val="solid"/>
                    <a:round/>
                  </a:ln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467" name="Group 14"/>
          <p:cNvGrpSpPr/>
          <p:nvPr/>
        </p:nvGrpSpPr>
        <p:grpSpPr>
          <a:xfrm>
            <a:off x="7130999" y="2034000"/>
            <a:ext cx="4113597" cy="3753001"/>
            <a:chOff x="0" y="0"/>
            <a:chExt cx="4113595" cy="3752999"/>
          </a:xfrm>
        </p:grpSpPr>
        <p:sp>
          <p:nvSpPr>
            <p:cNvPr id="465" name="Rectangle: Rounded Corners 13"/>
            <p:cNvSpPr/>
            <p:nvPr/>
          </p:nvSpPr>
          <p:spPr>
            <a:xfrm>
              <a:off x="0" y="765000"/>
              <a:ext cx="4113596" cy="2160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>
              <a:solidFill>
                <a:srgbClr val="23446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  <a:effectLst>
                    <a:outerShdw blurRad="38100" dist="38100" dir="2700000" rotWithShape="0">
                      <a:srgbClr val="000000">
                        <a:alpha val="43137"/>
                      </a:srgbClr>
                    </a:outerShdw>
                  </a:effectLst>
                </a:defRPr>
              </a:pPr>
              <a:endParaRPr/>
            </a:p>
          </p:txBody>
        </p:sp>
        <p:pic>
          <p:nvPicPr>
            <p:cNvPr id="466" name="Picture 12" descr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0000" y="0"/>
              <a:ext cx="3753000" cy="3753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lide Body"/>
          <p:cNvSpPr txBox="1">
            <a:spLocks noGrp="1"/>
          </p:cNvSpPr>
          <p:nvPr>
            <p:ph type="body" idx="1"/>
          </p:nvPr>
        </p:nvSpPr>
        <p:spPr>
          <a:xfrm>
            <a:off x="190403" y="1178999"/>
            <a:ext cx="8695598" cy="549000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3200"/>
            </a:pPr>
            <a:r>
              <a:t>Software University – High-Quality Education, Profession and Job for Software Developers</a:t>
            </a:r>
          </a:p>
          <a:p>
            <a:pPr marL="989981" lvl="1" indent="-380762">
              <a:lnSpc>
                <a:spcPct val="90000"/>
              </a:lnSpc>
              <a:buClrTx/>
              <a:tabLst>
                <a:tab pos="279400" algn="l"/>
              </a:tabLst>
              <a:defRPr sz="3000"/>
            </a:pP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2"/>
              </a:rPr>
              <a:t>softuni.bg</a:t>
            </a:r>
            <a:r>
              <a:t>, </a:t>
            </a: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3"/>
              </a:rPr>
              <a:t>about.softuni.bg</a:t>
            </a:r>
            <a:r>
              <a:t> </a:t>
            </a:r>
            <a:endParaRPr sz="2800"/>
          </a:p>
          <a:p>
            <a:pPr>
              <a:lnSpc>
                <a:spcPct val="90000"/>
              </a:lnSpc>
              <a:defRPr sz="3200"/>
            </a:pPr>
            <a:r>
              <a:t>Software University Foundation</a:t>
            </a:r>
          </a:p>
          <a:p>
            <a:pPr marL="989981" lvl="1" indent="-380762">
              <a:lnSpc>
                <a:spcPct val="90000"/>
              </a:lnSpc>
              <a:buClrTx/>
              <a:tabLst>
                <a:tab pos="279400" algn="l"/>
              </a:tabLst>
              <a:defRPr sz="3000"/>
            </a:pP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4"/>
              </a:rPr>
              <a:t>softuni.foundation</a:t>
            </a:r>
          </a:p>
          <a:p>
            <a:pPr>
              <a:lnSpc>
                <a:spcPct val="90000"/>
              </a:lnSpc>
              <a:defRPr sz="3200"/>
            </a:pPr>
            <a:r>
              <a:t>Software University @ Facebook</a:t>
            </a:r>
          </a:p>
          <a:p>
            <a:pPr marL="989981" lvl="1" indent="-380762">
              <a:lnSpc>
                <a:spcPct val="90000"/>
              </a:lnSpc>
              <a:buClrTx/>
              <a:tabLst>
                <a:tab pos="279400" algn="l"/>
              </a:tabLst>
              <a:defRPr sz="3000"/>
            </a:pP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5"/>
              </a:rPr>
              <a:t>facebook.com/SoftwareUniversity</a:t>
            </a:r>
          </a:p>
          <a:p>
            <a:pPr>
              <a:lnSpc>
                <a:spcPct val="90000"/>
              </a:lnSpc>
              <a:defRPr sz="3200"/>
            </a:pPr>
            <a:r>
              <a:t>Software University Forums</a:t>
            </a:r>
          </a:p>
          <a:p>
            <a:pPr marL="989981" lvl="1" indent="-380762">
              <a:lnSpc>
                <a:spcPct val="90000"/>
              </a:lnSpc>
              <a:buClrTx/>
              <a:tabLst>
                <a:tab pos="279400" algn="l"/>
              </a:tabLst>
              <a:defRPr sz="3000"/>
            </a:pP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6"/>
              </a:rPr>
              <a:t>forum.softuni.bg</a:t>
            </a:r>
          </a:p>
        </p:txBody>
      </p:sp>
      <p:sp>
        <p:nvSpPr>
          <p:cNvPr id="470" name="Slide Title"/>
          <p:cNvSpPr txBox="1">
            <a:spLocks noGrp="1"/>
          </p:cNvSpPr>
          <p:nvPr>
            <p:ph type="title"/>
          </p:nvPr>
        </p:nvSpPr>
        <p:spPr>
          <a:xfrm>
            <a:off x="172285" y="108873"/>
            <a:ext cx="9742628" cy="882654"/>
          </a:xfrm>
          <a:prstGeom prst="rect">
            <a:avLst/>
          </a:prstGeom>
        </p:spPr>
        <p:txBody>
          <a:bodyPr/>
          <a:lstStyle/>
          <a:p>
            <a:r>
              <a:t>Trainings @ Software University (SoftUni)</a:t>
            </a:r>
          </a:p>
        </p:txBody>
      </p:sp>
      <p:sp>
        <p:nvSpPr>
          <p:cNvPr id="4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87567" y="6547459"/>
            <a:ext cx="232877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lide Body"/>
          <p:cNvSpPr txBox="1">
            <a:spLocks noGrp="1"/>
          </p:cNvSpPr>
          <p:nvPr>
            <p:ph type="body" idx="1"/>
          </p:nvPr>
        </p:nvSpPr>
        <p:spPr>
          <a:xfrm>
            <a:off x="190401" y="1269000"/>
            <a:ext cx="11818098" cy="54558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This course (slides, examples, demos, exercises, homework, documents, videos and other assets) is </a:t>
            </a:r>
            <a:r>
              <a:rPr b="1"/>
              <a:t>copyrighted content</a:t>
            </a:r>
          </a:p>
          <a:p>
            <a:pPr>
              <a:lnSpc>
                <a:spcPct val="120000"/>
              </a:lnSpc>
            </a:pPr>
            <a:r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t>© SoftUni – </a:t>
            </a: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2"/>
              </a:rPr>
              <a:t>https://about.softuni.bg/</a:t>
            </a:r>
          </a:p>
          <a:p>
            <a:pPr>
              <a:lnSpc>
                <a:spcPct val="120000"/>
              </a:lnSpc>
            </a:pPr>
            <a:r>
              <a:t>© Software University – </a:t>
            </a:r>
            <a:r>
              <a:rPr u="sng">
                <a:solidFill>
                  <a:srgbClr val="F2AC44"/>
                </a:solidFill>
                <a:uFill>
                  <a:solidFill>
                    <a:srgbClr val="F2AC44"/>
                  </a:solidFill>
                </a:uFill>
                <a:hlinkClick r:id="rId3"/>
              </a:rPr>
              <a:t>https://softuni.bg</a:t>
            </a:r>
          </a:p>
        </p:txBody>
      </p:sp>
      <p:pic>
        <p:nvPicPr>
          <p:cNvPr id="474" name="Picture License" descr="Picture Licens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5023" y="4445455"/>
            <a:ext cx="1930978" cy="2043546"/>
          </a:xfrm>
          <a:prstGeom prst="rect">
            <a:avLst/>
          </a:prstGeom>
          <a:ln w="12700">
            <a:miter lim="400000"/>
          </a:ln>
        </p:spPr>
      </p:pic>
      <p:sp>
        <p:nvSpPr>
          <p:cNvPr id="475" name="Slide Title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License</a:t>
            </a:r>
          </a:p>
        </p:txBody>
      </p:sp>
      <p:sp>
        <p:nvSpPr>
          <p:cNvPr id="4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87567" y="6547459"/>
            <a:ext cx="232877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1935" y="6547459"/>
            <a:ext cx="16850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315" name="Slide Body"/>
          <p:cNvSpPr txBox="1">
            <a:spLocks noGrp="1"/>
          </p:cNvSpPr>
          <p:nvPr>
            <p:ph type="body" idx="1"/>
          </p:nvPr>
        </p:nvSpPr>
        <p:spPr>
          <a:xfrm>
            <a:off x="190401" y="1403999"/>
            <a:ext cx="11818098" cy="532089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 typeface="Wingdings"/>
              <a:buNone/>
              <a:defRPr sz="1000"/>
            </a:pPr>
            <a:endParaRPr dirty="0"/>
          </a:p>
          <a:p>
            <a:pPr marL="0" indent="0" algn="ctr">
              <a:buSzTx/>
              <a:buFont typeface="Wingdings"/>
              <a:buNone/>
              <a:defRPr sz="11500" b="1">
                <a:solidFill>
                  <a:schemeClr val="accent1"/>
                </a:solidFill>
              </a:defRPr>
            </a:pPr>
            <a:r>
              <a:rPr dirty="0"/>
              <a:t>sli.do</a:t>
            </a:r>
          </a:p>
          <a:p>
            <a:pPr marL="0" indent="0" algn="ctr">
              <a:buSzTx/>
              <a:buFont typeface="Wingdings"/>
              <a:buNone/>
              <a:defRPr sz="11500" b="1"/>
            </a:pPr>
            <a:r>
              <a:rPr dirty="0"/>
              <a:t>#AWS-</a:t>
            </a:r>
            <a:r>
              <a:rPr lang="en-US" dirty="0"/>
              <a:t>E</a:t>
            </a:r>
            <a:r>
              <a:rPr dirty="0"/>
              <a:t>ssentials</a:t>
            </a:r>
          </a:p>
        </p:txBody>
      </p:sp>
      <p:sp>
        <p:nvSpPr>
          <p:cNvPr id="316" name="Slide Title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Have a Question?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Текстов контейнер 2"/>
          <p:cNvSpPr txBox="1">
            <a:spLocks noGrp="1"/>
          </p:cNvSpPr>
          <p:nvPr>
            <p:ph type="body" sz="quarter" idx="1"/>
          </p:nvPr>
        </p:nvSpPr>
        <p:spPr>
          <a:xfrm>
            <a:off x="765504" y="4864020"/>
            <a:ext cx="10961783" cy="76808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986934">
              <a:spcBef>
                <a:spcPts val="400"/>
              </a:spcBef>
              <a:defRPr sz="4536" b="1"/>
            </a:lvl1pPr>
          </a:lstStyle>
          <a:p>
            <a:r>
              <a:t>Overview of IAM</a:t>
            </a:r>
          </a:p>
        </p:txBody>
      </p:sp>
      <p:sp>
        <p:nvSpPr>
          <p:cNvPr id="319" name="Контейнер за номер на слайда 1"/>
          <p:cNvSpPr txBox="1"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220003" cy="370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320" name="Картина 4" descr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009" y="1388335"/>
            <a:ext cx="2953027" cy="2435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cubicBezTo>
                  <a:pt x="4834" y="0"/>
                  <a:pt x="0" y="4836"/>
                  <a:pt x="0" y="10800"/>
                </a:cubicBezTo>
                <a:cubicBezTo>
                  <a:pt x="0" y="16764"/>
                  <a:pt x="4834" y="21600"/>
                  <a:pt x="10799" y="21600"/>
                </a:cubicBezTo>
                <a:cubicBezTo>
                  <a:pt x="16763" y="21600"/>
                  <a:pt x="21600" y="16764"/>
                  <a:pt x="21600" y="10800"/>
                </a:cubicBezTo>
                <a:cubicBezTo>
                  <a:pt x="21600" y="4836"/>
                  <a:pt x="16763" y="0"/>
                  <a:pt x="10799" y="0"/>
                </a:cubicBezTo>
                <a:close/>
              </a:path>
            </a:pathLst>
          </a:custGeom>
          <a:ln w="63500" cap="rnd">
            <a:solidFill>
              <a:srgbClr val="333333"/>
            </a:solidFill>
          </a:ln>
          <a:effectLst>
            <a:outerShdw blurRad="381000" dist="292100" dir="5400000" rotWithShape="0">
              <a:srgbClr val="000000">
                <a:alpha val="22000"/>
              </a:srgbClr>
            </a:outerShdw>
          </a:effec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Контейнер за номер на слайда 1"/>
          <p:cNvSpPr txBox="1">
            <a:spLocks noGrp="1"/>
          </p:cNvSpPr>
          <p:nvPr>
            <p:ph type="sldNum" sz="quarter" idx="2"/>
          </p:nvPr>
        </p:nvSpPr>
        <p:spPr>
          <a:xfrm>
            <a:off x="11951935" y="6547459"/>
            <a:ext cx="16850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323" name="Текстов контейнер 2"/>
          <p:cNvSpPr txBox="1">
            <a:spLocks noGrp="1"/>
          </p:cNvSpPr>
          <p:nvPr>
            <p:ph type="body" idx="1"/>
          </p:nvPr>
        </p:nvSpPr>
        <p:spPr>
          <a:xfrm>
            <a:off x="190401" y="1196124"/>
            <a:ext cx="11818098" cy="55287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0045" indent="-360045">
              <a:lnSpc>
                <a:spcPct val="94500"/>
              </a:lnSpc>
              <a:defRPr sz="3200"/>
            </a:pPr>
            <a:r>
              <a:rPr sz="3400" dirty="0"/>
              <a:t>IAM (Identity Access Management) is the service where AWS user accounts and their </a:t>
            </a:r>
            <a:r>
              <a:rPr sz="3400" dirty="0" err="1"/>
              <a:t>acess</a:t>
            </a:r>
            <a:r>
              <a:rPr sz="3400" dirty="0"/>
              <a:t> to various AWS services is managed</a:t>
            </a:r>
          </a:p>
          <a:p>
            <a:pPr marL="360045" indent="-360045">
              <a:lnSpc>
                <a:spcPct val="94500"/>
              </a:lnSpc>
              <a:defRPr sz="3200"/>
            </a:pPr>
            <a:r>
              <a:rPr sz="3400" dirty="0"/>
              <a:t>The common use of IAM is to manage:</a:t>
            </a:r>
          </a:p>
          <a:p>
            <a:pPr marL="803275" lvl="1" indent="-360044">
              <a:lnSpc>
                <a:spcPct val="94500"/>
              </a:lnSpc>
              <a:defRPr sz="2900"/>
            </a:pPr>
            <a:r>
              <a:rPr sz="3200" dirty="0"/>
              <a:t>Users</a:t>
            </a:r>
          </a:p>
          <a:p>
            <a:pPr marL="803275" lvl="1" indent="-360044">
              <a:lnSpc>
                <a:spcPct val="94500"/>
              </a:lnSpc>
              <a:defRPr sz="2900"/>
            </a:pPr>
            <a:r>
              <a:rPr sz="3200" dirty="0"/>
              <a:t>Groups</a:t>
            </a:r>
          </a:p>
          <a:p>
            <a:pPr marL="803275" lvl="1" indent="-360044">
              <a:lnSpc>
                <a:spcPct val="94500"/>
              </a:lnSpc>
              <a:defRPr sz="2900"/>
            </a:pPr>
            <a:r>
              <a:rPr sz="3200" dirty="0"/>
              <a:t>Roles and Access Policies</a:t>
            </a:r>
          </a:p>
          <a:p>
            <a:pPr marL="803275" lvl="1" indent="-360044">
              <a:lnSpc>
                <a:spcPct val="94500"/>
              </a:lnSpc>
              <a:defRPr sz="2900"/>
            </a:pPr>
            <a:r>
              <a:rPr sz="3200" dirty="0"/>
              <a:t>User credentials</a:t>
            </a:r>
          </a:p>
          <a:p>
            <a:pPr marL="803275" lvl="1" indent="-360044">
              <a:lnSpc>
                <a:spcPct val="94500"/>
              </a:lnSpc>
              <a:defRPr sz="2900"/>
            </a:pPr>
            <a:r>
              <a:rPr sz="3200" dirty="0"/>
              <a:t>Multi Factor Authentication</a:t>
            </a:r>
          </a:p>
          <a:p>
            <a:pPr marL="803275" lvl="1" indent="-360044">
              <a:lnSpc>
                <a:spcPct val="94500"/>
              </a:lnSpc>
              <a:defRPr sz="2900"/>
            </a:pPr>
            <a:r>
              <a:rPr sz="3200" dirty="0"/>
              <a:t>A</a:t>
            </a:r>
            <a:r>
              <a:rPr lang="en-US" sz="3200" dirty="0"/>
              <a:t>PI</a:t>
            </a:r>
            <a:r>
              <a:rPr sz="3200" dirty="0"/>
              <a:t> Keys for programmatic (CLI) access</a:t>
            </a:r>
          </a:p>
        </p:txBody>
      </p:sp>
      <p:sp>
        <p:nvSpPr>
          <p:cNvPr id="324" name="Заглавие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What is IAM?</a:t>
            </a:r>
          </a:p>
        </p:txBody>
      </p:sp>
      <p:pic>
        <p:nvPicPr>
          <p:cNvPr id="325" name="Картина 10" descr="Картина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835" y="2985051"/>
            <a:ext cx="2743201" cy="274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Картина 11" descr="Картина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061" y="4836352"/>
            <a:ext cx="1909005" cy="16689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Контейнер за номер на слайда 1"/>
          <p:cNvSpPr txBox="1">
            <a:spLocks noGrp="1"/>
          </p:cNvSpPr>
          <p:nvPr>
            <p:ph type="sldNum" sz="quarter" idx="2"/>
          </p:nvPr>
        </p:nvSpPr>
        <p:spPr>
          <a:xfrm>
            <a:off x="11951935" y="6547459"/>
            <a:ext cx="16850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329" name="Текстов контейнер 4"/>
          <p:cNvSpPr txBox="1">
            <a:spLocks noGrp="1"/>
          </p:cNvSpPr>
          <p:nvPr>
            <p:ph type="body" idx="1"/>
          </p:nvPr>
        </p:nvSpPr>
        <p:spPr>
          <a:xfrm>
            <a:off x="190401" y="1196124"/>
            <a:ext cx="11818098" cy="55287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0045" indent="-360045">
              <a:lnSpc>
                <a:spcPct val="94500"/>
              </a:lnSpc>
              <a:buClr>
                <a:schemeClr val="tx1"/>
              </a:buClr>
              <a:defRPr sz="3200"/>
            </a:pPr>
            <a:r>
              <a:rPr sz="3200" dirty="0"/>
              <a:t>AWS Best Practices: Guidelines that recommend settings, configurations, and architecture for maintaining a high level of security, accessibility and efficiency</a:t>
            </a:r>
          </a:p>
          <a:p>
            <a:pPr marL="360045" indent="-360045">
              <a:lnSpc>
                <a:spcPct val="94500"/>
              </a:lnSpc>
              <a:buClr>
                <a:schemeClr val="tx1"/>
              </a:buClr>
              <a:defRPr sz="3200"/>
            </a:pPr>
            <a:r>
              <a:rPr sz="3200" dirty="0"/>
              <a:t>When a new AWS root account is created, it is best practice to complete the following tasks</a:t>
            </a:r>
            <a:r>
              <a:rPr lang="en-US" sz="3200" dirty="0"/>
              <a:t>:</a:t>
            </a:r>
            <a:endParaRPr sz="3200" dirty="0"/>
          </a:p>
          <a:p>
            <a:pPr marL="803275" lvl="1" indent="-360044">
              <a:lnSpc>
                <a:spcPct val="94500"/>
              </a:lnSpc>
              <a:buClr>
                <a:schemeClr val="tx1"/>
              </a:buClr>
              <a:defRPr sz="2900"/>
            </a:pPr>
            <a:r>
              <a:rPr sz="3000" dirty="0"/>
              <a:t>Delete your </a:t>
            </a:r>
            <a:r>
              <a:rPr sz="3000" b="1" dirty="0">
                <a:solidFill>
                  <a:schemeClr val="accent1"/>
                </a:solidFill>
              </a:rPr>
              <a:t>root access keys</a:t>
            </a:r>
            <a:endParaRPr sz="3000" dirty="0"/>
          </a:p>
          <a:p>
            <a:pPr marL="803275" lvl="1" indent="-360044">
              <a:lnSpc>
                <a:spcPct val="94500"/>
              </a:lnSpc>
              <a:buClr>
                <a:schemeClr val="tx1"/>
              </a:buClr>
              <a:defRPr sz="2900" b="1">
                <a:solidFill>
                  <a:schemeClr val="accent1"/>
                </a:solidFill>
              </a:defRPr>
            </a:pPr>
            <a:r>
              <a:rPr sz="3000" dirty="0"/>
              <a:t>Activate MFA </a:t>
            </a:r>
            <a:r>
              <a:rPr sz="3000" b="0" dirty="0">
                <a:solidFill>
                  <a:srgbClr val="234465"/>
                </a:solidFill>
              </a:rPr>
              <a:t>on your root account</a:t>
            </a:r>
            <a:endParaRPr sz="3000" dirty="0"/>
          </a:p>
          <a:p>
            <a:pPr marL="803275" lvl="1" indent="-360044">
              <a:lnSpc>
                <a:spcPct val="94500"/>
              </a:lnSpc>
              <a:buClr>
                <a:schemeClr val="tx1"/>
              </a:buClr>
              <a:defRPr sz="2900"/>
            </a:pPr>
            <a:r>
              <a:rPr sz="3000" dirty="0"/>
              <a:t>Create </a:t>
            </a:r>
            <a:r>
              <a:rPr sz="3000" b="1" dirty="0">
                <a:solidFill>
                  <a:schemeClr val="accent1"/>
                </a:solidFill>
              </a:rPr>
              <a:t>Individual IAM users</a:t>
            </a:r>
            <a:endParaRPr sz="3000" dirty="0"/>
          </a:p>
          <a:p>
            <a:pPr marL="803275" lvl="1" indent="-360044">
              <a:lnSpc>
                <a:spcPct val="94500"/>
              </a:lnSpc>
              <a:buClr>
                <a:schemeClr val="tx1"/>
              </a:buClr>
              <a:defRPr sz="2900"/>
            </a:pPr>
            <a:r>
              <a:rPr sz="3000" dirty="0"/>
              <a:t>Use </a:t>
            </a:r>
            <a:r>
              <a:rPr sz="3000" b="1" dirty="0">
                <a:solidFill>
                  <a:schemeClr val="accent1"/>
                </a:solidFill>
              </a:rPr>
              <a:t>groups</a:t>
            </a:r>
            <a:r>
              <a:rPr sz="3000" dirty="0"/>
              <a:t> to </a:t>
            </a:r>
            <a:r>
              <a:rPr sz="3000" dirty="0" err="1"/>
              <a:t>assing</a:t>
            </a:r>
            <a:r>
              <a:rPr sz="3000" dirty="0"/>
              <a:t> permissions</a:t>
            </a:r>
          </a:p>
          <a:p>
            <a:pPr marL="803275" lvl="1" indent="-360044">
              <a:lnSpc>
                <a:spcPct val="94500"/>
              </a:lnSpc>
              <a:buClr>
                <a:schemeClr val="tx1"/>
              </a:buClr>
              <a:defRPr sz="2900"/>
            </a:pPr>
            <a:r>
              <a:rPr sz="3000" dirty="0"/>
              <a:t>Apply</a:t>
            </a:r>
            <a:r>
              <a:rPr sz="3000" dirty="0">
                <a:solidFill>
                  <a:schemeClr val="accent1"/>
                </a:solidFill>
              </a:rPr>
              <a:t> </a:t>
            </a:r>
            <a:r>
              <a:rPr sz="3000" b="1" dirty="0">
                <a:solidFill>
                  <a:schemeClr val="accent1"/>
                </a:solidFill>
              </a:rPr>
              <a:t>IAM password policy</a:t>
            </a:r>
          </a:p>
        </p:txBody>
      </p:sp>
      <p:sp>
        <p:nvSpPr>
          <p:cNvPr id="330" name="Заглавие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IAM Best Practices</a:t>
            </a:r>
          </a:p>
        </p:txBody>
      </p:sp>
      <p:pic>
        <p:nvPicPr>
          <p:cNvPr id="331" name="Картина 14" descr="Картина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270" y="3426790"/>
            <a:ext cx="2743201" cy="2743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1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Контейнер за номер на слайда 1"/>
          <p:cNvSpPr txBox="1">
            <a:spLocks noGrp="1"/>
          </p:cNvSpPr>
          <p:nvPr>
            <p:ph type="sldNum" sz="quarter" idx="2"/>
          </p:nvPr>
        </p:nvSpPr>
        <p:spPr>
          <a:xfrm>
            <a:off x="11951935" y="6547459"/>
            <a:ext cx="16850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334" name="Текстов контейнер 2"/>
          <p:cNvSpPr txBox="1">
            <a:spLocks noGrp="1"/>
          </p:cNvSpPr>
          <p:nvPr>
            <p:ph type="body" idx="1"/>
          </p:nvPr>
        </p:nvSpPr>
        <p:spPr>
          <a:xfrm>
            <a:off x="190401" y="1196124"/>
            <a:ext cx="11818098" cy="55287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0045" indent="-360045">
              <a:buClr>
                <a:schemeClr val="tx1"/>
              </a:buClr>
              <a:defRPr sz="3200"/>
            </a:pPr>
            <a:r>
              <a:rPr sz="3400" dirty="0"/>
              <a:t>It is additional</a:t>
            </a:r>
            <a:r>
              <a:rPr sz="3400" dirty="0">
                <a:solidFill>
                  <a:schemeClr val="accent1"/>
                </a:solidFill>
              </a:rPr>
              <a:t> </a:t>
            </a:r>
            <a:r>
              <a:rPr sz="3400" b="1" dirty="0">
                <a:solidFill>
                  <a:schemeClr val="accent1"/>
                </a:solidFill>
              </a:rPr>
              <a:t>layer of security</a:t>
            </a:r>
            <a:r>
              <a:rPr sz="3400" b="1" dirty="0"/>
              <a:t> </a:t>
            </a:r>
            <a:r>
              <a:rPr sz="3400" dirty="0"/>
              <a:t>on your root account, that is provided by a third party</a:t>
            </a:r>
          </a:p>
          <a:p>
            <a:pPr marL="360045" indent="-360045">
              <a:buClr>
                <a:schemeClr val="tx1"/>
              </a:buClr>
              <a:defRPr sz="3200"/>
            </a:pPr>
            <a:r>
              <a:rPr sz="3400" dirty="0"/>
              <a:t>How do you get an MFA code?</a:t>
            </a:r>
          </a:p>
          <a:p>
            <a:pPr marL="803275" lvl="1" indent="-360044">
              <a:buClr>
                <a:schemeClr val="tx1"/>
              </a:buClr>
              <a:defRPr sz="3000" b="1">
                <a:solidFill>
                  <a:schemeClr val="accent1"/>
                </a:solidFill>
              </a:defRPr>
            </a:pPr>
            <a:r>
              <a:rPr sz="3200" dirty="0"/>
              <a:t>Virtual MFA Device</a:t>
            </a:r>
            <a:r>
              <a:rPr sz="3200" b="0" dirty="0"/>
              <a:t> </a:t>
            </a:r>
            <a:r>
              <a:rPr sz="3200" b="0" dirty="0">
                <a:solidFill>
                  <a:srgbClr val="234465"/>
                </a:solidFill>
              </a:rPr>
              <a:t>- Google Authenticator </a:t>
            </a:r>
            <a:endParaRPr sz="3200" dirty="0"/>
          </a:p>
          <a:p>
            <a:pPr marL="803275" lvl="1" indent="-360044">
              <a:buClr>
                <a:schemeClr val="tx1"/>
              </a:buClr>
              <a:defRPr sz="3000" b="1">
                <a:solidFill>
                  <a:schemeClr val="accent1"/>
                </a:solidFill>
              </a:defRPr>
            </a:pPr>
            <a:r>
              <a:rPr sz="3200" dirty="0"/>
              <a:t>Hardware key fob</a:t>
            </a:r>
            <a:r>
              <a:rPr sz="3200" dirty="0">
                <a:solidFill>
                  <a:srgbClr val="234465"/>
                </a:solidFill>
              </a:rPr>
              <a:t> </a:t>
            </a:r>
            <a:r>
              <a:rPr sz="3200" b="0" dirty="0">
                <a:solidFill>
                  <a:srgbClr val="234465"/>
                </a:solidFill>
              </a:rPr>
              <a:t>- ordered from AWS directly - small physical device</a:t>
            </a:r>
            <a:endParaRPr sz="3200" dirty="0"/>
          </a:p>
          <a:p>
            <a:pPr marL="803275" lvl="1" indent="-360044">
              <a:buClr>
                <a:schemeClr val="tx1"/>
              </a:buClr>
              <a:defRPr sz="3000" b="1">
                <a:solidFill>
                  <a:schemeClr val="accent1"/>
                </a:solidFill>
              </a:defRPr>
            </a:pPr>
            <a:r>
              <a:rPr sz="3200" dirty="0"/>
              <a:t>API keys for programmatic access</a:t>
            </a:r>
          </a:p>
        </p:txBody>
      </p:sp>
      <p:sp>
        <p:nvSpPr>
          <p:cNvPr id="335" name="Заглавие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What is MFA?</a:t>
            </a:r>
          </a:p>
        </p:txBody>
      </p:sp>
      <p:pic>
        <p:nvPicPr>
          <p:cNvPr id="336" name="Картина 5" descr="Картина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616" y="4387572"/>
            <a:ext cx="2743201" cy="24671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Контейнер за номер на слайда 1"/>
          <p:cNvSpPr txBox="1">
            <a:spLocks noGrp="1"/>
          </p:cNvSpPr>
          <p:nvPr>
            <p:ph type="sldNum" sz="quarter" idx="2"/>
          </p:nvPr>
        </p:nvSpPr>
        <p:spPr>
          <a:xfrm>
            <a:off x="11951935" y="6547459"/>
            <a:ext cx="16850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339" name="Заглавие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/>
          <a:p>
            <a:r>
              <a:t>MFA Diagram</a:t>
            </a:r>
          </a:p>
        </p:txBody>
      </p:sp>
      <p:pic>
        <p:nvPicPr>
          <p:cNvPr id="340" name="Картина 5" descr="Картина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21" y="1306443"/>
            <a:ext cx="2312506" cy="2290418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Текстово поле 5"/>
          <p:cNvSpPr txBox="1"/>
          <p:nvPr/>
        </p:nvSpPr>
        <p:spPr>
          <a:xfrm>
            <a:off x="969616" y="1897267"/>
            <a:ext cx="1219202" cy="575411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>
            <a:lvl1pPr>
              <a:lnSpc>
                <a:spcPct val="110000"/>
              </a:lnSpc>
              <a:defRPr sz="1000" b="1"/>
            </a:lvl1pPr>
          </a:lstStyle>
          <a:p>
            <a:r>
              <a:t>Username and password</a:t>
            </a:r>
          </a:p>
        </p:txBody>
      </p:sp>
      <p:pic>
        <p:nvPicPr>
          <p:cNvPr id="342" name="Картина 5" descr="Картина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35" y="3305311"/>
            <a:ext cx="2312506" cy="229041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3" name="Картина 5" descr="Картина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574" y="4785138"/>
            <a:ext cx="2312506" cy="2290419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Стрелка надясно 9"/>
          <p:cNvSpPr/>
          <p:nvPr/>
        </p:nvSpPr>
        <p:spPr>
          <a:xfrm rot="1860000">
            <a:off x="2672026" y="3410861"/>
            <a:ext cx="1287626" cy="29689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1A334C">
                <a:alpha val="80000"/>
              </a:srgbClr>
            </a:solidFill>
          </a:ln>
        </p:spPr>
        <p:txBody>
          <a:bodyPr lIns="45719" rIns="45719" anchor="ctr"/>
          <a:lstStyle/>
          <a:p>
            <a:pPr algn="ctr">
              <a:defRPr sz="28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45" name="Текстово поле 11"/>
          <p:cNvSpPr txBox="1"/>
          <p:nvPr/>
        </p:nvSpPr>
        <p:spPr>
          <a:xfrm>
            <a:off x="4987373" y="3960329"/>
            <a:ext cx="1219202" cy="470001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>
            <a:lvl1pPr>
              <a:lnSpc>
                <a:spcPct val="110000"/>
              </a:lnSpc>
              <a:defRPr sz="1600" b="1"/>
            </a:lvl1pPr>
          </a:lstStyle>
          <a:p>
            <a:r>
              <a:t>MFA Code</a:t>
            </a:r>
          </a:p>
        </p:txBody>
      </p:sp>
      <p:sp>
        <p:nvSpPr>
          <p:cNvPr id="346" name="Стрелка надясно 12"/>
          <p:cNvSpPr/>
          <p:nvPr/>
        </p:nvSpPr>
        <p:spPr>
          <a:xfrm rot="1860000">
            <a:off x="6945852" y="5100513"/>
            <a:ext cx="1287625" cy="29689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1A334C">
                <a:alpha val="80000"/>
              </a:srgbClr>
            </a:solidFill>
          </a:ln>
        </p:spPr>
        <p:txBody>
          <a:bodyPr lIns="45719" rIns="45719" anchor="ctr"/>
          <a:lstStyle/>
          <a:p>
            <a:pPr algn="ctr">
              <a:defRPr sz="28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47" name="Текстово поле 14"/>
          <p:cNvSpPr txBox="1"/>
          <p:nvPr/>
        </p:nvSpPr>
        <p:spPr>
          <a:xfrm>
            <a:off x="9448248" y="5505725"/>
            <a:ext cx="1340681" cy="406501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>
            <a:lvl1pPr>
              <a:lnSpc>
                <a:spcPct val="110000"/>
              </a:lnSpc>
              <a:defRPr sz="1200" b="1"/>
            </a:lvl1pPr>
          </a:lstStyle>
          <a:p>
            <a:r>
              <a:t>Access Granted</a:t>
            </a:r>
          </a:p>
        </p:txBody>
      </p:sp>
      <p:pic>
        <p:nvPicPr>
          <p:cNvPr id="348" name="Картина 16" descr="Картина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661" y="1427922"/>
            <a:ext cx="1738245" cy="1738245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Стрелка: нагоре и надолу 17"/>
          <p:cNvSpPr/>
          <p:nvPr/>
        </p:nvSpPr>
        <p:spPr>
          <a:xfrm rot="3120000">
            <a:off x="6926189" y="2387111"/>
            <a:ext cx="330023" cy="1668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36"/>
                </a:moveTo>
                <a:lnTo>
                  <a:pt x="10800" y="0"/>
                </a:lnTo>
                <a:lnTo>
                  <a:pt x="21600" y="2136"/>
                </a:lnTo>
                <a:lnTo>
                  <a:pt x="16200" y="2136"/>
                </a:lnTo>
                <a:lnTo>
                  <a:pt x="16200" y="19464"/>
                </a:lnTo>
                <a:lnTo>
                  <a:pt x="21600" y="19464"/>
                </a:lnTo>
                <a:lnTo>
                  <a:pt x="10800" y="21600"/>
                </a:lnTo>
                <a:lnTo>
                  <a:pt x="0" y="19464"/>
                </a:lnTo>
                <a:lnTo>
                  <a:pt x="5400" y="19464"/>
                </a:lnTo>
                <a:lnTo>
                  <a:pt x="5400" y="2136"/>
                </a:lnTo>
                <a:close/>
              </a:path>
            </a:pathLst>
          </a:custGeom>
          <a:solidFill>
            <a:srgbClr val="234465">
              <a:alpha val="80000"/>
            </a:srgbClr>
          </a:solidFill>
          <a:ln w="19050">
            <a:solidFill>
              <a:srgbClr val="1A334C">
                <a:alpha val="80000"/>
              </a:srgbClr>
            </a:solidFill>
          </a:ln>
        </p:spPr>
        <p:txBody>
          <a:bodyPr lIns="45719" rIns="45719" anchor="ctr"/>
          <a:lstStyle/>
          <a:p>
            <a:pPr algn="ctr">
              <a:defRPr sz="2800" b="1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50" name="Текстово поле 18"/>
          <p:cNvSpPr txBox="1"/>
          <p:nvPr/>
        </p:nvSpPr>
        <p:spPr>
          <a:xfrm>
            <a:off x="7988437" y="1583220"/>
            <a:ext cx="932073" cy="1407262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1A334C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07999" tIns="107999" rIns="107999" bIns="107999">
            <a:spAutoFit/>
          </a:bodyPr>
          <a:lstStyle/>
          <a:p>
            <a:pPr>
              <a:lnSpc>
                <a:spcPct val="110000"/>
              </a:lnSpc>
              <a:defRPr sz="2400" b="1"/>
            </a:pPr>
            <a:r>
              <a:t>MFA</a:t>
            </a:r>
            <a:r>
              <a:rPr b="0"/>
              <a:t> 123 - 456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Контейнер за номер на слайда 1"/>
          <p:cNvSpPr txBox="1">
            <a:spLocks noGrp="1"/>
          </p:cNvSpPr>
          <p:nvPr>
            <p:ph type="sldNum" sz="quarter" idx="2"/>
          </p:nvPr>
        </p:nvSpPr>
        <p:spPr>
          <a:xfrm>
            <a:off x="11951935" y="6547459"/>
            <a:ext cx="16850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353" name="Текстов контейнер 2"/>
          <p:cNvSpPr txBox="1">
            <a:spLocks noGrp="1"/>
          </p:cNvSpPr>
          <p:nvPr>
            <p:ph type="body" idx="1"/>
          </p:nvPr>
        </p:nvSpPr>
        <p:spPr>
          <a:xfrm>
            <a:off x="190401" y="1196124"/>
            <a:ext cx="11818098" cy="5528767"/>
          </a:xfrm>
          <a:prstGeom prst="rect">
            <a:avLst/>
          </a:prstGeom>
        </p:spPr>
        <p:txBody>
          <a:bodyPr/>
          <a:lstStyle/>
          <a:p>
            <a:pPr marL="360045" indent="-360045">
              <a:defRPr sz="3400"/>
            </a:pPr>
            <a:r>
              <a:rPr dirty="0"/>
              <a:t>For Users:</a:t>
            </a:r>
          </a:p>
          <a:p>
            <a:pPr marL="803275" lvl="1" indent="-360044">
              <a:defRPr sz="3200"/>
            </a:pPr>
            <a:r>
              <a:rPr dirty="0"/>
              <a:t>Never use your root user</a:t>
            </a:r>
            <a:endParaRPr sz="3100" dirty="0"/>
          </a:p>
          <a:p>
            <a:pPr marL="803275" lvl="1" indent="-360044">
              <a:defRPr sz="3200"/>
            </a:pPr>
            <a:r>
              <a:rPr dirty="0"/>
              <a:t>If you want full access, create new user and attach </a:t>
            </a:r>
            <a:r>
              <a:rPr b="1" dirty="0" err="1">
                <a:solidFill>
                  <a:schemeClr val="accent1"/>
                </a:solidFill>
              </a:rPr>
              <a:t>AdministratorAccess</a:t>
            </a:r>
            <a:r>
              <a:rPr dirty="0">
                <a:solidFill>
                  <a:schemeClr val="accent1"/>
                </a:solidFill>
              </a:rPr>
              <a:t> </a:t>
            </a:r>
            <a:r>
              <a:rPr dirty="0"/>
              <a:t>policy to it</a:t>
            </a:r>
            <a:endParaRPr sz="3100" dirty="0"/>
          </a:p>
          <a:p>
            <a:pPr marL="360045" indent="-360045">
              <a:defRPr sz="3400"/>
            </a:pPr>
            <a:r>
              <a:rPr dirty="0"/>
              <a:t>For Groups:</a:t>
            </a:r>
          </a:p>
          <a:p>
            <a:pPr marL="803275" lvl="1" indent="-360044">
              <a:defRPr sz="3200"/>
            </a:pPr>
            <a:r>
              <a:rPr dirty="0"/>
              <a:t>Groups are more efficient way to manage account permissions</a:t>
            </a:r>
            <a:endParaRPr sz="3100" dirty="0"/>
          </a:p>
          <a:p>
            <a:pPr marL="803275" lvl="1" indent="-360044">
              <a:defRPr sz="3200"/>
            </a:pPr>
            <a:r>
              <a:rPr dirty="0"/>
              <a:t>Groups allow you to </a:t>
            </a:r>
            <a:r>
              <a:rPr b="1" dirty="0">
                <a:solidFill>
                  <a:schemeClr val="accent1"/>
                </a:solidFill>
              </a:rPr>
              <a:t>manage permissions for multiple users at the same time</a:t>
            </a:r>
          </a:p>
        </p:txBody>
      </p:sp>
      <p:sp>
        <p:nvSpPr>
          <p:cNvPr id="354" name="Заглавие 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Best Practices for IAM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" grpId="1" build="p" bldLvl="5" animBg="1" advAuto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FFFF"/>
      </a:lt1>
      <a:dk2>
        <a:srgbClr val="A7A7A7"/>
      </a:dk2>
      <a:lt2>
        <a:srgbClr val="535353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0000FF"/>
      </a:hlink>
      <a:folHlink>
        <a:srgbClr val="FF00FF"/>
      </a:folHlink>
    </a:clrScheme>
    <a:fontScheme name="SoftUn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oftUn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4465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07999" tIns="107999" rIns="107999" bIns="10799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4465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oftUni">
  <a:themeElements>
    <a:clrScheme name="SoftUn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0000FF"/>
      </a:hlink>
      <a:folHlink>
        <a:srgbClr val="FF00FF"/>
      </a:folHlink>
    </a:clrScheme>
    <a:fontScheme name="SoftUn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oftUn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4465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07999" tIns="107999" rIns="107999" bIns="10799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34465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680</Words>
  <Application>Microsoft Office PowerPoint</Application>
  <PresentationFormat>Widescreen</PresentationFormat>
  <Paragraphs>136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Consolas</vt:lpstr>
      <vt:lpstr>Wingdings</vt:lpstr>
      <vt:lpstr>SoftUni</vt:lpstr>
      <vt:lpstr>IAM and S3</vt:lpstr>
      <vt:lpstr>Table of Contents</vt:lpstr>
      <vt:lpstr>Have a Question?</vt:lpstr>
      <vt:lpstr>PowerPoint Presentation</vt:lpstr>
      <vt:lpstr>What is IAM?</vt:lpstr>
      <vt:lpstr>IAM Best Practices</vt:lpstr>
      <vt:lpstr>What is MFA?</vt:lpstr>
      <vt:lpstr>MFA Diagram</vt:lpstr>
      <vt:lpstr>Best Practices for IAM </vt:lpstr>
      <vt:lpstr>IAM Users</vt:lpstr>
      <vt:lpstr>Storage 101</vt:lpstr>
      <vt:lpstr>Evolution of Storage</vt:lpstr>
      <vt:lpstr>What is Simple Storage Service (S3)?</vt:lpstr>
      <vt:lpstr>What is an s3 Storage Class?</vt:lpstr>
      <vt:lpstr>Other S3 Features and Benefits</vt:lpstr>
      <vt:lpstr>Storage Gateway</vt:lpstr>
      <vt:lpstr>What is Storage Gateway?</vt:lpstr>
      <vt:lpstr>Storage Gateway Deployment Types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IAM and S3</dc:title>
  <cp:lastModifiedBy>Lazarina Rabadzhieva</cp:lastModifiedBy>
  <cp:revision>4</cp:revision>
  <dcterms:modified xsi:type="dcterms:W3CDTF">2021-07-22T13:04:46Z</dcterms:modified>
</cp:coreProperties>
</file>