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 b="def" i="def"/>
      <a:tcStyle>
        <a:tcBdr/>
        <a:fill>
          <a:solidFill>
            <a:srgbClr val="E8F1FE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 b="def" i="def"/>
      <a:tcStyle>
        <a:tcBdr/>
        <a:fill>
          <a:solidFill>
            <a:srgbClr val="E7E8EA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4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8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9.png"/><Relationship Id="rId11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/>
          <p:nvPr>
            <p:ph type="body" sz="quarter" idx="22" hasCustomPrompt="1"/>
          </p:nvPr>
        </p:nvSpPr>
        <p:spPr>
          <a:xfrm>
            <a:off x="553082" y="5344179"/>
            <a:ext cx="2980696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40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b="1" sz="2565"/>
            </a:lvl1pPr>
          </a:lstStyle>
          <a:p>
            <a:pPr/>
            <a:r>
              <a:t>Author Name</a:t>
            </a:r>
          </a:p>
        </p:txBody>
      </p:sp>
      <p:sp>
        <p:nvSpPr>
          <p:cNvPr id="41" name="Picture Placeholder Title Image"/>
          <p:cNvSpPr/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0" name="Picture Placeholder Left"/>
          <p:cNvSpPr/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1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2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3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9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205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https://softuni.org</a:t>
            </a:r>
            <a:r>
              <a:t>. Copyrighted document. Unauthorized copy, reproduction or use is not permitted.</a:t>
            </a:r>
          </a:p>
        </p:txBody>
      </p:sp>
      <p:pic>
        <p:nvPicPr>
          <p:cNvPr id="206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oup SoftUni Brands"/>
          <p:cNvGrpSpPr/>
          <p:nvPr/>
        </p:nvGrpSpPr>
        <p:grpSpPr>
          <a:xfrm>
            <a:off x="3332215" y="1702473"/>
            <a:ext cx="8314911" cy="3543783"/>
            <a:chOff x="0" y="0"/>
            <a:chExt cx="8314909" cy="3543782"/>
          </a:xfrm>
        </p:grpSpPr>
        <p:pic>
          <p:nvPicPr>
            <p:cNvPr id="207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8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Straight Connector 6"/>
            <p:cNvSpPr/>
            <p:nvPr/>
          </p:nvSpPr>
          <p:spPr>
            <a:xfrm>
              <a:off x="77448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traight Connector 5"/>
            <p:cNvSpPr/>
            <p:nvPr/>
          </p:nvSpPr>
          <p:spPr>
            <a:xfrm>
              <a:off x="630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traight Connector 4"/>
            <p:cNvSpPr/>
            <p:nvPr/>
          </p:nvSpPr>
          <p:spPr>
            <a:xfrm>
              <a:off x="486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traight Connector Horizontal"/>
            <p:cNvSpPr/>
            <p:nvPr/>
          </p:nvSpPr>
          <p:spPr>
            <a:xfrm>
              <a:off x="583110" y="1633092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21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Title Text"/>
          <p:cNvSpPr txBox="1"/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224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40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0"/>
            <a:ext cx="3552531" cy="3552532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97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84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79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0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1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2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83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85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6" name="Rectangle: Rounded Corners 13"/>
            <p:cNvSpPr/>
            <p:nvPr/>
          </p:nvSpPr>
          <p:spPr>
            <a:xfrm>
              <a:off x="640772" y="2910823"/>
              <a:ext cx="655966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7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1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89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" name="Straight Connector 23"/>
              <p:cNvSpPr/>
              <p:nvPr/>
            </p:nvSpPr>
            <p:spPr>
              <a:xfrm flipH="1">
                <a:off x="0" y="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2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96" name="Group 17"/>
            <p:cNvGrpSpPr/>
            <p:nvPr/>
          </p:nvGrpSpPr>
          <p:grpSpPr>
            <a:xfrm>
              <a:off x="1171969" y="726959"/>
              <a:ext cx="462460" cy="474800"/>
              <a:chOff x="0" y="0"/>
              <a:chExt cx="462459" cy="474799"/>
            </a:xfrm>
          </p:grpSpPr>
          <p:sp>
            <p:nvSpPr>
              <p:cNvPr id="94" name="Straight Connector 20"/>
              <p:cNvSpPr/>
              <p:nvPr/>
            </p:nvSpPr>
            <p:spPr>
              <a:xfrm flipV="1">
                <a:off x="0" y="237400"/>
                <a:ext cx="460691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" name="Straight Connector 21"/>
              <p:cNvSpPr/>
              <p:nvPr/>
            </p:nvSpPr>
            <p:spPr>
              <a:xfrm>
                <a:off x="1768" y="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8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129" name="Group 32"/>
          <p:cNvGrpSpPr/>
          <p:nvPr/>
        </p:nvGrpSpPr>
        <p:grpSpPr>
          <a:xfrm>
            <a:off x="392805" y="3428999"/>
            <a:ext cx="1522049" cy="2411974"/>
            <a:chOff x="0" y="0"/>
            <a:chExt cx="1522047" cy="2411973"/>
          </a:xfrm>
        </p:grpSpPr>
        <p:grpSp>
          <p:nvGrpSpPr>
            <p:cNvPr id="116" name="Group 33"/>
            <p:cNvGrpSpPr/>
            <p:nvPr/>
          </p:nvGrpSpPr>
          <p:grpSpPr>
            <a:xfrm>
              <a:off x="0" y="-1"/>
              <a:ext cx="1522048" cy="1834918"/>
              <a:chOff x="0" y="0"/>
              <a:chExt cx="1522047" cy="1834916"/>
            </a:xfrm>
          </p:grpSpPr>
          <p:sp>
            <p:nvSpPr>
              <p:cNvPr id="111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2" name="Rectangle 5"/>
              <p:cNvSpPr/>
              <p:nvPr/>
            </p:nvSpPr>
            <p:spPr>
              <a:xfrm>
                <a:off x="401467" y="1166938"/>
                <a:ext cx="950500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3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4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5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17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8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9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121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4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128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126" name="Straight Connector 42"/>
              <p:cNvSpPr/>
              <p:nvPr/>
            </p:nvSpPr>
            <p:spPr>
              <a:xfrm flipV="1">
                <a:off x="0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traight Connector 43"/>
              <p:cNvSpPr/>
              <p:nvPr/>
            </p:nvSpPr>
            <p:spPr>
              <a:xfrm>
                <a:off x="1389" y="0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Slide Body Text"/>
          <p:cNvSpPr/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14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5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Picture SoftUni Mascot" descr="Picture SoftUni Masco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515999" y="3408495"/>
            <a:ext cx="2251058" cy="304443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Body Level One…"/>
          <p:cNvSpPr txBox="1"/>
          <p:nvPr>
            <p:ph type="body" idx="1" hasCustomPrompt="1"/>
          </p:nvPr>
        </p:nvSpPr>
        <p:spPr>
          <a:xfrm>
            <a:off x="196766" y="1371603"/>
            <a:ext cx="9049234" cy="5207398"/>
          </a:xfrm>
          <a:prstGeom prst="rect">
            <a:avLst/>
          </a:prstGeom>
        </p:spPr>
        <p:txBody>
          <a:bodyPr/>
          <a:lstStyle>
            <a:lvl1pPr marL="514041" indent="-514041">
              <a:buAutoNum type="arabicPeriod" startAt="1"/>
              <a:defRPr sz="3600"/>
            </a:lvl1pPr>
            <a:lvl2pPr marL="824472" indent="-381560">
              <a:defRPr sz="3600"/>
            </a:lvl2pPr>
            <a:lvl3pPr marL="1342697" indent="-447347">
              <a:defRPr sz="3600"/>
            </a:lvl3pPr>
            <a:lvl4pPr marL="1817688" indent="-469900">
              <a:defRPr sz="3600"/>
            </a:lvl4pPr>
            <a:lvl5pPr marL="2176336" indent="-384048">
              <a:defRPr sz="3600"/>
            </a:lvl5pPr>
          </a:lstStyle>
          <a:p>
            <a:pPr/>
            <a:r>
              <a:t>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63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able of Contents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887567" y="6502460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75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7" name="Text Placeholder Left"/>
          <p:cNvSpPr/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178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79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Title"/>
          <p:cNvSpPr txBox="1"/>
          <p:nvPr>
            <p:ph type="title" hasCustomPrompt="1"/>
          </p:nvPr>
        </p:nvSpPr>
        <p:spPr>
          <a:xfrm>
            <a:off x="585176" y="100749"/>
            <a:ext cx="11410061" cy="88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grpSp>
        <p:nvGrpSpPr>
          <p:cNvPr id="25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3"/>
          </a:xfrm>
        </p:grpSpPr>
        <p:grpSp>
          <p:nvGrpSpPr>
            <p:cNvPr id="12" name="Group 28"/>
            <p:cNvGrpSpPr/>
            <p:nvPr/>
          </p:nvGrpSpPr>
          <p:grpSpPr>
            <a:xfrm>
              <a:off x="-1" y="-1"/>
              <a:ext cx="641752" cy="773667"/>
              <a:chOff x="0" y="0"/>
              <a:chExt cx="641750" cy="773665"/>
            </a:xfrm>
          </p:grpSpPr>
          <p:sp>
            <p:nvSpPr>
              <p:cNvPr id="7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9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0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3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" name="Rectangle: Rounded Corners 30"/>
            <p:cNvSpPr/>
            <p:nvPr/>
          </p:nvSpPr>
          <p:spPr>
            <a:xfrm>
              <a:off x="212239" y="964134"/>
              <a:ext cx="217272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17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" name="Straight Connector 40"/>
              <p:cNvSpPr/>
              <p:nvPr/>
            </p:nvSpPr>
            <p:spPr>
              <a:xfrm flipH="1">
                <a:off x="0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2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" name="Straight Connector 38"/>
              <p:cNvSpPr/>
              <p:nvPr/>
            </p:nvSpPr>
            <p:spPr>
              <a:xfrm>
                <a:off x="585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826524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1305418" marR="0" indent="-410068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1778529" marR="0" indent="-430741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404193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4651153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526037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2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ws.amazon.com/route53/what-is-dns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ragistics.com/" TargetMode="External"/><Relationship Id="rId3" Type="http://schemas.openxmlformats.org/officeDocument/2006/relationships/image" Target="../media/image35.png"/><Relationship Id="rId4" Type="http://schemas.openxmlformats.org/officeDocument/2006/relationships/hyperlink" Target="https://www.indeavr.com/en" TargetMode="External"/><Relationship Id="rId5" Type="http://schemas.openxmlformats.org/officeDocument/2006/relationships/image" Target="../media/image36.png"/><Relationship Id="rId6" Type="http://schemas.openxmlformats.org/officeDocument/2006/relationships/hyperlink" Target="http://www.postbank.bg/" TargetMode="External"/><Relationship Id="rId7" Type="http://schemas.openxmlformats.org/officeDocument/2006/relationships/image" Target="../media/image37.png"/><Relationship Id="rId8" Type="http://schemas.openxmlformats.org/officeDocument/2006/relationships/hyperlink" Target="http://smartit.bg/" TargetMode="External"/><Relationship Id="rId9" Type="http://schemas.openxmlformats.org/officeDocument/2006/relationships/image" Target="../media/image38.png"/><Relationship Id="rId10" Type="http://schemas.openxmlformats.org/officeDocument/2006/relationships/hyperlink" Target="https://motion-software.com/" TargetMode="External"/><Relationship Id="rId11" Type="http://schemas.openxmlformats.org/officeDocument/2006/relationships/image" Target="../media/image1.jpeg"/><Relationship Id="rId12" Type="http://schemas.openxmlformats.org/officeDocument/2006/relationships/hyperlink" Target="https://coca-colahellenic.com/" TargetMode="External"/><Relationship Id="rId13" Type="http://schemas.openxmlformats.org/officeDocument/2006/relationships/image" Target="../media/image39.png"/><Relationship Id="rId14" Type="http://schemas.openxmlformats.org/officeDocument/2006/relationships/hyperlink" Target="https://www.xs-software.com/" TargetMode="External"/><Relationship Id="rId15" Type="http://schemas.openxmlformats.org/officeDocument/2006/relationships/image" Target="../media/image40.png"/><Relationship Id="rId16" Type="http://schemas.openxmlformats.org/officeDocument/2006/relationships/hyperlink" Target="https://www.zuehlke.com/" TargetMode="External"/><Relationship Id="rId17" Type="http://schemas.openxmlformats.org/officeDocument/2006/relationships/image" Target="../media/image41.png"/><Relationship Id="rId18" Type="http://schemas.openxmlformats.org/officeDocument/2006/relationships/hyperlink" Target="https://www.softwaregroup.com/" TargetMode="External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ee.bg/" TargetMode="External"/><Relationship Id="rId3" Type="http://schemas.openxmlformats.org/officeDocument/2006/relationships/image" Target="../media/image45.png"/><Relationship Id="rId4" Type="http://schemas.openxmlformats.org/officeDocument/2006/relationships/hyperlink" Target="https://codexio.bg/" TargetMode="External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oftuni.bg/" TargetMode="Externa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s://forum.softuni.bg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mpany Web Site"/>
          <p:cNvSpPr txBox="1"/>
          <p:nvPr>
            <p:ph type="body" sz="quarter" idx="1"/>
          </p:nvPr>
        </p:nvSpPr>
        <p:spPr>
          <a:xfrm>
            <a:off x="8708505" y="6130862"/>
            <a:ext cx="2951518" cy="341557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1A334C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https://softuni.org</a:t>
            </a:r>
          </a:p>
        </p:txBody>
      </p:sp>
      <p:sp>
        <p:nvSpPr>
          <p:cNvPr id="251" name="Company Name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University</a:t>
            </a:r>
          </a:p>
        </p:txBody>
      </p:sp>
      <p:sp>
        <p:nvSpPr>
          <p:cNvPr id="252" name="Author Position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Technical Trainers</a:t>
            </a:r>
          </a:p>
        </p:txBody>
      </p:sp>
      <p:sp>
        <p:nvSpPr>
          <p:cNvPr id="253" name="Author Name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SoftUni Team</a:t>
            </a:r>
          </a:p>
        </p:txBody>
      </p:sp>
      <p:sp>
        <p:nvSpPr>
          <p:cNvPr id="254" name="Presentation Subtitle"/>
          <p:cNvSpPr txBox="1"/>
          <p:nvPr/>
        </p:nvSpPr>
        <p:spPr>
          <a:xfrm>
            <a:off x="626182" y="1258272"/>
            <a:ext cx="10939636" cy="131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500"/>
            </a:lvl1pPr>
          </a:lstStyle>
          <a:p>
            <a:pPr/>
            <a:r>
              <a:t>AWS Essentials</a:t>
            </a:r>
          </a:p>
        </p:txBody>
      </p:sp>
      <p:sp>
        <p:nvSpPr>
          <p:cNvPr id="255" name="Presentation Title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081" y="1561464"/>
            <a:ext cx="2933066" cy="2933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Подзаглавие 1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/>
            <a:r>
              <a:t>A subnet is a subsection of a network</a:t>
            </a:r>
          </a:p>
          <a:p>
            <a:pPr/>
            <a:r>
              <a:t>Generally subnet includes all of the computers</a:t>
            </a:r>
            <a:br/>
            <a:r>
              <a:t>in a specific location</a:t>
            </a:r>
          </a:p>
        </p:txBody>
      </p:sp>
      <p:sp>
        <p:nvSpPr>
          <p:cNvPr id="289" name="Заглавие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Subnets</a:t>
            </a:r>
          </a:p>
        </p:txBody>
      </p:sp>
      <p:pic>
        <p:nvPicPr>
          <p:cNvPr id="290" name="Картина 4" descr="Картина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509" y="3131566"/>
            <a:ext cx="4799129" cy="33247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  <p:pic>
        <p:nvPicPr>
          <p:cNvPr id="291" name="Картина 5" descr="Картина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8640" y="3131566"/>
            <a:ext cx="2834641" cy="33247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3"/>
      <p:bldP build="whole" bldLvl="1" animBg="1" rev="0" advAuto="0" spid="290" grpId="2"/>
      <p:bldP build="whole" bldLvl="1" animBg="1" rev="0" advAuto="0" spid="28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Заглавие 3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986934">
              <a:defRPr sz="4536"/>
            </a:lvl1pPr>
          </a:lstStyle>
          <a:p>
            <a:pPr/>
            <a:r>
              <a:t>Internet Gateways and Route Tables</a:t>
            </a:r>
          </a:p>
        </p:txBody>
      </p:sp>
      <p:sp>
        <p:nvSpPr>
          <p:cNvPr id="294" name="Контейнер за номер на слайда 1"/>
          <p:cNvSpPr txBox="1"/>
          <p:nvPr>
            <p:ph type="sldNum" sz="quarter" idx="4294967295"/>
          </p:nvPr>
        </p:nvSpPr>
        <p:spPr>
          <a:xfrm>
            <a:off x="11576891" y="6539345"/>
            <a:ext cx="33586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95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1723" y="1140941"/>
            <a:ext cx="27432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Подзаглавие 1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An Internet Gateway is </a:t>
            </a:r>
            <a:r>
              <a:rPr b="1">
                <a:solidFill>
                  <a:schemeClr val="accent1"/>
                </a:solidFill>
              </a:rPr>
              <a:t>horizontally scaled</a:t>
            </a:r>
            <a:r>
              <a:t>, </a:t>
            </a:r>
            <a:r>
              <a:rPr b="1">
                <a:solidFill>
                  <a:schemeClr val="accent1"/>
                </a:solidFill>
              </a:rPr>
              <a:t>redundant and highly available</a:t>
            </a:r>
            <a:r>
              <a:t> VPC component</a:t>
            </a:r>
          </a:p>
          <a:p>
            <a:pPr lvl="1" marL="803275" indent="-360362">
              <a:defRPr sz="3100"/>
            </a:pPr>
            <a:r>
              <a:t>A</a:t>
            </a:r>
            <a:r>
              <a:t>llows communication between instances in your VPC and the internet</a:t>
            </a:r>
          </a:p>
          <a:p>
            <a:pPr lvl="1" marL="803275" indent="-360362">
              <a:defRPr sz="3100"/>
            </a:pPr>
            <a:r>
              <a:t>Imposes </a:t>
            </a:r>
            <a:r>
              <a:rPr b="1">
                <a:solidFill>
                  <a:schemeClr val="accent1"/>
                </a:solidFill>
              </a:rPr>
              <a:t>no availability risks or bandwidth constraints</a:t>
            </a:r>
            <a:r>
              <a:t> on your network traffic</a:t>
            </a:r>
          </a:p>
        </p:txBody>
      </p:sp>
      <p:sp>
        <p:nvSpPr>
          <p:cNvPr id="298" name="Заглавие 2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pPr/>
            <a:r>
              <a:t>Internet Gateways (IGWs)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Заглавие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Diagram</a:t>
            </a:r>
          </a:p>
        </p:txBody>
      </p:sp>
      <p:pic>
        <p:nvPicPr>
          <p:cNvPr id="302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850" y="1267529"/>
            <a:ext cx="4219575" cy="53897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Текстов контейнер 2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/>
            <a:r>
              <a:t>A Route Table contains a set</a:t>
            </a:r>
            <a:br/>
            <a:r>
              <a:t>of rules, called routes, that</a:t>
            </a:r>
            <a:br/>
            <a:r>
              <a:t>areused to determine when</a:t>
            </a:r>
            <a:br/>
            <a:r>
              <a:t>network trafic is directed</a:t>
            </a:r>
          </a:p>
        </p:txBody>
      </p:sp>
      <p:sp>
        <p:nvSpPr>
          <p:cNvPr id="306" name="Заглавие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Route Tables</a:t>
            </a:r>
          </a:p>
        </p:txBody>
      </p:sp>
      <p:pic>
        <p:nvPicPr>
          <p:cNvPr id="307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098" y="3753570"/>
            <a:ext cx="2382796" cy="2382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Картина 6" descr="Картина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8594" y="1482328"/>
            <a:ext cx="4030362" cy="501163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"/>
      <p:bldP build="whole" bldLvl="1" animBg="1" rev="0" advAuto="0" spid="30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Текстов контейнер 2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/>
            <a:r>
              <a:t>Network Access Control List (NACL)</a:t>
            </a:r>
          </a:p>
          <a:p>
            <a:pPr lvl="1" marL="803275" indent="-360362">
              <a:defRPr sz="3100"/>
            </a:pPr>
            <a:r>
              <a:t>A firewall/security layer</a:t>
            </a:r>
            <a:br/>
            <a:r>
              <a:t>on </a:t>
            </a:r>
            <a:r>
              <a:rPr b="1">
                <a:solidFill>
                  <a:schemeClr val="accent1"/>
                </a:solidFill>
              </a:rPr>
              <a:t>subnet level</a:t>
            </a:r>
          </a:p>
          <a:p>
            <a:pPr/>
            <a:r>
              <a:t>Security Group</a:t>
            </a:r>
          </a:p>
          <a:p>
            <a:pPr lvl="1" marL="803275" indent="-360362">
              <a:defRPr sz="3100"/>
            </a:pPr>
            <a:r>
              <a:t>A firewall/security layer</a:t>
            </a:r>
            <a:br/>
            <a:r>
              <a:t>on </a:t>
            </a:r>
            <a:r>
              <a:rPr b="1">
                <a:solidFill>
                  <a:schemeClr val="accent1"/>
                </a:solidFill>
              </a:rPr>
              <a:t>instance</a:t>
            </a:r>
            <a:r>
              <a:t>/</a:t>
            </a:r>
            <a:r>
              <a:rPr b="1">
                <a:solidFill>
                  <a:schemeClr val="accent1"/>
                </a:solidFill>
              </a:rPr>
              <a:t>server level</a:t>
            </a:r>
          </a:p>
        </p:txBody>
      </p:sp>
      <p:sp>
        <p:nvSpPr>
          <p:cNvPr id="312" name="Заглавие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Networking Security</a:t>
            </a:r>
          </a:p>
        </p:txBody>
      </p:sp>
      <p:pic>
        <p:nvPicPr>
          <p:cNvPr id="313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329" y="2042105"/>
            <a:ext cx="4119331" cy="40424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  <p:bldP build="whole" bldLvl="1" animBg="1" rev="0" advAuto="0" spid="31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Highly available and scalable cloud Domain Name System (DNS) web service.…"/>
          <p:cNvSpPr txBox="1"/>
          <p:nvPr>
            <p:ph type="body" idx="1"/>
          </p:nvPr>
        </p:nvSpPr>
        <p:spPr>
          <a:xfrm>
            <a:off x="186952" y="1183043"/>
            <a:ext cx="11818096" cy="5528767"/>
          </a:xfrm>
          <a:prstGeom prst="rect">
            <a:avLst/>
          </a:prstGeom>
        </p:spPr>
        <p:txBody>
          <a:bodyPr/>
          <a:lstStyle/>
          <a:p>
            <a:pPr marL="160421" indent="-160421" defTabSz="457200">
              <a:lnSpc>
                <a:spcPct val="100000"/>
              </a:lnSpc>
              <a:spcBef>
                <a:spcPts val="0"/>
              </a:spcBef>
              <a:buChar char="•"/>
              <a:defRPr sz="2500">
                <a:solidFill>
                  <a:srgbClr val="232F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Highly available and scalable cloud </a:t>
            </a:r>
            <a:r>
              <a:rPr>
                <a:solidFill>
                  <a:schemeClr val="accent1">
                    <a:lumOff val="12500"/>
                  </a:schemeClr>
                </a:solidFill>
                <a:hlinkClick r:id="rId2" invalidUrl="" action="" tgtFrame="" tooltip="" history="1" highlightClick="0" endSnd="0"/>
              </a:rPr>
              <a:t>Domain Name System (DNS)</a:t>
            </a:r>
            <a:r>
              <a:t> web service. 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</a:p>
          <a:p>
            <a:pPr marL="140368" indent="-140368" defTabSz="457200">
              <a:lnSpc>
                <a:spcPct val="100000"/>
              </a:lnSpc>
              <a:spcBef>
                <a:spcPts val="0"/>
              </a:spcBef>
              <a:buChar char="•"/>
              <a:defRPr sz="2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Amazon Route 53 Traffic Flow </a:t>
            </a:r>
            <a:r>
              <a:rPr>
                <a:solidFill>
                  <a:schemeClr val="accent1"/>
                </a:solidFill>
              </a:rPr>
              <a:t>routes traffic based on multiple criteria</a:t>
            </a:r>
            <a:r>
              <a:t>, such as endpoint health, geographic location, and latency. </a:t>
            </a:r>
          </a:p>
          <a:p>
            <a:pPr marL="330868" indent="-330868" defTabSz="457200">
              <a:lnSpc>
                <a:spcPct val="100000"/>
              </a:lnSpc>
              <a:spcBef>
                <a:spcPts val="0"/>
              </a:spcBef>
              <a:buChar char="•"/>
              <a:defRPr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Amazon Route 53 is designed to work well with other AWS features and offerings. You can use Amazon Route 53 to</a:t>
            </a:r>
            <a:r>
              <a:rPr>
                <a:solidFill>
                  <a:schemeClr val="accent1"/>
                </a:solidFill>
              </a:rPr>
              <a:t> map domain names </a:t>
            </a:r>
            <a:r>
              <a:t>to your Amazon EC2 instances, Amazon S3 buckets, Amazon CloudFront distributions, and other AWS resources. </a:t>
            </a:r>
          </a:p>
        </p:txBody>
      </p:sp>
      <p:sp>
        <p:nvSpPr>
          <p:cNvPr id="317" name="Route 5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 53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Заглавие 3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1047856">
              <a:defRPr sz="4558"/>
            </a:lvl1pPr>
          </a:lstStyle>
          <a:p>
            <a:pPr/>
            <a:r>
              <a:t>VPC Workshop</a:t>
            </a:r>
          </a:p>
        </p:txBody>
      </p:sp>
      <p:sp>
        <p:nvSpPr>
          <p:cNvPr id="320" name="Контейнер за номер на слайда 1"/>
          <p:cNvSpPr txBox="1"/>
          <p:nvPr>
            <p:ph type="sldNum" sz="quarter" idx="4294967295"/>
          </p:nvPr>
        </p:nvSpPr>
        <p:spPr>
          <a:xfrm>
            <a:off x="11576891" y="6511635"/>
            <a:ext cx="33586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3" name="Group"/>
          <p:cNvGrpSpPr/>
          <p:nvPr/>
        </p:nvGrpSpPr>
        <p:grpSpPr>
          <a:xfrm>
            <a:off x="4267200" y="762681"/>
            <a:ext cx="3657602" cy="3657601"/>
            <a:chOff x="0" y="0"/>
            <a:chExt cx="3657601" cy="3657600"/>
          </a:xfrm>
        </p:grpSpPr>
        <p:sp>
          <p:nvSpPr>
            <p:cNvPr id="321" name="Oval"/>
            <p:cNvSpPr/>
            <p:nvPr/>
          </p:nvSpPr>
          <p:spPr>
            <a:xfrm>
              <a:off x="0" y="-1"/>
              <a:ext cx="3657602" cy="3657601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9050" cap="flat">
              <a:solidFill>
                <a:srgbClr val="FFFFFF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7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322" name="Picture SoftUni Mascot" descr="Picture SoftUni Mascot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598617" y="11317"/>
              <a:ext cx="2465412" cy="3334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Заглавие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Workshop Diagram</a:t>
            </a:r>
          </a:p>
        </p:txBody>
      </p:sp>
      <p:pic>
        <p:nvPicPr>
          <p:cNvPr id="326" name="Картина 4" descr="Картина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229" y="1325619"/>
            <a:ext cx="4225292" cy="526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Подзаглавие 1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/>
            <a:r>
              <a:t>Create a VPC from scratch (without using the VPC Wizard).</a:t>
            </a:r>
          </a:p>
          <a:p>
            <a:pPr/>
            <a:r>
              <a:t>Set the VPC CIDR to 172.16.0.0/16</a:t>
            </a:r>
          </a:p>
          <a:p>
            <a:pPr/>
            <a:r>
              <a:t>Create a public and private subnet in different Availability Zones using the following IP CIDR addresses:</a:t>
            </a:r>
          </a:p>
          <a:p>
            <a:pPr lvl="1" marL="803275" indent="-360362">
              <a:defRPr sz="3100"/>
            </a:pPr>
            <a:r>
              <a:t>Public1 subnet in us-east-1a: 172.16.1.0/24</a:t>
            </a:r>
          </a:p>
          <a:p>
            <a:pPr lvl="1" marL="803275" indent="-360362">
              <a:defRPr sz="3100"/>
            </a:pPr>
            <a:r>
              <a:t>Private1 subnet in us-east-1b: 172.16.2.0/24</a:t>
            </a:r>
          </a:p>
        </p:txBody>
      </p:sp>
      <p:sp>
        <p:nvSpPr>
          <p:cNvPr id="329" name="Заглавие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Create VPC</a:t>
            </a:r>
            <a:r>
              <a:t> (1)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Slide Body"/>
          <p:cNvSpPr txBox="1"/>
          <p:nvPr>
            <p:ph type="body" idx="1"/>
          </p:nvPr>
        </p:nvSpPr>
        <p:spPr>
          <a:xfrm>
            <a:off x="196766" y="1371603"/>
            <a:ext cx="9049234" cy="5207398"/>
          </a:xfrm>
          <a:prstGeom prst="rect">
            <a:avLst/>
          </a:prstGeom>
        </p:spPr>
        <p:txBody>
          <a:bodyPr/>
          <a:lstStyle/>
          <a:p>
            <a:pPr/>
            <a:r>
              <a:t>Networking 101</a:t>
            </a:r>
          </a:p>
          <a:p>
            <a:pPr/>
            <a:r>
              <a:t>Conceptual overview of VPCs</a:t>
            </a:r>
          </a:p>
          <a:p>
            <a:pPr/>
            <a:r>
              <a:t>Internet Gateway and Route Tables</a:t>
            </a:r>
          </a:p>
          <a:p>
            <a:pPr/>
            <a:r>
              <a:t>VPC Subnets, Security Groups and NACLs</a:t>
            </a:r>
          </a:p>
          <a:p>
            <a:pPr/>
            <a:r>
              <a:t>Hans-On Lab</a:t>
            </a:r>
          </a:p>
        </p:txBody>
      </p:sp>
      <p:sp>
        <p:nvSpPr>
          <p:cNvPr id="260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Текстов контейнер 2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4500"/>
              </a:lnSpc>
            </a:pPr>
            <a:r>
              <a:t>Create Two Network Access Control Lists (NACLs), and Associate Each with the Proper Subnet</a:t>
            </a:r>
          </a:p>
          <a:p>
            <a:pPr lvl="1" marL="803275" indent="-360362">
              <a:lnSpc>
                <a:spcPct val="94500"/>
              </a:lnSpc>
              <a:defRPr sz="3100"/>
            </a:pPr>
            <a:r>
              <a:t>Create a public NACL with inbound rules allowing HTTP and SSH traffic, as well as an outbound rule allowing traffic on port range 1024-65535</a:t>
            </a:r>
          </a:p>
          <a:p>
            <a:pPr lvl="1" marL="803275" indent="-360362">
              <a:lnSpc>
                <a:spcPct val="94500"/>
              </a:lnSpc>
              <a:defRPr sz="3100"/>
            </a:pPr>
            <a:r>
              <a:t>Associate the public NACL with the public subnet</a:t>
            </a:r>
          </a:p>
          <a:p>
            <a:pPr lvl="1" marL="803275" indent="-360362">
              <a:lnSpc>
                <a:spcPct val="94500"/>
              </a:lnSpc>
              <a:defRPr sz="3100"/>
            </a:pPr>
            <a:r>
              <a:t>Create a private NACL with an inbound rule allowing SSH traffic with a source of 172.16.1.0/24, as well as an outbound rule allowing traffic on port range 1024-65535</a:t>
            </a:r>
          </a:p>
          <a:p>
            <a:pPr lvl="1" marL="803275" indent="-360362">
              <a:lnSpc>
                <a:spcPct val="94500"/>
              </a:lnSpc>
              <a:defRPr sz="3100"/>
            </a:pPr>
            <a:r>
              <a:t>Associate the private NACL with the private subnet</a:t>
            </a:r>
          </a:p>
        </p:txBody>
      </p:sp>
      <p:sp>
        <p:nvSpPr>
          <p:cNvPr id="333" name="Заглавие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Create VPC</a:t>
            </a:r>
            <a:r>
              <a:t> (2)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Текстов контейнер 2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/>
            <a:r>
              <a:t>Create an internet gateway, and connect it to the VPC</a:t>
            </a:r>
          </a:p>
          <a:p>
            <a:pPr/>
            <a:r>
              <a:t>Create Two Route Tables, and Associate Them with the Correct Subnet</a:t>
            </a:r>
          </a:p>
          <a:p>
            <a:pPr lvl="1" marL="803275" indent="-360362">
              <a:defRPr sz="3100"/>
            </a:pPr>
            <a:r>
              <a:t>Create two route tables:</a:t>
            </a:r>
          </a:p>
          <a:p>
            <a:pPr lvl="2" marL="1255712" indent="-360362">
              <a:defRPr sz="2900"/>
            </a:pPr>
            <a:r>
              <a:t>One for the public subnet with an internet gateway route</a:t>
            </a:r>
          </a:p>
          <a:p>
            <a:pPr lvl="2" marL="1255712" indent="-360362">
              <a:defRPr sz="2900"/>
            </a:pPr>
            <a:r>
              <a:t>One for the private subnet without an internet gateway route</a:t>
            </a:r>
          </a:p>
          <a:p>
            <a:pPr lvl="1" marL="803275" indent="-360362">
              <a:defRPr sz="3100"/>
            </a:pPr>
            <a:r>
              <a:t>For the public route table, create a default route to the internet using the 0.0.0.0/0 CIDR notation</a:t>
            </a:r>
          </a:p>
        </p:txBody>
      </p:sp>
      <p:sp>
        <p:nvSpPr>
          <p:cNvPr id="337" name="Заглавие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Create VPC</a:t>
            </a:r>
            <a:r>
              <a:t> (3)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 Placeholder 4"/>
          <p:cNvSpPr txBox="1"/>
          <p:nvPr>
            <p:ph type="body" idx="1"/>
          </p:nvPr>
        </p:nvSpPr>
        <p:spPr>
          <a:xfrm>
            <a:off x="869725" y="1656225"/>
            <a:ext cx="7581211" cy="4772371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340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grpSp>
        <p:nvGrpSpPr>
          <p:cNvPr id="344" name="Group 8"/>
          <p:cNvGrpSpPr/>
          <p:nvPr/>
        </p:nvGrpSpPr>
        <p:grpSpPr>
          <a:xfrm>
            <a:off x="191942" y="1419749"/>
            <a:ext cx="8632995" cy="5300340"/>
            <a:chOff x="0" y="0"/>
            <a:chExt cx="8632994" cy="5300338"/>
          </a:xfrm>
        </p:grpSpPr>
        <p:sp>
          <p:nvSpPr>
            <p:cNvPr id="341" name="Rounded Rectangle 10"/>
            <p:cNvSpPr/>
            <p:nvPr/>
          </p:nvSpPr>
          <p:spPr>
            <a:xfrm>
              <a:off x="0" y="0"/>
              <a:ext cx="8632995" cy="5300339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42" name="Rounded Rectangle 16"/>
            <p:cNvSpPr/>
            <p:nvPr/>
          </p:nvSpPr>
          <p:spPr>
            <a:xfrm>
              <a:off x="156211" y="296812"/>
              <a:ext cx="194922" cy="470671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43" name="Half Frame 11"/>
            <p:cNvSpPr/>
            <p:nvPr/>
          </p:nvSpPr>
          <p:spPr>
            <a:xfrm rot="5400000">
              <a:off x="7872084" y="298621"/>
              <a:ext cx="729625" cy="54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</p:grpSp>
      <p:pic>
        <p:nvPicPr>
          <p:cNvPr id="34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824937" y="3276641"/>
            <a:ext cx="2882678" cy="311978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Content Placeholder 4"/>
          <p:cNvSpPr txBox="1"/>
          <p:nvPr/>
        </p:nvSpPr>
        <p:spPr>
          <a:xfrm>
            <a:off x="615074" y="1723767"/>
            <a:ext cx="8137862" cy="4783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600">
                <a:solidFill>
                  <a:srgbClr val="FFFFFF"/>
                </a:solidFill>
              </a:defRPr>
            </a:pPr>
            <a:r>
              <a:t>Networking 101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600">
                <a:solidFill>
                  <a:srgbClr val="FFFFFF"/>
                </a:solidFill>
              </a:defRPr>
            </a:pPr>
            <a:r>
              <a:t>Conceptual overview of VPCs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600">
                <a:solidFill>
                  <a:srgbClr val="FFFFFF"/>
                </a:solidFill>
              </a:defRPr>
            </a:pPr>
            <a:r>
              <a:t>Internet Gateway and Route Tables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600">
                <a:solidFill>
                  <a:srgbClr val="FFFFFF"/>
                </a:solidFill>
              </a:defRPr>
            </a:pPr>
            <a:r>
              <a:t>VPC Subnets, Security Groups and NACLs</a:t>
            </a:r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600">
                <a:solidFill>
                  <a:srgbClr val="FFFFFF"/>
                </a:solidFill>
              </a:defRPr>
            </a:pPr>
            <a:r>
              <a:t>Hans-On Lab</a:t>
            </a:r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lide Title"/>
          <p:cNvSpPr txBox="1"/>
          <p:nvPr>
            <p:ph type="title"/>
          </p:nvPr>
        </p:nvSpPr>
        <p:spPr>
          <a:xfrm>
            <a:off x="809627" y="703243"/>
            <a:ext cx="5916374" cy="1033305"/>
          </a:xfrm>
          <a:prstGeom prst="rect">
            <a:avLst/>
          </a:prstGeom>
        </p:spPr>
        <p:txBody>
          <a:bodyPr/>
          <a:lstStyle>
            <a:lvl1pPr defTabSz="685388">
              <a:defRPr sz="66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SoftUni Diamond Partners</a:t>
            </a:r>
          </a:p>
        </p:txBody>
      </p:sp>
      <p:grpSp>
        <p:nvGrpSpPr>
          <p:cNvPr id="354" name="Infragistics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8048208" y="2547248"/>
            <a:ext cx="3625552" cy="1009713"/>
            <a:chOff x="0" y="0"/>
            <a:chExt cx="3625551" cy="1009712"/>
          </a:xfrm>
        </p:grpSpPr>
        <p:sp>
          <p:nvSpPr>
            <p:cNvPr id="352" name="Shape"/>
            <p:cNvSpPr/>
            <p:nvPr/>
          </p:nvSpPr>
          <p:spPr>
            <a:xfrm>
              <a:off x="0" y="-1"/>
              <a:ext cx="3625552" cy="100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53" name="image35.png" descr="image3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" t="0" r="2514" b="6"/>
            <a:stretch>
              <a:fillRect/>
            </a:stretch>
          </p:blipFill>
          <p:spPr>
            <a:xfrm>
              <a:off x="0" y="0"/>
              <a:ext cx="3625454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58" name="Indeavr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4427954" y="1393728"/>
            <a:ext cx="3334616" cy="966798"/>
            <a:chOff x="0" y="0"/>
            <a:chExt cx="3334615" cy="966797"/>
          </a:xfrm>
        </p:grpSpPr>
        <p:sp>
          <p:nvSpPr>
            <p:cNvPr id="355" name="Shape"/>
            <p:cNvSpPr/>
            <p:nvPr/>
          </p:nvSpPr>
          <p:spPr>
            <a:xfrm>
              <a:off x="0" y="-1"/>
              <a:ext cx="3334616" cy="96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56" name="image36.png" descr="image36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939" r="0" b="5775"/>
            <a:stretch>
              <a:fillRect/>
            </a:stretch>
          </p:blipFill>
          <p:spPr>
            <a:xfrm>
              <a:off x="238995" y="-1"/>
              <a:ext cx="2925641" cy="96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57" name="Shape"/>
            <p:cNvSpPr/>
            <p:nvPr/>
          </p:nvSpPr>
          <p:spPr>
            <a:xfrm>
              <a:off x="0" y="0"/>
              <a:ext cx="3334616" cy="9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2" name="Postbank">
            <a:hlinkClick r:id="rId6" invalidUrl="" action="" tgtFrame="" tooltip="" history="1" highlightClick="0" endSnd="0"/>
          </p:cNvPr>
          <p:cNvGrpSpPr/>
          <p:nvPr/>
        </p:nvGrpSpPr>
        <p:grpSpPr>
          <a:xfrm>
            <a:off x="752280" y="5307007"/>
            <a:ext cx="3655944" cy="1134903"/>
            <a:chOff x="0" y="0"/>
            <a:chExt cx="3655943" cy="1134902"/>
          </a:xfrm>
        </p:grpSpPr>
        <p:sp>
          <p:nvSpPr>
            <p:cNvPr id="359" name="Shape"/>
            <p:cNvSpPr/>
            <p:nvPr/>
          </p:nvSpPr>
          <p:spPr>
            <a:xfrm>
              <a:off x="-1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60" name="image37.png" descr="image37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4" b="20"/>
            <a:stretch>
              <a:fillRect/>
            </a:stretch>
          </p:blipFill>
          <p:spPr>
            <a:xfrm>
              <a:off x="524454" y="86160"/>
              <a:ext cx="2527515" cy="96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61" name="Shape"/>
            <p:cNvSpPr/>
            <p:nvPr/>
          </p:nvSpPr>
          <p:spPr>
            <a:xfrm>
              <a:off x="0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6" name="SmartIT">
            <a:hlinkClick r:id="rId8" invalidUrl="" action="" tgtFrame="" tooltip="" history="1" highlightClick="0" endSnd="0"/>
          </p:cNvPr>
          <p:cNvGrpSpPr/>
          <p:nvPr/>
        </p:nvGrpSpPr>
        <p:grpSpPr>
          <a:xfrm>
            <a:off x="8048208" y="1393727"/>
            <a:ext cx="3625552" cy="989154"/>
            <a:chOff x="0" y="0"/>
            <a:chExt cx="3625551" cy="989152"/>
          </a:xfrm>
        </p:grpSpPr>
        <p:sp>
          <p:nvSpPr>
            <p:cNvPr id="363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64" name="image38.png" descr="image38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1" b="4"/>
            <a:stretch>
              <a:fillRect/>
            </a:stretch>
          </p:blipFill>
          <p:spPr>
            <a:xfrm>
              <a:off x="252412" y="122736"/>
              <a:ext cx="2959895" cy="74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65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9" name="Codexio">
            <a:hlinkClick r:id="rId10" invalidUrl="" action="" tgtFrame="" tooltip="" history="1" highlightClick="0" endSnd="0"/>
          </p:cNvPr>
          <p:cNvGrpSpPr/>
          <p:nvPr/>
        </p:nvGrpSpPr>
        <p:grpSpPr>
          <a:xfrm>
            <a:off x="4918304" y="4078249"/>
            <a:ext cx="2554396" cy="2363789"/>
            <a:chOff x="0" y="0"/>
            <a:chExt cx="2554395" cy="2363787"/>
          </a:xfrm>
        </p:grpSpPr>
        <p:sp>
          <p:nvSpPr>
            <p:cNvPr id="367" name="Shape"/>
            <p:cNvSpPr/>
            <p:nvPr/>
          </p:nvSpPr>
          <p:spPr>
            <a:xfrm>
              <a:off x="0" y="-1"/>
              <a:ext cx="2554396" cy="236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68" name="image39.jpeg" descr="image39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314" t="4941" r="3553" b="4341"/>
            <a:stretch>
              <a:fillRect/>
            </a:stretch>
          </p:blipFill>
          <p:spPr>
            <a:xfrm>
              <a:off x="-1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370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3" name="Picture 1">
            <a:hlinkClick r:id="rId12" invalidUrl="" action="" tgtFrame="" tooltip="" history="1" highlightClick="0" endSnd="0"/>
          </p:cNvPr>
          <p:cNvGrpSpPr/>
          <p:nvPr/>
        </p:nvGrpSpPr>
        <p:grpSpPr>
          <a:xfrm>
            <a:off x="752279" y="3834279"/>
            <a:ext cx="3656014" cy="1230809"/>
            <a:chOff x="0" y="0"/>
            <a:chExt cx="3656012" cy="1230808"/>
          </a:xfrm>
        </p:grpSpPr>
        <p:sp>
          <p:nvSpPr>
            <p:cNvPr id="371" name="Shape"/>
            <p:cNvSpPr/>
            <p:nvPr/>
          </p:nvSpPr>
          <p:spPr>
            <a:xfrm>
              <a:off x="-1" y="-1"/>
              <a:ext cx="3655945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72" name="image40.png" descr="image40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5838" t="5064" r="4134" b="5071"/>
            <a:stretch>
              <a:fillRect/>
            </a:stretch>
          </p:blipFill>
          <p:spPr>
            <a:xfrm>
              <a:off x="-1" y="0"/>
              <a:ext cx="3656014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76" name="Picture 2">
            <a:hlinkClick r:id="rId14" invalidUrl="" action="" tgtFrame="" tooltip="" history="1" highlightClick="0" endSnd="0"/>
          </p:cNvPr>
          <p:cNvGrpSpPr/>
          <p:nvPr/>
        </p:nvGrpSpPr>
        <p:grpSpPr>
          <a:xfrm>
            <a:off x="4408223" y="2606080"/>
            <a:ext cx="1600788" cy="1230810"/>
            <a:chOff x="0" y="0"/>
            <a:chExt cx="1600786" cy="1230808"/>
          </a:xfrm>
        </p:grpSpPr>
        <p:sp>
          <p:nvSpPr>
            <p:cNvPr id="374" name="Shape"/>
            <p:cNvSpPr/>
            <p:nvPr/>
          </p:nvSpPr>
          <p:spPr>
            <a:xfrm>
              <a:off x="-1" y="-1"/>
              <a:ext cx="1600789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75" name="image41.png" descr="image41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11" b="8"/>
            <a:stretch>
              <a:fillRect/>
            </a:stretch>
          </p:blipFill>
          <p:spPr>
            <a:xfrm>
              <a:off x="0" y="0"/>
              <a:ext cx="1600597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79" name="Picture 4">
            <a:hlinkClick r:id="rId16" invalidUrl="" action="" tgtFrame="" tooltip="" history="1" highlightClick="0" endSnd="0"/>
          </p:cNvPr>
          <p:cNvGrpSpPr/>
          <p:nvPr/>
        </p:nvGrpSpPr>
        <p:grpSpPr>
          <a:xfrm>
            <a:off x="6163257" y="2617384"/>
            <a:ext cx="1600788" cy="1208203"/>
            <a:chOff x="0" y="0"/>
            <a:chExt cx="1600786" cy="1208202"/>
          </a:xfrm>
        </p:grpSpPr>
        <p:sp>
          <p:nvSpPr>
            <p:cNvPr id="377" name="Shape"/>
            <p:cNvSpPr/>
            <p:nvPr/>
          </p:nvSpPr>
          <p:spPr>
            <a:xfrm>
              <a:off x="-1" y="0"/>
              <a:ext cx="1600789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78" name="image42.png" descr="image42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11" b="9"/>
            <a:stretch>
              <a:fillRect/>
            </a:stretch>
          </p:blipFill>
          <p:spPr>
            <a:xfrm>
              <a:off x="0" y="0"/>
              <a:ext cx="1600597" cy="120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83" name="SmartIT">
            <a:hlinkClick r:id="rId18" invalidUrl="" action="" tgtFrame="" tooltip="" history="1" highlightClick="0" endSnd="0"/>
          </p:cNvPr>
          <p:cNvGrpSpPr/>
          <p:nvPr/>
        </p:nvGrpSpPr>
        <p:grpSpPr>
          <a:xfrm>
            <a:off x="8046732" y="5307007"/>
            <a:ext cx="3625552" cy="1134904"/>
            <a:chOff x="0" y="0"/>
            <a:chExt cx="3625551" cy="1134903"/>
          </a:xfrm>
        </p:grpSpPr>
        <p:sp>
          <p:nvSpPr>
            <p:cNvPr id="380" name="Shape"/>
            <p:cNvSpPr/>
            <p:nvPr/>
          </p:nvSpPr>
          <p:spPr>
            <a:xfrm>
              <a:off x="0" y="-1"/>
              <a:ext cx="3625552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81" name="image43.png" descr="image43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2" t="15" r="4" b="0"/>
            <a:stretch>
              <a:fillRect/>
            </a:stretch>
          </p:blipFill>
          <p:spPr>
            <a:xfrm>
              <a:off x="63896" y="56753"/>
              <a:ext cx="3425033" cy="99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82" name="Shape"/>
            <p:cNvSpPr/>
            <p:nvPr/>
          </p:nvSpPr>
          <p:spPr>
            <a:xfrm>
              <a:off x="0" y="0"/>
              <a:ext cx="3625552" cy="113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6" name="Картина 7"/>
          <p:cNvGrpSpPr/>
          <p:nvPr/>
        </p:nvGrpSpPr>
        <p:grpSpPr>
          <a:xfrm>
            <a:off x="752280" y="1393728"/>
            <a:ext cx="3391513" cy="2163232"/>
            <a:chOff x="0" y="0"/>
            <a:chExt cx="3391511" cy="2163231"/>
          </a:xfrm>
        </p:grpSpPr>
        <p:pic>
          <p:nvPicPr>
            <p:cNvPr id="384" name="image44.png" descr="image44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138195" y="79472"/>
              <a:ext cx="3160924" cy="19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85" name="Shape"/>
            <p:cNvSpPr/>
            <p:nvPr/>
          </p:nvSpPr>
          <p:spPr>
            <a:xfrm>
              <a:off x="0" y="0"/>
              <a:ext cx="3391513" cy="216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9" name="Group 5"/>
          <p:cNvGrpSpPr/>
          <p:nvPr/>
        </p:nvGrpSpPr>
        <p:grpSpPr>
          <a:xfrm>
            <a:off x="8046732" y="3863192"/>
            <a:ext cx="3625552" cy="1230809"/>
            <a:chOff x="0" y="0"/>
            <a:chExt cx="3625551" cy="1230808"/>
          </a:xfrm>
        </p:grpSpPr>
        <p:pic>
          <p:nvPicPr>
            <p:cNvPr id="387" name="Picture 14" descr="Picture 1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3055" y="19701"/>
              <a:ext cx="2490934" cy="1158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8" name="Rectangle: Rounded Corners 3"/>
            <p:cNvSpPr/>
            <p:nvPr/>
          </p:nvSpPr>
          <p:spPr>
            <a:xfrm>
              <a:off x="0" y="0"/>
              <a:ext cx="3625552" cy="123080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lide Number Placeholder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Educational Partners</a:t>
            </a:r>
          </a:p>
        </p:txBody>
      </p:sp>
      <p:grpSp>
        <p:nvGrpSpPr>
          <p:cNvPr id="395" name="Group 4"/>
          <p:cNvGrpSpPr/>
          <p:nvPr/>
        </p:nvGrpSpPr>
        <p:grpSpPr>
          <a:xfrm>
            <a:off x="785999" y="1764000"/>
            <a:ext cx="5037447" cy="1395001"/>
            <a:chOff x="0" y="0"/>
            <a:chExt cx="5037446" cy="1395000"/>
          </a:xfrm>
        </p:grpSpPr>
        <p:sp>
          <p:nvSpPr>
            <p:cNvPr id="393" name="Rectangle: Rounded Corners 5"/>
            <p:cNvSpPr/>
            <p:nvPr/>
          </p:nvSpPr>
          <p:spPr>
            <a:xfrm>
              <a:off x="0" y="0"/>
              <a:ext cx="5037447" cy="1395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394" name="Picture 6" descr="Picture 6">
              <a:hlinkClick r:id="rId2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03" y="112500"/>
              <a:ext cx="4714640" cy="11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8" name="Group 7"/>
          <p:cNvGrpSpPr/>
          <p:nvPr/>
        </p:nvGrpSpPr>
        <p:grpSpPr>
          <a:xfrm>
            <a:off x="785999" y="4239000"/>
            <a:ext cx="5037447" cy="2083030"/>
            <a:chOff x="0" y="0"/>
            <a:chExt cx="5037446" cy="2083029"/>
          </a:xfrm>
        </p:grpSpPr>
        <p:pic>
          <p:nvPicPr>
            <p:cNvPr id="396" name="Picture 8" descr="Picture 8">
              <a:hlinkClick r:id="rId4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37447" cy="2083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Rectangle: Rounded Corners 9"/>
            <p:cNvSpPr/>
            <p:nvPr/>
          </p:nvSpPr>
          <p:spPr>
            <a:xfrm>
              <a:off x="0" y="0"/>
              <a:ext cx="5036983" cy="207000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01" name="Group 14"/>
          <p:cNvGrpSpPr/>
          <p:nvPr/>
        </p:nvGrpSpPr>
        <p:grpSpPr>
          <a:xfrm>
            <a:off x="7130999" y="2034000"/>
            <a:ext cx="4113597" cy="3753001"/>
            <a:chOff x="0" y="0"/>
            <a:chExt cx="4113595" cy="3752999"/>
          </a:xfrm>
        </p:grpSpPr>
        <p:sp>
          <p:nvSpPr>
            <p:cNvPr id="399" name="Rectangle: Rounded Corners 13"/>
            <p:cNvSpPr/>
            <p:nvPr/>
          </p:nvSpPr>
          <p:spPr>
            <a:xfrm>
              <a:off x="0" y="765000"/>
              <a:ext cx="4113596" cy="21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400" name="Picture 12" descr="Picture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0000" y="0"/>
              <a:ext cx="3753000" cy="375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Body"/>
          <p:cNvSpPr txBox="1"/>
          <p:nvPr>
            <p:ph type="body" idx="1"/>
          </p:nvPr>
        </p:nvSpPr>
        <p:spPr>
          <a:xfrm>
            <a:off x="190403" y="1178999"/>
            <a:ext cx="8695598" cy="5490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softuni.bg</a:t>
            </a:r>
            <a:r>
              <a:t>,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about.softuni.bg</a:t>
            </a:r>
            <a:r>
              <a:t> </a:t>
            </a:r>
            <a:endParaRPr sz="2800"/>
          </a:p>
          <a:p>
            <a:pPr>
              <a:lnSpc>
                <a:spcPct val="90000"/>
              </a:lnSpc>
              <a:defRPr sz="3200"/>
            </a:pPr>
            <a:r>
              <a:t>Software University Foundation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4" invalidUrl="" action="" tgtFrame="" tooltip="" history="1" highlightClick="0" endSnd="0"/>
              </a:rPr>
              <a:t>softuni.foundation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@ Facebook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5" invalidUrl="" action="" tgtFrame="" tooltip="" history="1" highlightClick="0" endSnd="0"/>
              </a:rPr>
              <a:t>facebook.com/SoftwareUniversity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Forums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6" invalidUrl="" action="" tgtFrame="" tooltip="" history="1" highlightClick="0" endSnd="0"/>
              </a:rPr>
              <a:t>forum.softuni.bg</a:t>
            </a:r>
          </a:p>
        </p:txBody>
      </p:sp>
      <p:sp>
        <p:nvSpPr>
          <p:cNvPr id="404" name="Slide Title"/>
          <p:cNvSpPr txBox="1"/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/>
          <a:p>
            <a:pPr/>
            <a:r>
              <a:t>Trainings @ Software University</a:t>
            </a:r>
            <a:r>
              <a:t> (</a:t>
            </a:r>
            <a:r>
              <a:t>SoftUni)</a:t>
            </a: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Body"/>
          <p:cNvSpPr txBox="1"/>
          <p:nvPr>
            <p:ph type="body" idx="1"/>
          </p:nvPr>
        </p:nvSpPr>
        <p:spPr>
          <a:xfrm>
            <a:off x="190401" y="1269000"/>
            <a:ext cx="11818098" cy="545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  <a:endParaRPr b="1"/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https://about.softuni.bg/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https://softuni.bg</a:t>
            </a:r>
          </a:p>
        </p:txBody>
      </p:sp>
      <p:pic>
        <p:nvPicPr>
          <p:cNvPr id="408" name="Picture License" descr="Picture Licen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5023" y="4445455"/>
            <a:ext cx="1930978" cy="204354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License</a:t>
            </a:r>
          </a:p>
        </p:txBody>
      </p:sp>
      <p:sp>
        <p:nvSpPr>
          <p:cNvPr id="410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lide Body"/>
          <p:cNvSpPr txBox="1"/>
          <p:nvPr>
            <p:ph type="body" idx="1"/>
          </p:nvPr>
        </p:nvSpPr>
        <p:spPr>
          <a:xfrm>
            <a:off x="190401" y="1403999"/>
            <a:ext cx="11818098" cy="532089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1000"/>
            </a:pPr>
          </a:p>
          <a:p>
            <a:pPr marL="0" indent="0" algn="ctr">
              <a:buSzTx/>
              <a:buFont typeface="Wingdings"/>
              <a:buNone/>
              <a:defRPr b="1" sz="11500">
                <a:solidFill>
                  <a:schemeClr val="accent1"/>
                </a:solidFill>
              </a:defRPr>
            </a:pPr>
            <a:r>
              <a:t>sli.do</a:t>
            </a:r>
          </a:p>
          <a:p>
            <a:pPr marL="0" indent="0" algn="ctr">
              <a:buSzTx/>
              <a:buFont typeface="Wingdings"/>
              <a:buNone/>
              <a:defRPr b="1" sz="11500"/>
            </a:pPr>
            <a:r>
              <a:t>#AWS-essentials</a:t>
            </a:r>
          </a:p>
        </p:txBody>
      </p:sp>
      <p:sp>
        <p:nvSpPr>
          <p:cNvPr id="264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Have a Question?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5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986934">
              <a:defRPr sz="4536"/>
            </a:lvl1pPr>
          </a:lstStyle>
          <a:p>
            <a:pPr/>
            <a:r>
              <a:t>Networking 101</a:t>
            </a:r>
          </a:p>
        </p:txBody>
      </p:sp>
      <p:sp>
        <p:nvSpPr>
          <p:cNvPr id="267" name="Контейнер за номер на слайда 1"/>
          <p:cNvSpPr txBox="1"/>
          <p:nvPr>
            <p:ph type="sldNum" sz="quarter" idx="4294967295"/>
          </p:nvPr>
        </p:nvSpPr>
        <p:spPr>
          <a:xfrm>
            <a:off x="11823700" y="6507163"/>
            <a:ext cx="220003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68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6183" y="1254211"/>
            <a:ext cx="2629931" cy="2629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Заглавие 2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pPr/>
            <a:r>
              <a:t>Comparing Networks to Neighborhoods</a:t>
            </a:r>
          </a:p>
        </p:txBody>
      </p:sp>
      <p:pic>
        <p:nvPicPr>
          <p:cNvPr id="271" name="Картина 4" descr="Картина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6503" y="1270451"/>
            <a:ext cx="6357551" cy="52961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Контейнер за номер на слайда 1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Заглавие 3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pPr/>
            <a:r>
              <a:t>Network Diagram</a:t>
            </a:r>
          </a:p>
        </p:txBody>
      </p:sp>
      <p:pic>
        <p:nvPicPr>
          <p:cNvPr id="275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8159" y="1185619"/>
            <a:ext cx="3848101" cy="50925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Заглавие 3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986934">
              <a:defRPr sz="4536"/>
            </a:lvl1pPr>
          </a:lstStyle>
          <a:p>
            <a:pPr/>
            <a:r>
              <a:t>Conceptual Overview of VPCs</a:t>
            </a:r>
          </a:p>
        </p:txBody>
      </p:sp>
      <p:sp>
        <p:nvSpPr>
          <p:cNvPr id="278" name="Контейнер за номер на слайда 1"/>
          <p:cNvSpPr txBox="1"/>
          <p:nvPr>
            <p:ph type="sldNum" sz="quarter" idx="4294967295"/>
          </p:nvPr>
        </p:nvSpPr>
        <p:spPr>
          <a:xfrm>
            <a:off x="11823700" y="6507163"/>
            <a:ext cx="220003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79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454" y="1048264"/>
            <a:ext cx="3155091" cy="3155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Подзаглавие 1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/>
            <a:r>
              <a:t>Amazon Definition:</a:t>
            </a:r>
          </a:p>
          <a:p>
            <a:pPr lvl="1" marL="803275" indent="-360362">
              <a:defRPr sz="3100"/>
            </a:pPr>
            <a:r>
              <a:t>Amazon Virtual Private Cloud lets you provision logically isolated section of the AWS cloud, where you can launch AWS resources in a virtual network that you define</a:t>
            </a:r>
          </a:p>
          <a:p>
            <a:pPr lvl="1" marL="803275" indent="-360362">
              <a:defRPr sz="3100"/>
            </a:pPr>
            <a:r>
              <a:t>You have complete control of your </a:t>
            </a:r>
            <a:br/>
            <a:r>
              <a:t>virtual networking environment</a:t>
            </a:r>
          </a:p>
        </p:txBody>
      </p:sp>
      <p:sp>
        <p:nvSpPr>
          <p:cNvPr id="282" name="Заглавие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What is a VPC 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Контейнер за номер на слайда 1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Заглавие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Facebook/VPC Analogy</a:t>
            </a:r>
          </a:p>
        </p:txBody>
      </p:sp>
      <p:pic>
        <p:nvPicPr>
          <p:cNvPr id="286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1404" y="1322035"/>
            <a:ext cx="4810126" cy="53226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