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4465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FCA"/>
          </a:solidFill>
        </a:fill>
      </a:tcStyle>
    </a:wholeTbl>
    <a:band2H>
      <a:tcTxStyle b="def" i="def"/>
      <a:tcStyle>
        <a:tcBdr/>
        <a:fill>
          <a:solidFill>
            <a:srgbClr val="FFF0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1FC"/>
          </a:solidFill>
        </a:fill>
      </a:tcStyle>
    </a:wholeTbl>
    <a:band2H>
      <a:tcTxStyle b="def" i="def"/>
      <a:tcStyle>
        <a:tcBdr/>
        <a:fill>
          <a:solidFill>
            <a:srgbClr val="E8F1F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FBFC"/>
          </a:solidFill>
        </a:fill>
      </a:tcStyle>
    </a:wholeTbl>
    <a:band2H>
      <a:tcTxStyle b="def" i="def"/>
      <a:tcStyle>
        <a:tcBdr/>
        <a:fill>
          <a:solidFill>
            <a:srgbClr val="FDF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DD2"/>
          </a:solidFill>
        </a:fill>
      </a:tcStyle>
    </a:wholeTbl>
    <a:band2H>
      <a:tcTxStyle b="def" i="def"/>
      <a:tcStyle>
        <a:tcBdr/>
        <a:fill>
          <a:solidFill>
            <a:srgbClr val="E7E8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solidFill>
            <a:srgbClr val="234465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solidFill>
            <a:srgbClr val="234465">
              <a:alpha val="20000"/>
            </a:srgbClr>
          </a:solidFill>
        </a:fill>
      </a:tcStyle>
    </a:firstCol>
    <a:lastRow>
      <a:tcTxStyle b="on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508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9" name="Shape 4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4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forum.softuni.bg/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s://softuni.org/" TargetMode="External"/><Relationship Id="rId8" Type="http://schemas.openxmlformats.org/officeDocument/2006/relationships/image" Target="../media/image17.png"/><Relationship Id="rId9" Type="http://schemas.openxmlformats.org/officeDocument/2006/relationships/hyperlink" Target="https://softuni.bg/" TargetMode="External"/><Relationship Id="rId10" Type="http://schemas.openxmlformats.org/officeDocument/2006/relationships/image" Target="../media/image18.png"/><Relationship Id="rId11" Type="http://schemas.openxmlformats.org/officeDocument/2006/relationships/image" Target="../media/image5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4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4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forum.softuni.bg/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s://softuni.org/" TargetMode="External"/><Relationship Id="rId8" Type="http://schemas.openxmlformats.org/officeDocument/2006/relationships/image" Target="../media/image17.png"/><Relationship Id="rId9" Type="http://schemas.openxmlformats.org/officeDocument/2006/relationships/hyperlink" Target="https://softuni.bg/" TargetMode="External"/><Relationship Id="rId10" Type="http://schemas.openxmlformats.org/officeDocument/2006/relationships/image" Target="../media/image18.png"/><Relationship Id="rId11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Rectangle Bottom"/>
          <p:cNvSpPr/>
          <p:nvPr/>
        </p:nvSpPr>
        <p:spPr>
          <a:xfrm>
            <a:off x="-2" y="6702676"/>
            <a:ext cx="12195180" cy="15532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34" name="Picture Logo SoftUni" descr="Picture Logo SoftUn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4460" y="5183999"/>
            <a:ext cx="3751542" cy="1297657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8708504" y="6130861"/>
            <a:ext cx="2951520" cy="34155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700">
                <a:solidFill>
                  <a:srgbClr val="1A334C"/>
                </a:solidFill>
              </a:defRPr>
            </a:lvl1pPr>
            <a:lvl2pPr marL="640529" indent="-19761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2pPr>
            <a:lvl3pPr marL="1106596" indent="-211246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3pPr>
            <a:lvl4pPr marL="1569685" indent="-22189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4pPr>
            <a:lvl5pPr marL="1973644" indent="-181355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5pPr>
          </a:lstStyle>
          <a:p>
            <a:pPr/>
            <a:r>
              <a:t>Company Web Site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Text Placeholder Company Name"/>
          <p:cNvSpPr/>
          <p:nvPr>
            <p:ph type="body" sz="quarter" idx="21" hasCustomPrompt="1"/>
          </p:nvPr>
        </p:nvSpPr>
        <p:spPr>
          <a:xfrm>
            <a:off x="8708505" y="5756628"/>
            <a:ext cx="2951518" cy="367082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900">
                <a:solidFill>
                  <a:srgbClr val="1A334C"/>
                </a:solidFill>
              </a:defRPr>
            </a:lvl1pPr>
          </a:lstStyle>
          <a:p>
            <a:pPr/>
            <a:r>
              <a:t>Company Name</a:t>
            </a:r>
          </a:p>
        </p:txBody>
      </p:sp>
      <p:pic>
        <p:nvPicPr>
          <p:cNvPr id="37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8848924" y="2609644"/>
            <a:ext cx="2788895" cy="3018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Logo Software University" descr="Picture Logo Software University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942" y="5918567"/>
            <a:ext cx="1830307" cy="62816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 Placeholder Author Position"/>
          <p:cNvSpPr/>
          <p:nvPr>
            <p:ph type="body" sz="quarter" idx="22" hasCustomPrompt="1"/>
          </p:nvPr>
        </p:nvSpPr>
        <p:spPr>
          <a:xfrm>
            <a:off x="553082" y="5344178"/>
            <a:ext cx="2980696" cy="4447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None/>
              <a:defRPr b="1" sz="2300"/>
            </a:lvl1pPr>
          </a:lstStyle>
          <a:p>
            <a:pPr/>
            <a:r>
              <a:t>Position</a:t>
            </a:r>
          </a:p>
        </p:txBody>
      </p:sp>
      <p:sp>
        <p:nvSpPr>
          <p:cNvPr id="40" name="Text Placeholder Author Name"/>
          <p:cNvSpPr/>
          <p:nvPr>
            <p:ph type="body" sz="quarter" idx="23" hasCustomPrompt="1"/>
          </p:nvPr>
        </p:nvSpPr>
        <p:spPr>
          <a:xfrm>
            <a:off x="553082" y="4851837"/>
            <a:ext cx="2980696" cy="454400"/>
          </a:xfrm>
          <a:prstGeom prst="rect">
            <a:avLst/>
          </a:prstGeom>
        </p:spPr>
        <p:txBody>
          <a:bodyPr anchor="ctr"/>
          <a:lstStyle>
            <a:lvl1pPr marL="0" indent="0" defTabSz="1157515">
              <a:spcBef>
                <a:spcPts val="0"/>
              </a:spcBef>
              <a:buSzTx/>
              <a:buNone/>
              <a:defRPr b="1" sz="2500"/>
            </a:lvl1pPr>
          </a:lstStyle>
          <a:p>
            <a:pPr/>
            <a:r>
              <a:t>Author Name</a:t>
            </a:r>
          </a:p>
        </p:txBody>
      </p:sp>
      <p:sp>
        <p:nvSpPr>
          <p:cNvPr id="41" name="Picture Placeholder Title Image"/>
          <p:cNvSpPr/>
          <p:nvPr>
            <p:ph type="pic" sz="quarter" idx="24"/>
          </p:nvPr>
        </p:nvSpPr>
        <p:spPr>
          <a:xfrm>
            <a:off x="553081" y="2740911"/>
            <a:ext cx="4642921" cy="19365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Presentation Title"/>
          <p:cNvSpPr txBox="1"/>
          <p:nvPr>
            <p:ph type="title" hasCustomPrompt="1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</p:spPr>
        <p:txBody>
          <a:bodyPr/>
          <a:lstStyle>
            <a:lvl1pPr algn="ctr">
              <a:defRPr sz="4700"/>
            </a:lvl1pPr>
          </a:lstStyle>
          <a:p>
            <a:pPr/>
            <a:r>
              <a:t>Presentation Title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8478978" y="6221731"/>
            <a:ext cx="258623" cy="269239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Rectangle Bottom"/>
          <p:cNvSpPr/>
          <p:nvPr/>
        </p:nvSpPr>
        <p:spPr>
          <a:xfrm>
            <a:off x="-2" y="6371332"/>
            <a:ext cx="12195180" cy="487232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2" name="Rectangle Bottom Copyright"/>
          <p:cNvSpPr txBox="1"/>
          <p:nvPr/>
        </p:nvSpPr>
        <p:spPr>
          <a:xfrm>
            <a:off x="156718" y="6454758"/>
            <a:ext cx="11878564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© SoftUni –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softuni.</a:t>
            </a:r>
            <a:r>
              <a:rPr u="sng">
                <a:solidFill>
                  <a:schemeClr val="accent1"/>
                </a:solidFill>
              </a:rPr>
              <a:t>bg</a:t>
            </a:r>
            <a:r>
              <a:t>. Copyrighted document. Unauthorized copy, reproduction or use is not permitted.</a:t>
            </a:r>
          </a:p>
        </p:txBody>
      </p:sp>
      <p:pic>
        <p:nvPicPr>
          <p:cNvPr id="193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586" y="2898830"/>
            <a:ext cx="2451608" cy="29597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9" name="Group SoftUni Brands"/>
          <p:cNvGrpSpPr/>
          <p:nvPr/>
        </p:nvGrpSpPr>
        <p:grpSpPr>
          <a:xfrm>
            <a:off x="3332213" y="1702472"/>
            <a:ext cx="8314914" cy="3543786"/>
            <a:chOff x="-1" y="0"/>
            <a:chExt cx="8314912" cy="3543783"/>
          </a:xfrm>
        </p:grpSpPr>
        <p:pic>
          <p:nvPicPr>
            <p:cNvPr id="194" name="Picture SoftUni Kids Logo" descr="Picture SoftUni Kids Logo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84667" y="2073821"/>
              <a:ext cx="1130245" cy="1389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Picture SoftUni Foundation Logo" descr="Picture SoftUni Foundation Logo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21697" y="2085758"/>
              <a:ext cx="1166402" cy="13507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icture SoftUni Digital Logo" descr="Picture SoftUni Digital Logo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25479" y="2086527"/>
              <a:ext cx="1084616" cy="1457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Picture SoftUni Creative Logo" descr="Picture SoftUni Creative Logo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41696" y="2073820"/>
              <a:ext cx="1166403" cy="13892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Picture SoftUni Svetlina Logo" descr="Picture SoftUni Svetlina Logo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402812" y="2073820"/>
              <a:ext cx="1166402" cy="14022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Picture Software University Logo" descr="Picture Software University Logo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2" y="2073822"/>
              <a:ext cx="1164657" cy="1440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0" name="Straight Connector 6"/>
            <p:cNvSpPr/>
            <p:nvPr/>
          </p:nvSpPr>
          <p:spPr>
            <a:xfrm>
              <a:off x="7744898" y="163309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1" name="Straight Connector 5"/>
            <p:cNvSpPr/>
            <p:nvPr/>
          </p:nvSpPr>
          <p:spPr>
            <a:xfrm>
              <a:off x="6304897" y="162674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" name="Straight Connector 4"/>
            <p:cNvSpPr/>
            <p:nvPr/>
          </p:nvSpPr>
          <p:spPr>
            <a:xfrm>
              <a:off x="4864897" y="162674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3" name="Straight Connector 3"/>
            <p:cNvSpPr/>
            <p:nvPr/>
          </p:nvSpPr>
          <p:spPr>
            <a:xfrm>
              <a:off x="3424896" y="162674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4" name="Straight Connector 2"/>
            <p:cNvSpPr/>
            <p:nvPr/>
          </p:nvSpPr>
          <p:spPr>
            <a:xfrm>
              <a:off x="1977696" y="163309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5" name="Straight Connector 1"/>
            <p:cNvSpPr/>
            <p:nvPr/>
          </p:nvSpPr>
          <p:spPr>
            <a:xfrm>
              <a:off x="583109" y="163309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6" name="Straight Connector Horizontal"/>
            <p:cNvSpPr/>
            <p:nvPr/>
          </p:nvSpPr>
          <p:spPr>
            <a:xfrm>
              <a:off x="583109" y="1633092"/>
              <a:ext cx="7161790" cy="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7" name="Straight Connector 0"/>
            <p:cNvSpPr/>
            <p:nvPr/>
          </p:nvSpPr>
          <p:spPr>
            <a:xfrm>
              <a:off x="4164004" y="139052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208" name="Picture SoftUni Logo" descr="Picture SoftUni Logo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564553" y="-1"/>
              <a:ext cx="1198904" cy="1198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0" name="Title Text"/>
          <p:cNvSpPr txBox="1"/>
          <p:nvPr>
            <p:ph type="title"/>
          </p:nvPr>
        </p:nvSpPr>
        <p:spPr>
          <a:xfrm>
            <a:off x="809628" y="703242"/>
            <a:ext cx="5916372" cy="1033307"/>
          </a:xfrm>
          <a:prstGeom prst="rect">
            <a:avLst/>
          </a:prstGeom>
        </p:spPr>
        <p:txBody>
          <a:bodyPr lIns="0" tIns="0" rIns="0" bIns="0"/>
          <a:lstStyle>
            <a:lvl1pPr defTabSz="913851">
              <a:defRPr sz="8700"/>
            </a:lvl1pPr>
          </a:lstStyle>
          <a:p>
            <a:pPr/>
            <a:r>
              <a:t>Title Text</a:t>
            </a:r>
          </a:p>
        </p:txBody>
      </p:sp>
      <p:pic>
        <p:nvPicPr>
          <p:cNvPr id="211" name="Logo Software University" descr="Logo Software University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008761" y="190266"/>
            <a:ext cx="2013338" cy="69097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8478978" y="6221731"/>
            <a:ext cx="258623" cy="269239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Forum" descr="Picture Forum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24349" y="5249555"/>
            <a:ext cx="970158" cy="965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icture Logo FB" descr="Picture Logo FB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07450" y="3689937"/>
            <a:ext cx="1003956" cy="1017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Logo SoftUni Right" descr="Picture Logo SoftUni Right">
            <a:hlinkClick r:id="rId7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413400" y="1673998"/>
            <a:ext cx="1192057" cy="1473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 SoftUni Mascot" descr="Picture SoftUni Mascot">
            <a:hlinkClick r:id="rId9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81956" y="2584287"/>
            <a:ext cx="2732958" cy="3630997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Body Level One…"/>
          <p:cNvSpPr txBox="1"/>
          <p:nvPr>
            <p:ph type="body" idx="1" hasCustomPrompt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</p:spPr>
        <p:txBody>
          <a:bodyPr/>
          <a:lstStyle>
            <a:lvl1pPr>
              <a:buClr>
                <a:srgbClr val="234465"/>
              </a:buClr>
              <a:defRPr sz="2700"/>
            </a:lvl1pPr>
            <a:lvl2pPr marL="976381" indent="-367163">
              <a:buClr>
                <a:srgbClr val="234465"/>
              </a:buClr>
              <a:defRPr sz="2700"/>
            </a:lvl2pPr>
            <a:lvl3pPr marL="1230860" indent="-335510">
              <a:buClr>
                <a:srgbClr val="234465"/>
              </a:buClr>
              <a:defRPr sz="2700"/>
            </a:lvl3pPr>
            <a:lvl4pPr marL="1700213" indent="-352425">
              <a:buClr>
                <a:srgbClr val="234465"/>
              </a:buClr>
              <a:defRPr sz="2700"/>
            </a:lvl4pPr>
            <a:lvl5pPr marL="2080323" indent="-288034">
              <a:buClr>
                <a:srgbClr val="234465"/>
              </a:buClr>
              <a:defRPr sz="2700"/>
            </a:lvl5pPr>
          </a:lstStyle>
          <a:p>
            <a:pPr/>
            <a:r>
              <a:t>Software University – High-Quality Education, Profession and Job for Software Developers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5" name="Rectangle Top"/>
          <p:cNvSpPr/>
          <p:nvPr/>
        </p:nvSpPr>
        <p:spPr>
          <a:xfrm>
            <a:off x="-2" y="0"/>
            <a:ext cx="12195180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26" name="Logo Software University" descr="Logo Software University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rainings @ Software University (SoftUni)"/>
          <p:cNvSpPr txBox="1"/>
          <p:nvPr>
            <p:ph type="title" hasCustomPrompt="1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Trainings @ Software University (SoftUni)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Rectangle Bottom"/>
          <p:cNvSpPr/>
          <p:nvPr/>
        </p:nvSpPr>
        <p:spPr>
          <a:xfrm>
            <a:off x="-2" y="6702676"/>
            <a:ext cx="12195180" cy="15532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37" name="Picture Logo SoftUni" descr="Picture Logo SoftUn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4460" y="5183999"/>
            <a:ext cx="3751542" cy="1297657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Body Level One…"/>
          <p:cNvSpPr txBox="1"/>
          <p:nvPr>
            <p:ph type="body" sz="quarter" idx="1" hasCustomPrompt="1"/>
          </p:nvPr>
        </p:nvSpPr>
        <p:spPr>
          <a:xfrm>
            <a:off x="8708504" y="6130861"/>
            <a:ext cx="2951520" cy="34155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700">
                <a:solidFill>
                  <a:srgbClr val="1A334C"/>
                </a:solidFill>
              </a:defRPr>
            </a:lvl1pPr>
            <a:lvl2pPr marL="640529" indent="-19761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2pPr>
            <a:lvl3pPr marL="1106596" indent="-211246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3pPr>
            <a:lvl4pPr marL="1569685" indent="-221897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4pPr>
            <a:lvl5pPr marL="1973644" indent="-181355" algn="r">
              <a:spcBef>
                <a:spcPts val="0"/>
              </a:spcBef>
              <a:defRPr b="1" sz="1700">
                <a:solidFill>
                  <a:srgbClr val="1A334C"/>
                </a:solidFill>
              </a:defRPr>
            </a:lvl5pPr>
          </a:lstStyle>
          <a:p>
            <a:pPr/>
            <a:r>
              <a:t>Company Web Site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9" name="Text Placeholder Company Name"/>
          <p:cNvSpPr/>
          <p:nvPr>
            <p:ph type="body" sz="quarter" idx="21" hasCustomPrompt="1"/>
          </p:nvPr>
        </p:nvSpPr>
        <p:spPr>
          <a:xfrm>
            <a:off x="8708505" y="5756628"/>
            <a:ext cx="2951518" cy="367082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b="1" sz="1900">
                <a:solidFill>
                  <a:srgbClr val="1A334C"/>
                </a:solidFill>
              </a:defRPr>
            </a:lvl1pPr>
          </a:lstStyle>
          <a:p>
            <a:pPr/>
            <a:r>
              <a:t>Company Name</a:t>
            </a:r>
          </a:p>
        </p:txBody>
      </p:sp>
      <p:pic>
        <p:nvPicPr>
          <p:cNvPr id="240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8848924" y="2609644"/>
            <a:ext cx="2788895" cy="3018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Logo Software University" descr="Picture Logo Software University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942" y="5918567"/>
            <a:ext cx="1830307" cy="62816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ext Placeholder Author Position"/>
          <p:cNvSpPr/>
          <p:nvPr>
            <p:ph type="body" sz="quarter" idx="22" hasCustomPrompt="1"/>
          </p:nvPr>
        </p:nvSpPr>
        <p:spPr>
          <a:xfrm>
            <a:off x="553082" y="5344178"/>
            <a:ext cx="2980696" cy="4447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None/>
              <a:defRPr b="1" sz="2300"/>
            </a:lvl1pPr>
          </a:lstStyle>
          <a:p>
            <a:pPr/>
            <a:r>
              <a:t>Position</a:t>
            </a:r>
          </a:p>
        </p:txBody>
      </p:sp>
      <p:sp>
        <p:nvSpPr>
          <p:cNvPr id="243" name="Text Placeholder Author Name"/>
          <p:cNvSpPr/>
          <p:nvPr>
            <p:ph type="body" sz="quarter" idx="23" hasCustomPrompt="1"/>
          </p:nvPr>
        </p:nvSpPr>
        <p:spPr>
          <a:xfrm>
            <a:off x="553082" y="4851837"/>
            <a:ext cx="2980696" cy="454400"/>
          </a:xfrm>
          <a:prstGeom prst="rect">
            <a:avLst/>
          </a:prstGeom>
        </p:spPr>
        <p:txBody>
          <a:bodyPr anchor="ctr"/>
          <a:lstStyle>
            <a:lvl1pPr marL="0" indent="0" defTabSz="1157515">
              <a:spcBef>
                <a:spcPts val="0"/>
              </a:spcBef>
              <a:buSzTx/>
              <a:buNone/>
              <a:defRPr b="1" sz="2500"/>
            </a:lvl1pPr>
          </a:lstStyle>
          <a:p>
            <a:pPr/>
            <a:r>
              <a:t>Author Name</a:t>
            </a:r>
          </a:p>
        </p:txBody>
      </p:sp>
      <p:sp>
        <p:nvSpPr>
          <p:cNvPr id="244" name="Picture Placeholder Title Image"/>
          <p:cNvSpPr/>
          <p:nvPr>
            <p:ph type="pic" sz="quarter" idx="24"/>
          </p:nvPr>
        </p:nvSpPr>
        <p:spPr>
          <a:xfrm>
            <a:off x="553081" y="2740911"/>
            <a:ext cx="4642921" cy="19365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5" name="Presentation Title"/>
          <p:cNvSpPr txBox="1"/>
          <p:nvPr>
            <p:ph type="title" hasCustomPrompt="1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</p:spPr>
        <p:txBody>
          <a:bodyPr/>
          <a:lstStyle>
            <a:lvl1pPr algn="ctr">
              <a:defRPr sz="47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6" name="Slide Number"/>
          <p:cNvSpPr txBox="1"/>
          <p:nvPr>
            <p:ph type="sldNum" sz="quarter" idx="2"/>
          </p:nvPr>
        </p:nvSpPr>
        <p:spPr>
          <a:xfrm>
            <a:off x="8478978" y="6221731"/>
            <a:ext cx="258623" cy="269239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Oval Center Icon"/>
          <p:cNvSpPr/>
          <p:nvPr/>
        </p:nvSpPr>
        <p:spPr>
          <a:xfrm>
            <a:off x="4319735" y="867750"/>
            <a:ext cx="3552531" cy="3552533"/>
          </a:xfrm>
          <a:prstGeom prst="ellipse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5" name="Body Level One…"/>
          <p:cNvSpPr txBox="1"/>
          <p:nvPr>
            <p:ph type="body" sz="quarter" idx="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3900"/>
            </a:lvl1pPr>
            <a:lvl2pPr marL="896270" indent="-453359" algn="ctr">
              <a:defRPr sz="3900"/>
            </a:lvl2pPr>
            <a:lvl3pPr marL="1379976" indent="-484626" algn="ctr">
              <a:defRPr sz="3900"/>
            </a:lvl3pPr>
            <a:lvl4pPr marL="1856845" indent="-509057" algn="ctr">
              <a:defRPr sz="3900"/>
            </a:lvl4pPr>
            <a:lvl5pPr marL="2208340" indent="-416050" algn="ctr">
              <a:defRPr sz="3900"/>
            </a:lvl5pPr>
          </a:lstStyle>
          <a:p>
            <a:pPr/>
            <a:r>
              <a:t>Click to Edit Section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6" name="Click to Edit Section Title"/>
          <p:cNvSpPr txBox="1"/>
          <p:nvPr>
            <p:ph type="title" hasCustomPrompt="1"/>
          </p:nvPr>
        </p:nvSpPr>
        <p:spPr>
          <a:xfrm>
            <a:off x="615109" y="4704824"/>
            <a:ext cx="10961783" cy="768086"/>
          </a:xfrm>
          <a:prstGeom prst="rect">
            <a:avLst/>
          </a:prstGeom>
        </p:spPr>
        <p:txBody>
          <a:bodyPr/>
          <a:lstStyle>
            <a:lvl1pPr algn="ctr">
              <a:defRPr sz="5300"/>
            </a:lvl1pPr>
          </a:lstStyle>
          <a:p>
            <a:pPr/>
            <a:r>
              <a:t>Click to Edit Section Title</a:t>
            </a: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xfrm>
            <a:off x="8478978" y="6221731"/>
            <a:ext cx="258623" cy="269239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Body Level One…"/>
          <p:cNvSpPr txBox="1"/>
          <p:nvPr>
            <p:ph type="body" idx="1" hasCustomPrompt="1"/>
          </p:nvPr>
        </p:nvSpPr>
        <p:spPr>
          <a:xfrm>
            <a:off x="190402" y="1196123"/>
            <a:ext cx="11818096" cy="5528769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6" name="Rectangle Top"/>
          <p:cNvSpPr/>
          <p:nvPr/>
        </p:nvSpPr>
        <p:spPr>
          <a:xfrm>
            <a:off x="-2" y="0"/>
            <a:ext cx="12196804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67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lide Title"/>
          <p:cNvSpPr txBox="1"/>
          <p:nvPr>
            <p:ph type="title" hasCustomPrompt="1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78" name="Body Level One…"/>
          <p:cNvSpPr txBox="1"/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79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8" cy="690978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lide Title"/>
          <p:cNvSpPr txBox="1"/>
          <p:nvPr>
            <p:ph type="title" hasCustomPrompt="1"/>
          </p:nvPr>
        </p:nvSpPr>
        <p:spPr>
          <a:xfrm>
            <a:off x="1296956" y="100748"/>
            <a:ext cx="8625521" cy="882657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299" name="Group 9"/>
          <p:cNvGrpSpPr/>
          <p:nvPr/>
        </p:nvGrpSpPr>
        <p:grpSpPr>
          <a:xfrm>
            <a:off x="185073" y="1868175"/>
            <a:ext cx="1937515" cy="3070354"/>
            <a:chOff x="-1" y="-1"/>
            <a:chExt cx="1937514" cy="3070352"/>
          </a:xfrm>
        </p:grpSpPr>
        <p:grpSp>
          <p:nvGrpSpPr>
            <p:cNvPr id="286" name="Group 10"/>
            <p:cNvGrpSpPr/>
            <p:nvPr/>
          </p:nvGrpSpPr>
          <p:grpSpPr>
            <a:xfrm>
              <a:off x="-2" y="-2"/>
              <a:ext cx="1937515" cy="2335783"/>
              <a:chOff x="-1" y="-1"/>
              <a:chExt cx="1937514" cy="2335781"/>
            </a:xfrm>
          </p:grpSpPr>
          <p:sp>
            <p:nvSpPr>
              <p:cNvPr id="281" name="Oval 24"/>
              <p:cNvSpPr/>
              <p:nvPr/>
            </p:nvSpPr>
            <p:spPr>
              <a:xfrm>
                <a:off x="-2" y="-2"/>
                <a:ext cx="1937516" cy="1937516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282" name="Rectangle 5"/>
              <p:cNvSpPr/>
              <p:nvPr/>
            </p:nvSpPr>
            <p:spPr>
              <a:xfrm>
                <a:off x="511054" y="1485469"/>
                <a:ext cx="1209952" cy="8503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283" name="Rectangle 5"/>
              <p:cNvSpPr/>
              <p:nvPr/>
            </p:nvSpPr>
            <p:spPr>
              <a:xfrm flipH="1">
                <a:off x="222015" y="1485470"/>
                <a:ext cx="1209951" cy="850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284" name="Arc 27"/>
              <p:cNvSpPr/>
              <p:nvPr/>
            </p:nvSpPr>
            <p:spPr>
              <a:xfrm>
                <a:off x="1459627" y="198163"/>
                <a:ext cx="384644" cy="681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285" name="Arc 28"/>
              <p:cNvSpPr/>
              <p:nvPr/>
            </p:nvSpPr>
            <p:spPr>
              <a:xfrm>
                <a:off x="1345791" y="141263"/>
                <a:ext cx="40627" cy="17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sp>
          <p:nvSpPr>
            <p:cNvPr id="287" name="Rectangle: Rounded Corners 12"/>
            <p:cNvSpPr/>
            <p:nvPr/>
          </p:nvSpPr>
          <p:spPr>
            <a:xfrm>
              <a:off x="499611" y="2680103"/>
              <a:ext cx="938289" cy="159527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88" name="Rectangle: Rounded Corners 13"/>
            <p:cNvSpPr/>
            <p:nvPr/>
          </p:nvSpPr>
          <p:spPr>
            <a:xfrm>
              <a:off x="640772" y="2910824"/>
              <a:ext cx="655968" cy="15952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89" name="Straight Connector 14"/>
            <p:cNvSpPr/>
            <p:nvPr/>
          </p:nvSpPr>
          <p:spPr>
            <a:xfrm flipH="1" flipV="1">
              <a:off x="576539" y="1114091"/>
              <a:ext cx="171026" cy="123249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0" name="Straight Connector 15"/>
            <p:cNvSpPr/>
            <p:nvPr/>
          </p:nvSpPr>
          <p:spPr>
            <a:xfrm flipH="1">
              <a:off x="688611" y="1933179"/>
              <a:ext cx="559063" cy="2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93" name="Group 16"/>
            <p:cNvGrpSpPr/>
            <p:nvPr/>
          </p:nvGrpSpPr>
          <p:grpSpPr>
            <a:xfrm>
              <a:off x="291371" y="726959"/>
              <a:ext cx="462466" cy="474802"/>
              <a:chOff x="0" y="0"/>
              <a:chExt cx="462465" cy="474801"/>
            </a:xfrm>
          </p:grpSpPr>
          <p:sp>
            <p:nvSpPr>
              <p:cNvPr id="291" name="Straight Connector 22"/>
              <p:cNvSpPr/>
              <p:nvPr/>
            </p:nvSpPr>
            <p:spPr>
              <a:xfrm flipH="1" flipV="1">
                <a:off x="1769" y="237401"/>
                <a:ext cx="460697" cy="237401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2" name="Straight Connector 23"/>
              <p:cNvSpPr/>
              <p:nvPr/>
            </p:nvSpPr>
            <p:spPr>
              <a:xfrm flipH="1">
                <a:off x="0" y="0"/>
                <a:ext cx="460697" cy="237401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94" name="Straight Connector 18"/>
            <p:cNvSpPr/>
            <p:nvPr/>
          </p:nvSpPr>
          <p:spPr>
            <a:xfrm flipV="1">
              <a:off x="1186517" y="1114091"/>
              <a:ext cx="150769" cy="123249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5" name="Rectangle: Rounded Corners 11"/>
            <p:cNvSpPr/>
            <p:nvPr/>
          </p:nvSpPr>
          <p:spPr>
            <a:xfrm>
              <a:off x="452557" y="2449383"/>
              <a:ext cx="1032397" cy="159527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grpSp>
          <p:nvGrpSpPr>
            <p:cNvPr id="298" name="Group 17"/>
            <p:cNvGrpSpPr/>
            <p:nvPr/>
          </p:nvGrpSpPr>
          <p:grpSpPr>
            <a:xfrm>
              <a:off x="1171970" y="726959"/>
              <a:ext cx="462462" cy="474802"/>
              <a:chOff x="0" y="0"/>
              <a:chExt cx="462461" cy="474801"/>
            </a:xfrm>
          </p:grpSpPr>
          <p:sp>
            <p:nvSpPr>
              <p:cNvPr id="296" name="Straight Connector 20"/>
              <p:cNvSpPr/>
              <p:nvPr/>
            </p:nvSpPr>
            <p:spPr>
              <a:xfrm flipV="1">
                <a:off x="-1" y="237401"/>
                <a:ext cx="460693" cy="237401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7" name="Straight Connector 21"/>
              <p:cNvSpPr/>
              <p:nvPr/>
            </p:nvSpPr>
            <p:spPr>
              <a:xfrm>
                <a:off x="1767" y="0"/>
                <a:ext cx="460695" cy="237401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00" name="Straight Connector 33"/>
          <p:cNvSpPr/>
          <p:nvPr/>
        </p:nvSpPr>
        <p:spPr>
          <a:xfrm flipH="1">
            <a:off x="673733" y="4203953"/>
            <a:ext cx="955206" cy="2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10" name="Body Level One…"/>
          <p:cNvSpPr txBox="1"/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11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8" cy="69097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Slide Title"/>
          <p:cNvSpPr txBox="1"/>
          <p:nvPr>
            <p:ph type="title" hasCustomPrompt="1"/>
          </p:nvPr>
        </p:nvSpPr>
        <p:spPr>
          <a:xfrm>
            <a:off x="1296956" y="100748"/>
            <a:ext cx="8625521" cy="882657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331" name="Group 32"/>
          <p:cNvGrpSpPr/>
          <p:nvPr/>
        </p:nvGrpSpPr>
        <p:grpSpPr>
          <a:xfrm>
            <a:off x="392804" y="3428996"/>
            <a:ext cx="1522054" cy="2411977"/>
            <a:chOff x="0" y="-1"/>
            <a:chExt cx="1522052" cy="2411976"/>
          </a:xfrm>
        </p:grpSpPr>
        <p:grpSp>
          <p:nvGrpSpPr>
            <p:cNvPr id="318" name="Group 33"/>
            <p:cNvGrpSpPr/>
            <p:nvPr/>
          </p:nvGrpSpPr>
          <p:grpSpPr>
            <a:xfrm>
              <a:off x="-1" y="-2"/>
              <a:ext cx="1522054" cy="1834920"/>
              <a:chOff x="0" y="0"/>
              <a:chExt cx="1522052" cy="1834919"/>
            </a:xfrm>
          </p:grpSpPr>
          <p:sp>
            <p:nvSpPr>
              <p:cNvPr id="313" name="Oval 46"/>
              <p:cNvSpPr/>
              <p:nvPr/>
            </p:nvSpPr>
            <p:spPr>
              <a:xfrm>
                <a:off x="-1" y="-1"/>
                <a:ext cx="1522054" cy="1522054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314" name="Rectangle 5"/>
              <p:cNvSpPr/>
              <p:nvPr/>
            </p:nvSpPr>
            <p:spPr>
              <a:xfrm>
                <a:off x="401467" y="1166939"/>
                <a:ext cx="950503" cy="667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315" name="Rectangle 5"/>
              <p:cNvSpPr/>
              <p:nvPr/>
            </p:nvSpPr>
            <p:spPr>
              <a:xfrm flipH="1">
                <a:off x="174408" y="1166940"/>
                <a:ext cx="950502" cy="667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316" name="Arc 49"/>
              <p:cNvSpPr/>
              <p:nvPr/>
            </p:nvSpPr>
            <p:spPr>
              <a:xfrm>
                <a:off x="1146640" y="155670"/>
                <a:ext cx="302164" cy="535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317" name="Arc 50"/>
              <p:cNvSpPr/>
              <p:nvPr/>
            </p:nvSpPr>
            <p:spPr>
              <a:xfrm>
                <a:off x="1057213" y="110971"/>
                <a:ext cx="31916" cy="13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sp>
          <p:nvSpPr>
            <p:cNvPr id="319" name="Rectangle: Rounded Corners 34"/>
            <p:cNvSpPr/>
            <p:nvPr/>
          </p:nvSpPr>
          <p:spPr>
            <a:xfrm>
              <a:off x="392480" y="2105407"/>
              <a:ext cx="737091" cy="125321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20" name="Rectangle: Rounded Corners 35"/>
            <p:cNvSpPr/>
            <p:nvPr/>
          </p:nvSpPr>
          <p:spPr>
            <a:xfrm>
              <a:off x="503371" y="2286655"/>
              <a:ext cx="515310" cy="1253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21" name="Straight Connector 36"/>
            <p:cNvSpPr/>
            <p:nvPr/>
          </p:nvSpPr>
          <p:spPr>
            <a:xfrm flipH="1" flipV="1">
              <a:off x="452911" y="875195"/>
              <a:ext cx="134354" cy="968207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2" name="Straight Connector 37"/>
            <p:cNvSpPr/>
            <p:nvPr/>
          </p:nvSpPr>
          <p:spPr>
            <a:xfrm flipH="1">
              <a:off x="540953" y="1518646"/>
              <a:ext cx="439183" cy="2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25" name="Group 38"/>
            <p:cNvGrpSpPr/>
            <p:nvPr/>
          </p:nvGrpSpPr>
          <p:grpSpPr>
            <a:xfrm>
              <a:off x="228892" y="571077"/>
              <a:ext cx="363299" cy="372991"/>
              <a:chOff x="0" y="0"/>
              <a:chExt cx="363298" cy="372990"/>
            </a:xfrm>
          </p:grpSpPr>
          <p:sp>
            <p:nvSpPr>
              <p:cNvPr id="323" name="Straight Connector 44"/>
              <p:cNvSpPr/>
              <p:nvPr/>
            </p:nvSpPr>
            <p:spPr>
              <a:xfrm flipH="1" flipV="1">
                <a:off x="1389" y="186495"/>
                <a:ext cx="361910" cy="186496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4" name="Straight Connector 45"/>
              <p:cNvSpPr/>
              <p:nvPr/>
            </p:nvSpPr>
            <p:spPr>
              <a:xfrm flipH="1">
                <a:off x="0" y="-1"/>
                <a:ext cx="361910" cy="186496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26" name="Straight Connector 39"/>
            <p:cNvSpPr/>
            <p:nvPr/>
          </p:nvSpPr>
          <p:spPr>
            <a:xfrm flipV="1">
              <a:off x="932092" y="875195"/>
              <a:ext cx="118440" cy="968207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" name="Rectangle: Rounded Corners 40"/>
            <p:cNvSpPr/>
            <p:nvPr/>
          </p:nvSpPr>
          <p:spPr>
            <a:xfrm>
              <a:off x="355515" y="1924160"/>
              <a:ext cx="811021" cy="1253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grpSp>
          <p:nvGrpSpPr>
            <p:cNvPr id="330" name="Group 41"/>
            <p:cNvGrpSpPr/>
            <p:nvPr/>
          </p:nvGrpSpPr>
          <p:grpSpPr>
            <a:xfrm>
              <a:off x="920664" y="571077"/>
              <a:ext cx="363298" cy="372991"/>
              <a:chOff x="0" y="0"/>
              <a:chExt cx="363297" cy="372990"/>
            </a:xfrm>
          </p:grpSpPr>
          <p:sp>
            <p:nvSpPr>
              <p:cNvPr id="328" name="Straight Connector 42"/>
              <p:cNvSpPr/>
              <p:nvPr/>
            </p:nvSpPr>
            <p:spPr>
              <a:xfrm flipV="1">
                <a:off x="-1" y="186495"/>
                <a:ext cx="361910" cy="186496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9" name="Straight Connector 43"/>
              <p:cNvSpPr/>
              <p:nvPr/>
            </p:nvSpPr>
            <p:spPr>
              <a:xfrm>
                <a:off x="1389" y="-1"/>
                <a:ext cx="361909" cy="186496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Rectangle Left"/>
          <p:cNvSpPr/>
          <p:nvPr/>
        </p:nvSpPr>
        <p:spPr>
          <a:xfrm>
            <a:off x="-2" y="0"/>
            <a:ext cx="429475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4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361" name="Group 27"/>
          <p:cNvGrpSpPr/>
          <p:nvPr/>
        </p:nvGrpSpPr>
        <p:grpSpPr>
          <a:xfrm>
            <a:off x="108593" y="5591707"/>
            <a:ext cx="641756" cy="1016978"/>
            <a:chOff x="-1" y="-1"/>
            <a:chExt cx="641755" cy="1016976"/>
          </a:xfrm>
        </p:grpSpPr>
        <p:grpSp>
          <p:nvGrpSpPr>
            <p:cNvPr id="348" name="Group 28"/>
            <p:cNvGrpSpPr/>
            <p:nvPr/>
          </p:nvGrpSpPr>
          <p:grpSpPr>
            <a:xfrm>
              <a:off x="-2" y="-2"/>
              <a:ext cx="641756" cy="773670"/>
              <a:chOff x="0" y="0"/>
              <a:chExt cx="641755" cy="773669"/>
            </a:xfrm>
          </p:grpSpPr>
          <p:sp>
            <p:nvSpPr>
              <p:cNvPr id="343" name="Oval 41"/>
              <p:cNvSpPr/>
              <p:nvPr/>
            </p:nvSpPr>
            <p:spPr>
              <a:xfrm>
                <a:off x="-1" y="-1"/>
                <a:ext cx="641756" cy="641755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344" name="Rectangle 5"/>
              <p:cNvSpPr/>
              <p:nvPr/>
            </p:nvSpPr>
            <p:spPr>
              <a:xfrm>
                <a:off x="169273" y="492023"/>
                <a:ext cx="400768" cy="281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345" name="Rectangle 5"/>
              <p:cNvSpPr/>
              <p:nvPr/>
            </p:nvSpPr>
            <p:spPr>
              <a:xfrm flipH="1">
                <a:off x="73536" y="492023"/>
                <a:ext cx="400768" cy="281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346" name="Arc 44"/>
              <p:cNvSpPr/>
              <p:nvPr/>
            </p:nvSpPr>
            <p:spPr>
              <a:xfrm>
                <a:off x="483466" y="65636"/>
                <a:ext cx="127404" cy="2258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347" name="Arc 45"/>
              <p:cNvSpPr/>
              <p:nvPr/>
            </p:nvSpPr>
            <p:spPr>
              <a:xfrm>
                <a:off x="445759" y="43375"/>
                <a:ext cx="13458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sp>
          <p:nvSpPr>
            <p:cNvPr id="349" name="Rectangle: Rounded Corners 29"/>
            <p:cNvSpPr/>
            <p:nvPr/>
          </p:nvSpPr>
          <p:spPr>
            <a:xfrm>
              <a:off x="165483" y="887714"/>
              <a:ext cx="310785" cy="5284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50" name="Rectangle: Rounded Corners 30"/>
            <p:cNvSpPr/>
            <p:nvPr/>
          </p:nvSpPr>
          <p:spPr>
            <a:xfrm>
              <a:off x="212239" y="964134"/>
              <a:ext cx="217274" cy="52841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51" name="Straight Connector 31"/>
            <p:cNvSpPr/>
            <p:nvPr/>
          </p:nvSpPr>
          <p:spPr>
            <a:xfrm flipH="1" flipV="1">
              <a:off x="190963" y="369013"/>
              <a:ext cx="56649" cy="40823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2" name="Straight Connector 32"/>
            <p:cNvSpPr/>
            <p:nvPr/>
          </p:nvSpPr>
          <p:spPr>
            <a:xfrm flipH="1">
              <a:off x="228085" y="640315"/>
              <a:ext cx="185176" cy="2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55" name="Group 33"/>
            <p:cNvGrpSpPr/>
            <p:nvPr/>
          </p:nvGrpSpPr>
          <p:grpSpPr>
            <a:xfrm>
              <a:off x="96509" y="240786"/>
              <a:ext cx="153182" cy="157268"/>
              <a:chOff x="0" y="0"/>
              <a:chExt cx="153181" cy="157267"/>
            </a:xfrm>
          </p:grpSpPr>
          <p:sp>
            <p:nvSpPr>
              <p:cNvPr id="353" name="Straight Connector 39"/>
              <p:cNvSpPr/>
              <p:nvPr/>
            </p:nvSpPr>
            <p:spPr>
              <a:xfrm flipH="1" flipV="1">
                <a:off x="586" y="78634"/>
                <a:ext cx="152596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4" name="Straight Connector 40"/>
              <p:cNvSpPr/>
              <p:nvPr/>
            </p:nvSpPr>
            <p:spPr>
              <a:xfrm flipH="1">
                <a:off x="0" y="0"/>
                <a:ext cx="152596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56" name="Straight Connector 34"/>
            <p:cNvSpPr/>
            <p:nvPr/>
          </p:nvSpPr>
          <p:spPr>
            <a:xfrm flipV="1">
              <a:off x="393003" y="369013"/>
              <a:ext cx="49939" cy="40823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7" name="Rectangle: Rounded Corners 35"/>
            <p:cNvSpPr/>
            <p:nvPr/>
          </p:nvSpPr>
          <p:spPr>
            <a:xfrm>
              <a:off x="149897" y="811294"/>
              <a:ext cx="341957" cy="5284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grpSp>
          <p:nvGrpSpPr>
            <p:cNvPr id="360" name="Group 36"/>
            <p:cNvGrpSpPr/>
            <p:nvPr/>
          </p:nvGrpSpPr>
          <p:grpSpPr>
            <a:xfrm>
              <a:off x="388185" y="240786"/>
              <a:ext cx="153181" cy="157268"/>
              <a:chOff x="0" y="0"/>
              <a:chExt cx="153180" cy="157267"/>
            </a:xfrm>
          </p:grpSpPr>
          <p:sp>
            <p:nvSpPr>
              <p:cNvPr id="358" name="Straight Connector 37"/>
              <p:cNvSpPr/>
              <p:nvPr/>
            </p:nvSpPr>
            <p:spPr>
              <a:xfrm flipV="1">
                <a:off x="0" y="78634"/>
                <a:ext cx="152596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9" name="Straight Connector 38"/>
              <p:cNvSpPr/>
              <p:nvPr/>
            </p:nvSpPr>
            <p:spPr>
              <a:xfrm>
                <a:off x="585" y="0"/>
                <a:ext cx="152596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Body Level One…"/>
          <p:cNvSpPr txBox="1"/>
          <p:nvPr>
            <p:ph type="body" sz="quarter" idx="1" hasCustomPrompt="1"/>
          </p:nvPr>
        </p:nvSpPr>
        <p:spPr>
          <a:xfrm>
            <a:off x="621233" y="1931154"/>
            <a:ext cx="10949532" cy="1362848"/>
          </a:xfrm>
          <a:prstGeom prst="rect">
            <a:avLst/>
          </a:prstGeom>
          <a:solidFill>
            <a:srgbClr val="ADB4C3">
              <a:alpha val="15000"/>
            </a:srgbClr>
          </a:solidFill>
          <a:ln>
            <a:solidFill>
              <a:srgbClr val="122233"/>
            </a:solidFill>
            <a:round/>
          </a:ln>
        </p:spPr>
        <p:txBody>
          <a:bodyPr lIns="107999" tIns="107999" rIns="107999" bIns="107999"/>
          <a:lstStyle>
            <a:lvl1pPr marL="0" indent="0">
              <a:spcBef>
                <a:spcPts val="0"/>
              </a:spcBef>
              <a:buSzTx/>
              <a:buNone/>
              <a:defRPr b="1" sz="2300">
                <a:latin typeface="Consolas"/>
                <a:ea typeface="Consolas"/>
                <a:cs typeface="Consolas"/>
                <a:sym typeface="Consolas"/>
              </a:defRPr>
            </a:lvl1pPr>
            <a:lvl2pPr marL="710278" indent="-267365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2pPr>
            <a:lvl3pPr marL="1181155" indent="-285805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3pPr>
            <a:lvl4pPr marL="1648000" indent="-300212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4pPr>
            <a:lvl5pPr marL="2037651" indent="-245362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pPr/>
            <a:r>
              <a:t>Source code box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71" name="Slide Body Text"/>
          <p:cNvSpPr/>
          <p:nvPr>
            <p:ph type="body" idx="21" hasCustomPrompt="1"/>
          </p:nvPr>
        </p:nvSpPr>
        <p:spPr>
          <a:xfrm>
            <a:off x="190501" y="1196124"/>
            <a:ext cx="11811097" cy="556112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Sample source code:</a:t>
            </a:r>
          </a:p>
        </p:txBody>
      </p:sp>
      <p:sp>
        <p:nvSpPr>
          <p:cNvPr id="372" name="Rectangle Top"/>
          <p:cNvSpPr/>
          <p:nvPr/>
        </p:nvSpPr>
        <p:spPr>
          <a:xfrm>
            <a:off x="-2" y="0"/>
            <a:ext cx="12196804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373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lide Title"/>
          <p:cNvSpPr txBox="1"/>
          <p:nvPr>
            <p:ph type="title" hasCustomPrompt="1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Rectangle Bottom"/>
          <p:cNvSpPr/>
          <p:nvPr/>
        </p:nvSpPr>
        <p:spPr>
          <a:xfrm>
            <a:off x="1" y="6263999"/>
            <a:ext cx="12192003" cy="594002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84" name="Oval Logo Holder"/>
          <p:cNvSpPr/>
          <p:nvPr/>
        </p:nvSpPr>
        <p:spPr>
          <a:xfrm>
            <a:off x="5161650" y="4824664"/>
            <a:ext cx="1868705" cy="1868705"/>
          </a:xfrm>
          <a:prstGeom prst="ellipse">
            <a:avLst/>
          </a:prstGeom>
          <a:solidFill>
            <a:srgbClr val="234465"/>
          </a:solidFill>
          <a:ln w="635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385" name="Logo Software University Down" descr="Logo Software University Dow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6549" y="5206772"/>
            <a:ext cx="958902" cy="1184871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Body Level One…"/>
          <p:cNvSpPr txBox="1"/>
          <p:nvPr>
            <p:ph type="body" sz="half" idx="1" hasCustomPrompt="1"/>
          </p:nvPr>
        </p:nvSpPr>
        <p:spPr>
          <a:xfrm>
            <a:off x="6456000" y="1195930"/>
            <a:ext cx="5545599" cy="4957075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87" name="Text Placeholder Left"/>
          <p:cNvSpPr/>
          <p:nvPr>
            <p:ph type="body" sz="half" idx="21" hasCustomPrompt="1"/>
          </p:nvPr>
        </p:nvSpPr>
        <p:spPr>
          <a:xfrm>
            <a:off x="190402" y="1195929"/>
            <a:ext cx="5545598" cy="4957076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
Second level
Third level
Fourth level
Fifth level</a:t>
            </a:r>
          </a:p>
        </p:txBody>
      </p:sp>
      <p:sp>
        <p:nvSpPr>
          <p:cNvPr id="388" name="Rectangle Top"/>
          <p:cNvSpPr/>
          <p:nvPr/>
        </p:nvSpPr>
        <p:spPr>
          <a:xfrm>
            <a:off x="-2" y="0"/>
            <a:ext cx="12196804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389" name="Logo Software University" descr="Logo Software University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Slide Title"/>
          <p:cNvSpPr txBox="1"/>
          <p:nvPr>
            <p:ph type="title" hasCustomPrompt="1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xfrm>
            <a:off x="11887569" y="6502462"/>
            <a:ext cx="232875" cy="2565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Oval Center Icon"/>
          <p:cNvSpPr/>
          <p:nvPr/>
        </p:nvSpPr>
        <p:spPr>
          <a:xfrm>
            <a:off x="4319735" y="867750"/>
            <a:ext cx="3552531" cy="3552533"/>
          </a:xfrm>
          <a:prstGeom prst="ellipse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2" name="Body Level One…"/>
          <p:cNvSpPr txBox="1"/>
          <p:nvPr>
            <p:ph type="body" sz="quarter" idx="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3900"/>
            </a:lvl1pPr>
            <a:lvl2pPr marL="896270" indent="-453359" algn="ctr">
              <a:defRPr sz="3900"/>
            </a:lvl2pPr>
            <a:lvl3pPr marL="1379976" indent="-484626" algn="ctr">
              <a:defRPr sz="3900"/>
            </a:lvl3pPr>
            <a:lvl4pPr marL="1856845" indent="-509057" algn="ctr">
              <a:defRPr sz="3900"/>
            </a:lvl4pPr>
            <a:lvl5pPr marL="2208340" indent="-416050" algn="ctr">
              <a:defRPr sz="3900"/>
            </a:lvl5pPr>
          </a:lstStyle>
          <a:p>
            <a:pPr/>
            <a:r>
              <a:t>Click to Edit Section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Click to Edit Section Title"/>
          <p:cNvSpPr txBox="1"/>
          <p:nvPr>
            <p:ph type="title" hasCustomPrompt="1"/>
          </p:nvPr>
        </p:nvSpPr>
        <p:spPr>
          <a:xfrm>
            <a:off x="615109" y="4704824"/>
            <a:ext cx="10961783" cy="768086"/>
          </a:xfrm>
          <a:prstGeom prst="rect">
            <a:avLst/>
          </a:prstGeom>
        </p:spPr>
        <p:txBody>
          <a:bodyPr/>
          <a:lstStyle>
            <a:lvl1pPr algn="ctr">
              <a:defRPr sz="5300"/>
            </a:lvl1pPr>
          </a:lstStyle>
          <a:p>
            <a:pPr/>
            <a:r>
              <a:t>Click to Edit Section Title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8478978" y="6221731"/>
            <a:ext cx="258623" cy="269239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Body Level One…"/>
          <p:cNvSpPr txBox="1"/>
          <p:nvPr>
            <p:ph type="body" idx="1" hasCustomPrompt="1"/>
          </p:nvPr>
        </p:nvSpPr>
        <p:spPr>
          <a:xfrm>
            <a:off x="4569002" y="1353866"/>
            <a:ext cx="7426236" cy="5219931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00" name="Picture Placeholder Left"/>
          <p:cNvSpPr/>
          <p:nvPr>
            <p:ph type="pic" sz="half" idx="21"/>
          </p:nvPr>
        </p:nvSpPr>
        <p:spPr>
          <a:xfrm>
            <a:off x="190404" y="1355076"/>
            <a:ext cx="3889376" cy="536640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1" name="Rectangle Left Second"/>
          <p:cNvSpPr/>
          <p:nvPr/>
        </p:nvSpPr>
        <p:spPr>
          <a:xfrm>
            <a:off x="4127777" y="1748999"/>
            <a:ext cx="240003" cy="3360002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02" name="Rectangle Left First"/>
          <p:cNvSpPr/>
          <p:nvPr/>
        </p:nvSpPr>
        <p:spPr>
          <a:xfrm>
            <a:off x="4079775" y="1355072"/>
            <a:ext cx="48003" cy="5502929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03" name="Rectangle Down"/>
          <p:cNvSpPr/>
          <p:nvPr/>
        </p:nvSpPr>
        <p:spPr>
          <a:xfrm>
            <a:off x="1" y="6721481"/>
            <a:ext cx="12192003" cy="13652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04" name="Rectangle Top"/>
          <p:cNvSpPr/>
          <p:nvPr/>
        </p:nvSpPr>
        <p:spPr>
          <a:xfrm>
            <a:off x="-2" y="0"/>
            <a:ext cx="12196804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405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lide Title"/>
          <p:cNvSpPr txBox="1"/>
          <p:nvPr>
            <p:ph type="title" hasCustomPrompt="1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07" name="Slide Number"/>
          <p:cNvSpPr txBox="1"/>
          <p:nvPr>
            <p:ph type="sldNum" sz="quarter" idx="2"/>
          </p:nvPr>
        </p:nvSpPr>
        <p:spPr>
          <a:xfrm>
            <a:off x="11887569" y="6484463"/>
            <a:ext cx="232875" cy="2565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Rectangle Bottom"/>
          <p:cNvSpPr/>
          <p:nvPr/>
        </p:nvSpPr>
        <p:spPr>
          <a:xfrm>
            <a:off x="-2" y="6371332"/>
            <a:ext cx="12195180" cy="487232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16" name="Rectangle Bottom Copyright"/>
          <p:cNvSpPr txBox="1"/>
          <p:nvPr/>
        </p:nvSpPr>
        <p:spPr>
          <a:xfrm>
            <a:off x="156718" y="6454758"/>
            <a:ext cx="11878564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© SoftUni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softuni.</a:t>
            </a:r>
            <a:r>
              <a:rPr u="sng">
                <a:solidFill>
                  <a:schemeClr val="accent1"/>
                </a:solidFill>
              </a:rPr>
              <a:t>bg</a:t>
            </a:r>
            <a:r>
              <a:t>. Copyrighted document. Unauthorized copy, reproduction or use is not permitted.</a:t>
            </a:r>
          </a:p>
        </p:txBody>
      </p:sp>
      <p:pic>
        <p:nvPicPr>
          <p:cNvPr id="417" name="Picture SoftUni Mascot" descr="Picture SoftUni Masco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586" y="2898830"/>
            <a:ext cx="2451608" cy="29597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3" name="Group SoftUni Brands"/>
          <p:cNvGrpSpPr/>
          <p:nvPr/>
        </p:nvGrpSpPr>
        <p:grpSpPr>
          <a:xfrm>
            <a:off x="3332213" y="1702472"/>
            <a:ext cx="8314914" cy="3543786"/>
            <a:chOff x="-1" y="0"/>
            <a:chExt cx="8314912" cy="3543783"/>
          </a:xfrm>
        </p:grpSpPr>
        <p:pic>
          <p:nvPicPr>
            <p:cNvPr id="418" name="Picture SoftUni Kids Logo" descr="Picture SoftUni Kids Logo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84667" y="2073821"/>
              <a:ext cx="1130245" cy="1389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9" name="Picture SoftUni Foundation Logo" descr="Picture SoftUni Foundation Logo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21697" y="2085758"/>
              <a:ext cx="1166402" cy="13507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0" name="Picture SoftUni Digital Logo" descr="Picture SoftUni Digital Logo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25479" y="2086527"/>
              <a:ext cx="1084616" cy="1457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Picture SoftUni Creative Logo" descr="Picture SoftUni Creative Logo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41696" y="2073820"/>
              <a:ext cx="1166403" cy="13892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2" name="Picture SoftUni Svetlina Logo" descr="Picture SoftUni Svetlina Logo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402812" y="2073820"/>
              <a:ext cx="1166402" cy="14022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3" name="Picture Software University Logo" descr="Picture Software University Logo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2" y="2073822"/>
              <a:ext cx="1164657" cy="1440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4" name="Straight Connector 6"/>
            <p:cNvSpPr/>
            <p:nvPr/>
          </p:nvSpPr>
          <p:spPr>
            <a:xfrm>
              <a:off x="7744898" y="163309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5" name="Straight Connector 5"/>
            <p:cNvSpPr/>
            <p:nvPr/>
          </p:nvSpPr>
          <p:spPr>
            <a:xfrm>
              <a:off x="6304897" y="162674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6" name="Straight Connector 4"/>
            <p:cNvSpPr/>
            <p:nvPr/>
          </p:nvSpPr>
          <p:spPr>
            <a:xfrm>
              <a:off x="4864897" y="162674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7" name="Straight Connector 3"/>
            <p:cNvSpPr/>
            <p:nvPr/>
          </p:nvSpPr>
          <p:spPr>
            <a:xfrm>
              <a:off x="3424896" y="162674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8" name="Straight Connector 2"/>
            <p:cNvSpPr/>
            <p:nvPr/>
          </p:nvSpPr>
          <p:spPr>
            <a:xfrm>
              <a:off x="1977696" y="163309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9" name="Straight Connector 1"/>
            <p:cNvSpPr/>
            <p:nvPr/>
          </p:nvSpPr>
          <p:spPr>
            <a:xfrm>
              <a:off x="583109" y="163309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0" name="Straight Connector Horizontal"/>
            <p:cNvSpPr/>
            <p:nvPr/>
          </p:nvSpPr>
          <p:spPr>
            <a:xfrm>
              <a:off x="583109" y="1633092"/>
              <a:ext cx="7161790" cy="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1" name="Straight Connector 0"/>
            <p:cNvSpPr/>
            <p:nvPr/>
          </p:nvSpPr>
          <p:spPr>
            <a:xfrm>
              <a:off x="4164004" y="1390522"/>
              <a:ext cx="2" cy="236222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432" name="Picture SoftUni Logo" descr="Picture SoftUni Logo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564553" y="-1"/>
              <a:ext cx="1198904" cy="1198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4" name="Title Text"/>
          <p:cNvSpPr txBox="1"/>
          <p:nvPr>
            <p:ph type="title"/>
          </p:nvPr>
        </p:nvSpPr>
        <p:spPr>
          <a:xfrm>
            <a:off x="809628" y="703242"/>
            <a:ext cx="5916372" cy="1033307"/>
          </a:xfrm>
          <a:prstGeom prst="rect">
            <a:avLst/>
          </a:prstGeom>
        </p:spPr>
        <p:txBody>
          <a:bodyPr lIns="0" tIns="0" rIns="0" bIns="0"/>
          <a:lstStyle>
            <a:lvl1pPr defTabSz="913851">
              <a:defRPr sz="8700"/>
            </a:lvl1pPr>
          </a:lstStyle>
          <a:p>
            <a:pPr/>
            <a:r>
              <a:t>Title Text</a:t>
            </a:r>
          </a:p>
        </p:txBody>
      </p:sp>
      <p:pic>
        <p:nvPicPr>
          <p:cNvPr id="435" name="Logo Software University" descr="Logo Software University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008761" y="190266"/>
            <a:ext cx="2013338" cy="690978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Slide Number"/>
          <p:cNvSpPr txBox="1"/>
          <p:nvPr>
            <p:ph type="sldNum" sz="quarter" idx="2"/>
          </p:nvPr>
        </p:nvSpPr>
        <p:spPr>
          <a:xfrm>
            <a:off x="8478978" y="6221731"/>
            <a:ext cx="258623" cy="269239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Picture Forum" descr="Picture Forum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24349" y="5249555"/>
            <a:ext cx="970158" cy="965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Picture Logo FB" descr="Picture Logo FB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507450" y="3689937"/>
            <a:ext cx="1003956" cy="1017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Picture Logo SoftUni Right" descr="Picture Logo SoftUni Right">
            <a:hlinkClick r:id="rId7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413400" y="1673998"/>
            <a:ext cx="1192057" cy="1473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Picture SoftUni Mascot" descr="Picture SoftUni Mascot">
            <a:hlinkClick r:id="rId9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81956" y="2584287"/>
            <a:ext cx="2732958" cy="3630997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Body Level One…"/>
          <p:cNvSpPr txBox="1"/>
          <p:nvPr>
            <p:ph type="body" idx="1" hasCustomPrompt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</p:spPr>
        <p:txBody>
          <a:bodyPr/>
          <a:lstStyle>
            <a:lvl1pPr>
              <a:buClr>
                <a:srgbClr val="234465"/>
              </a:buClr>
              <a:defRPr sz="2700"/>
            </a:lvl1pPr>
            <a:lvl2pPr marL="976381" indent="-367163">
              <a:buClr>
                <a:srgbClr val="234465"/>
              </a:buClr>
              <a:defRPr sz="2700"/>
            </a:lvl2pPr>
            <a:lvl3pPr marL="1230860" indent="-335510">
              <a:buClr>
                <a:srgbClr val="234465"/>
              </a:buClr>
              <a:defRPr sz="2700"/>
            </a:lvl3pPr>
            <a:lvl4pPr marL="1700213" indent="-352425">
              <a:buClr>
                <a:srgbClr val="234465"/>
              </a:buClr>
              <a:defRPr sz="2700"/>
            </a:lvl4pPr>
            <a:lvl5pPr marL="2080323" indent="-288034">
              <a:buClr>
                <a:srgbClr val="234465"/>
              </a:buClr>
              <a:defRPr sz="2700"/>
            </a:lvl5pPr>
          </a:lstStyle>
          <a:p>
            <a:pPr/>
            <a:r>
              <a:t>Software University – High-Quality Education, Profession and Job for Software Developers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9" name="Rectangle Top"/>
          <p:cNvSpPr/>
          <p:nvPr/>
        </p:nvSpPr>
        <p:spPr>
          <a:xfrm>
            <a:off x="-2" y="0"/>
            <a:ext cx="12195180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450" name="Logo Software University" descr="Logo Software University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Trainings @ Software University (SoftUni)"/>
          <p:cNvSpPr txBox="1"/>
          <p:nvPr>
            <p:ph type="title" hasCustomPrompt="1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Trainings @ Software University (SoftUni)</a:t>
            </a:r>
          </a:p>
        </p:txBody>
      </p:sp>
      <p:sp>
        <p:nvSpPr>
          <p:cNvPr id="4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Body Level One…"/>
          <p:cNvSpPr txBox="1"/>
          <p:nvPr>
            <p:ph type="body" idx="1" hasCustomPrompt="1"/>
          </p:nvPr>
        </p:nvSpPr>
        <p:spPr>
          <a:xfrm>
            <a:off x="190402" y="1196123"/>
            <a:ext cx="11818096" cy="5528769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Rectangle Top"/>
          <p:cNvSpPr/>
          <p:nvPr/>
        </p:nvSpPr>
        <p:spPr>
          <a:xfrm>
            <a:off x="-2" y="0"/>
            <a:ext cx="12196804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64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lide Title"/>
          <p:cNvSpPr txBox="1"/>
          <p:nvPr>
            <p:ph type="title" hasCustomPrompt="1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5" name="Body Level One…"/>
          <p:cNvSpPr txBox="1"/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6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8" cy="690978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Title"/>
          <p:cNvSpPr txBox="1"/>
          <p:nvPr>
            <p:ph type="title" hasCustomPrompt="1"/>
          </p:nvPr>
        </p:nvSpPr>
        <p:spPr>
          <a:xfrm>
            <a:off x="1296956" y="100748"/>
            <a:ext cx="8625521" cy="882657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96" name="Group 9"/>
          <p:cNvGrpSpPr/>
          <p:nvPr/>
        </p:nvGrpSpPr>
        <p:grpSpPr>
          <a:xfrm>
            <a:off x="185073" y="1868175"/>
            <a:ext cx="1937515" cy="3070354"/>
            <a:chOff x="-1" y="-1"/>
            <a:chExt cx="1937514" cy="3070352"/>
          </a:xfrm>
        </p:grpSpPr>
        <p:grpSp>
          <p:nvGrpSpPr>
            <p:cNvPr id="83" name="Group 10"/>
            <p:cNvGrpSpPr/>
            <p:nvPr/>
          </p:nvGrpSpPr>
          <p:grpSpPr>
            <a:xfrm>
              <a:off x="-2" y="-2"/>
              <a:ext cx="1937515" cy="2335783"/>
              <a:chOff x="-1" y="-1"/>
              <a:chExt cx="1937514" cy="2335781"/>
            </a:xfrm>
          </p:grpSpPr>
          <p:sp>
            <p:nvSpPr>
              <p:cNvPr id="78" name="Oval 24"/>
              <p:cNvSpPr/>
              <p:nvPr/>
            </p:nvSpPr>
            <p:spPr>
              <a:xfrm>
                <a:off x="-2" y="-2"/>
                <a:ext cx="1937516" cy="1937516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79" name="Rectangle 5"/>
              <p:cNvSpPr/>
              <p:nvPr/>
            </p:nvSpPr>
            <p:spPr>
              <a:xfrm>
                <a:off x="511054" y="1485469"/>
                <a:ext cx="1209952" cy="8503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80" name="Rectangle 5"/>
              <p:cNvSpPr/>
              <p:nvPr/>
            </p:nvSpPr>
            <p:spPr>
              <a:xfrm flipH="1">
                <a:off x="222015" y="1485470"/>
                <a:ext cx="1209951" cy="850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81" name="Arc 27"/>
              <p:cNvSpPr/>
              <p:nvPr/>
            </p:nvSpPr>
            <p:spPr>
              <a:xfrm>
                <a:off x="1459627" y="198163"/>
                <a:ext cx="384644" cy="681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82" name="Arc 28"/>
              <p:cNvSpPr/>
              <p:nvPr/>
            </p:nvSpPr>
            <p:spPr>
              <a:xfrm>
                <a:off x="1345791" y="141263"/>
                <a:ext cx="40627" cy="17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sp>
          <p:nvSpPr>
            <p:cNvPr id="84" name="Rectangle: Rounded Corners 12"/>
            <p:cNvSpPr/>
            <p:nvPr/>
          </p:nvSpPr>
          <p:spPr>
            <a:xfrm>
              <a:off x="499611" y="2680103"/>
              <a:ext cx="938289" cy="159527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5" name="Rectangle: Rounded Corners 13"/>
            <p:cNvSpPr/>
            <p:nvPr/>
          </p:nvSpPr>
          <p:spPr>
            <a:xfrm>
              <a:off x="640772" y="2910824"/>
              <a:ext cx="655968" cy="15952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86" name="Straight Connector 14"/>
            <p:cNvSpPr/>
            <p:nvPr/>
          </p:nvSpPr>
          <p:spPr>
            <a:xfrm flipH="1" flipV="1">
              <a:off x="576539" y="1114091"/>
              <a:ext cx="171026" cy="123249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7" name="Straight Connector 15"/>
            <p:cNvSpPr/>
            <p:nvPr/>
          </p:nvSpPr>
          <p:spPr>
            <a:xfrm flipH="1">
              <a:off x="688611" y="1933179"/>
              <a:ext cx="559063" cy="2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90" name="Group 16"/>
            <p:cNvGrpSpPr/>
            <p:nvPr/>
          </p:nvGrpSpPr>
          <p:grpSpPr>
            <a:xfrm>
              <a:off x="291371" y="726959"/>
              <a:ext cx="462466" cy="474802"/>
              <a:chOff x="0" y="0"/>
              <a:chExt cx="462465" cy="474801"/>
            </a:xfrm>
          </p:grpSpPr>
          <p:sp>
            <p:nvSpPr>
              <p:cNvPr id="88" name="Straight Connector 22"/>
              <p:cNvSpPr/>
              <p:nvPr/>
            </p:nvSpPr>
            <p:spPr>
              <a:xfrm flipH="1" flipV="1">
                <a:off x="1769" y="237401"/>
                <a:ext cx="460697" cy="237401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9" name="Straight Connector 23"/>
              <p:cNvSpPr/>
              <p:nvPr/>
            </p:nvSpPr>
            <p:spPr>
              <a:xfrm flipH="1">
                <a:off x="0" y="0"/>
                <a:ext cx="460697" cy="237401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91" name="Straight Connector 18"/>
            <p:cNvSpPr/>
            <p:nvPr/>
          </p:nvSpPr>
          <p:spPr>
            <a:xfrm flipV="1">
              <a:off x="1186517" y="1114091"/>
              <a:ext cx="150769" cy="123249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2" name="Rectangle: Rounded Corners 11"/>
            <p:cNvSpPr/>
            <p:nvPr/>
          </p:nvSpPr>
          <p:spPr>
            <a:xfrm>
              <a:off x="452557" y="2449383"/>
              <a:ext cx="1032397" cy="159527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grpSp>
          <p:nvGrpSpPr>
            <p:cNvPr id="95" name="Group 17"/>
            <p:cNvGrpSpPr/>
            <p:nvPr/>
          </p:nvGrpSpPr>
          <p:grpSpPr>
            <a:xfrm>
              <a:off x="1171970" y="726959"/>
              <a:ext cx="462462" cy="474802"/>
              <a:chOff x="0" y="0"/>
              <a:chExt cx="462461" cy="474801"/>
            </a:xfrm>
          </p:grpSpPr>
          <p:sp>
            <p:nvSpPr>
              <p:cNvPr id="93" name="Straight Connector 20"/>
              <p:cNvSpPr/>
              <p:nvPr/>
            </p:nvSpPr>
            <p:spPr>
              <a:xfrm flipV="1">
                <a:off x="-1" y="237401"/>
                <a:ext cx="460693" cy="237401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4" name="Straight Connector 21"/>
              <p:cNvSpPr/>
              <p:nvPr/>
            </p:nvSpPr>
            <p:spPr>
              <a:xfrm>
                <a:off x="1767" y="0"/>
                <a:ext cx="460695" cy="237401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7" name="Straight Connector 33"/>
          <p:cNvSpPr/>
          <p:nvPr/>
        </p:nvSpPr>
        <p:spPr>
          <a:xfrm flipH="1">
            <a:off x="673733" y="4203953"/>
            <a:ext cx="955206" cy="2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7" name="Body Level One…"/>
          <p:cNvSpPr txBox="1"/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8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8761" y="190266"/>
            <a:ext cx="2013338" cy="69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lide Title"/>
          <p:cNvSpPr txBox="1"/>
          <p:nvPr>
            <p:ph type="title" hasCustomPrompt="1"/>
          </p:nvPr>
        </p:nvSpPr>
        <p:spPr>
          <a:xfrm>
            <a:off x="1296956" y="100748"/>
            <a:ext cx="8625521" cy="882657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grpSp>
        <p:nvGrpSpPr>
          <p:cNvPr id="128" name="Group 32"/>
          <p:cNvGrpSpPr/>
          <p:nvPr/>
        </p:nvGrpSpPr>
        <p:grpSpPr>
          <a:xfrm>
            <a:off x="392804" y="3428996"/>
            <a:ext cx="1522054" cy="2411977"/>
            <a:chOff x="0" y="-1"/>
            <a:chExt cx="1522052" cy="2411976"/>
          </a:xfrm>
        </p:grpSpPr>
        <p:grpSp>
          <p:nvGrpSpPr>
            <p:cNvPr id="115" name="Group 33"/>
            <p:cNvGrpSpPr/>
            <p:nvPr/>
          </p:nvGrpSpPr>
          <p:grpSpPr>
            <a:xfrm>
              <a:off x="-1" y="-2"/>
              <a:ext cx="1522054" cy="1834920"/>
              <a:chOff x="0" y="0"/>
              <a:chExt cx="1522052" cy="1834919"/>
            </a:xfrm>
          </p:grpSpPr>
          <p:sp>
            <p:nvSpPr>
              <p:cNvPr id="110" name="Oval 46"/>
              <p:cNvSpPr/>
              <p:nvPr/>
            </p:nvSpPr>
            <p:spPr>
              <a:xfrm>
                <a:off x="-1" y="-1"/>
                <a:ext cx="1522054" cy="1522054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11" name="Rectangle 5"/>
              <p:cNvSpPr/>
              <p:nvPr/>
            </p:nvSpPr>
            <p:spPr>
              <a:xfrm>
                <a:off x="401467" y="1166939"/>
                <a:ext cx="950503" cy="667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12" name="Rectangle 5"/>
              <p:cNvSpPr/>
              <p:nvPr/>
            </p:nvSpPr>
            <p:spPr>
              <a:xfrm flipH="1">
                <a:off x="174408" y="1166940"/>
                <a:ext cx="950502" cy="667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13" name="Arc 49"/>
              <p:cNvSpPr/>
              <p:nvPr/>
            </p:nvSpPr>
            <p:spPr>
              <a:xfrm>
                <a:off x="1146640" y="155670"/>
                <a:ext cx="302164" cy="535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14" name="Arc 50"/>
              <p:cNvSpPr/>
              <p:nvPr/>
            </p:nvSpPr>
            <p:spPr>
              <a:xfrm>
                <a:off x="1057213" y="110971"/>
                <a:ext cx="31916" cy="13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sp>
          <p:nvSpPr>
            <p:cNvPr id="116" name="Rectangle: Rounded Corners 34"/>
            <p:cNvSpPr/>
            <p:nvPr/>
          </p:nvSpPr>
          <p:spPr>
            <a:xfrm>
              <a:off x="392480" y="2105407"/>
              <a:ext cx="737091" cy="125321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7" name="Rectangle: Rounded Corners 35"/>
            <p:cNvSpPr/>
            <p:nvPr/>
          </p:nvSpPr>
          <p:spPr>
            <a:xfrm>
              <a:off x="503371" y="2286655"/>
              <a:ext cx="515310" cy="1253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8" name="Straight Connector 36"/>
            <p:cNvSpPr/>
            <p:nvPr/>
          </p:nvSpPr>
          <p:spPr>
            <a:xfrm flipH="1" flipV="1">
              <a:off x="452911" y="875195"/>
              <a:ext cx="134354" cy="968207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9" name="Straight Connector 37"/>
            <p:cNvSpPr/>
            <p:nvPr/>
          </p:nvSpPr>
          <p:spPr>
            <a:xfrm flipH="1">
              <a:off x="540953" y="1518646"/>
              <a:ext cx="439183" cy="2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22" name="Group 38"/>
            <p:cNvGrpSpPr/>
            <p:nvPr/>
          </p:nvGrpSpPr>
          <p:grpSpPr>
            <a:xfrm>
              <a:off x="228892" y="571077"/>
              <a:ext cx="363299" cy="372991"/>
              <a:chOff x="0" y="0"/>
              <a:chExt cx="363298" cy="372990"/>
            </a:xfrm>
          </p:grpSpPr>
          <p:sp>
            <p:nvSpPr>
              <p:cNvPr id="120" name="Straight Connector 44"/>
              <p:cNvSpPr/>
              <p:nvPr/>
            </p:nvSpPr>
            <p:spPr>
              <a:xfrm flipH="1" flipV="1">
                <a:off x="1389" y="186495"/>
                <a:ext cx="361910" cy="186496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1" name="Straight Connector 45"/>
              <p:cNvSpPr/>
              <p:nvPr/>
            </p:nvSpPr>
            <p:spPr>
              <a:xfrm flipH="1">
                <a:off x="0" y="-1"/>
                <a:ext cx="361910" cy="186496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23" name="Straight Connector 39"/>
            <p:cNvSpPr/>
            <p:nvPr/>
          </p:nvSpPr>
          <p:spPr>
            <a:xfrm flipV="1">
              <a:off x="932092" y="875195"/>
              <a:ext cx="118440" cy="968207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4" name="Rectangle: Rounded Corners 40"/>
            <p:cNvSpPr/>
            <p:nvPr/>
          </p:nvSpPr>
          <p:spPr>
            <a:xfrm>
              <a:off x="355515" y="1924160"/>
              <a:ext cx="811021" cy="1253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grpSp>
          <p:nvGrpSpPr>
            <p:cNvPr id="127" name="Group 41"/>
            <p:cNvGrpSpPr/>
            <p:nvPr/>
          </p:nvGrpSpPr>
          <p:grpSpPr>
            <a:xfrm>
              <a:off x="920664" y="571077"/>
              <a:ext cx="363298" cy="372991"/>
              <a:chOff x="0" y="0"/>
              <a:chExt cx="363297" cy="372990"/>
            </a:xfrm>
          </p:grpSpPr>
          <p:sp>
            <p:nvSpPr>
              <p:cNvPr id="125" name="Straight Connector 42"/>
              <p:cNvSpPr/>
              <p:nvPr/>
            </p:nvSpPr>
            <p:spPr>
              <a:xfrm flipV="1">
                <a:off x="-1" y="186495"/>
                <a:ext cx="361910" cy="186496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6" name="Straight Connector 43"/>
              <p:cNvSpPr/>
              <p:nvPr/>
            </p:nvSpPr>
            <p:spPr>
              <a:xfrm>
                <a:off x="1389" y="-1"/>
                <a:ext cx="361909" cy="186496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Body Level One…"/>
          <p:cNvSpPr txBox="1"/>
          <p:nvPr>
            <p:ph type="body" sz="quarter" idx="1" hasCustomPrompt="1"/>
          </p:nvPr>
        </p:nvSpPr>
        <p:spPr>
          <a:xfrm>
            <a:off x="621233" y="1931154"/>
            <a:ext cx="10949532" cy="1362848"/>
          </a:xfrm>
          <a:prstGeom prst="rect">
            <a:avLst/>
          </a:prstGeom>
          <a:solidFill>
            <a:srgbClr val="ADB4C3">
              <a:alpha val="15000"/>
            </a:srgbClr>
          </a:solidFill>
          <a:ln>
            <a:solidFill>
              <a:srgbClr val="122233"/>
            </a:solidFill>
            <a:round/>
          </a:ln>
        </p:spPr>
        <p:txBody>
          <a:bodyPr lIns="107999" tIns="107999" rIns="107999" bIns="107999"/>
          <a:lstStyle>
            <a:lvl1pPr marL="0" indent="0">
              <a:spcBef>
                <a:spcPts val="0"/>
              </a:spcBef>
              <a:buSzTx/>
              <a:buNone/>
              <a:defRPr b="1" sz="2300">
                <a:latin typeface="Consolas"/>
                <a:ea typeface="Consolas"/>
                <a:cs typeface="Consolas"/>
                <a:sym typeface="Consolas"/>
              </a:defRPr>
            </a:lvl1pPr>
            <a:lvl2pPr marL="710278" indent="-267365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2pPr>
            <a:lvl3pPr marL="1181155" indent="-285805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3pPr>
            <a:lvl4pPr marL="1648000" indent="-300212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4pPr>
            <a:lvl5pPr marL="2037651" indent="-245362">
              <a:spcBef>
                <a:spcPts val="0"/>
              </a:spcBef>
              <a:defRPr b="1" sz="2300"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pPr/>
            <a:r>
              <a:t>Source code box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7" name="Slide Body Text"/>
          <p:cNvSpPr/>
          <p:nvPr>
            <p:ph type="body" idx="21" hasCustomPrompt="1"/>
          </p:nvPr>
        </p:nvSpPr>
        <p:spPr>
          <a:xfrm>
            <a:off x="190501" y="1196124"/>
            <a:ext cx="11811097" cy="556112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Sample source code:</a:t>
            </a:r>
          </a:p>
        </p:txBody>
      </p:sp>
      <p:sp>
        <p:nvSpPr>
          <p:cNvPr id="148" name="Rectangle Top"/>
          <p:cNvSpPr/>
          <p:nvPr/>
        </p:nvSpPr>
        <p:spPr>
          <a:xfrm>
            <a:off x="-2" y="0"/>
            <a:ext cx="12196804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49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lide Title"/>
          <p:cNvSpPr txBox="1"/>
          <p:nvPr>
            <p:ph type="title" hasCustomPrompt="1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Rectangle Bottom"/>
          <p:cNvSpPr/>
          <p:nvPr/>
        </p:nvSpPr>
        <p:spPr>
          <a:xfrm>
            <a:off x="1" y="6263999"/>
            <a:ext cx="12192003" cy="594002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0" name="Oval Logo Holder"/>
          <p:cNvSpPr/>
          <p:nvPr/>
        </p:nvSpPr>
        <p:spPr>
          <a:xfrm>
            <a:off x="5161650" y="4824664"/>
            <a:ext cx="1868705" cy="1868705"/>
          </a:xfrm>
          <a:prstGeom prst="ellipse">
            <a:avLst/>
          </a:prstGeom>
          <a:solidFill>
            <a:srgbClr val="234465"/>
          </a:solidFill>
          <a:ln w="635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61" name="Logo Software University Down" descr="Logo Software University Dow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6549" y="5206772"/>
            <a:ext cx="958902" cy="118487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Body Level One…"/>
          <p:cNvSpPr txBox="1"/>
          <p:nvPr>
            <p:ph type="body" sz="half" idx="1" hasCustomPrompt="1"/>
          </p:nvPr>
        </p:nvSpPr>
        <p:spPr>
          <a:xfrm>
            <a:off x="6456000" y="1195930"/>
            <a:ext cx="5545599" cy="4957075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3" name="Text Placeholder Left"/>
          <p:cNvSpPr/>
          <p:nvPr>
            <p:ph type="body" sz="half" idx="21" hasCustomPrompt="1"/>
          </p:nvPr>
        </p:nvSpPr>
        <p:spPr>
          <a:xfrm>
            <a:off x="190402" y="1195929"/>
            <a:ext cx="5545598" cy="4957076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
Second level
Third level
Fourth level
Fifth level</a:t>
            </a:r>
          </a:p>
        </p:txBody>
      </p:sp>
      <p:sp>
        <p:nvSpPr>
          <p:cNvPr id="164" name="Rectangle Top"/>
          <p:cNvSpPr/>
          <p:nvPr/>
        </p:nvSpPr>
        <p:spPr>
          <a:xfrm>
            <a:off x="-2" y="0"/>
            <a:ext cx="12196804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65" name="Logo Software University" descr="Logo Software University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lide Title"/>
          <p:cNvSpPr txBox="1"/>
          <p:nvPr>
            <p:ph type="title" hasCustomPrompt="1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xfrm>
            <a:off x="11887569" y="6502462"/>
            <a:ext cx="232875" cy="2565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Body Level One…"/>
          <p:cNvSpPr txBox="1"/>
          <p:nvPr>
            <p:ph type="body" idx="1" hasCustomPrompt="1"/>
          </p:nvPr>
        </p:nvSpPr>
        <p:spPr>
          <a:xfrm>
            <a:off x="4569002" y="1353866"/>
            <a:ext cx="7426236" cy="5219931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6" name="Picture Placeholder Left"/>
          <p:cNvSpPr/>
          <p:nvPr>
            <p:ph type="pic" sz="half" idx="21"/>
          </p:nvPr>
        </p:nvSpPr>
        <p:spPr>
          <a:xfrm>
            <a:off x="190404" y="1355076"/>
            <a:ext cx="3889376" cy="536640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7" name="Rectangle Left Second"/>
          <p:cNvSpPr/>
          <p:nvPr/>
        </p:nvSpPr>
        <p:spPr>
          <a:xfrm>
            <a:off x="4127777" y="1748999"/>
            <a:ext cx="240003" cy="3360002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8" name="Rectangle Left First"/>
          <p:cNvSpPr/>
          <p:nvPr/>
        </p:nvSpPr>
        <p:spPr>
          <a:xfrm>
            <a:off x="4079775" y="1355072"/>
            <a:ext cx="48003" cy="5502929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9" name="Rectangle Down"/>
          <p:cNvSpPr/>
          <p:nvPr/>
        </p:nvSpPr>
        <p:spPr>
          <a:xfrm>
            <a:off x="1" y="6721481"/>
            <a:ext cx="12192003" cy="13652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0" name="Rectangle Top"/>
          <p:cNvSpPr/>
          <p:nvPr/>
        </p:nvSpPr>
        <p:spPr>
          <a:xfrm>
            <a:off x="-2" y="0"/>
            <a:ext cx="12196804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81" name="Logo Software University" descr="Logo Software Universit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7956" y="253936"/>
            <a:ext cx="1915705" cy="5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Title"/>
          <p:cNvSpPr txBox="1"/>
          <p:nvPr>
            <p:ph type="title" hasCustomPrompt="1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11887569" y="6484463"/>
            <a:ext cx="232875" cy="2565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Picture Backgroun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Left"/>
          <p:cNvSpPr/>
          <p:nvPr/>
        </p:nvSpPr>
        <p:spPr>
          <a:xfrm>
            <a:off x="-2" y="0"/>
            <a:ext cx="429475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851">
              <a:defRPr sz="2300">
                <a:solidFill>
                  <a:srgbClr val="F7C86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22" name="Group 27"/>
          <p:cNvGrpSpPr/>
          <p:nvPr/>
        </p:nvGrpSpPr>
        <p:grpSpPr>
          <a:xfrm>
            <a:off x="108593" y="5591707"/>
            <a:ext cx="641756" cy="1016978"/>
            <a:chOff x="-1" y="-1"/>
            <a:chExt cx="641755" cy="1016976"/>
          </a:xfrm>
        </p:grpSpPr>
        <p:grpSp>
          <p:nvGrpSpPr>
            <p:cNvPr id="9" name="Group 28"/>
            <p:cNvGrpSpPr/>
            <p:nvPr/>
          </p:nvGrpSpPr>
          <p:grpSpPr>
            <a:xfrm>
              <a:off x="-2" y="-2"/>
              <a:ext cx="641756" cy="773670"/>
              <a:chOff x="0" y="0"/>
              <a:chExt cx="641755" cy="773669"/>
            </a:xfrm>
          </p:grpSpPr>
          <p:sp>
            <p:nvSpPr>
              <p:cNvPr id="4" name="Oval 41"/>
              <p:cNvSpPr/>
              <p:nvPr/>
            </p:nvSpPr>
            <p:spPr>
              <a:xfrm>
                <a:off x="-1" y="-1"/>
                <a:ext cx="641756" cy="641755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5" name="Rectangle 5"/>
              <p:cNvSpPr/>
              <p:nvPr/>
            </p:nvSpPr>
            <p:spPr>
              <a:xfrm>
                <a:off x="169273" y="492023"/>
                <a:ext cx="400768" cy="281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6" name="Rectangle 5"/>
              <p:cNvSpPr/>
              <p:nvPr/>
            </p:nvSpPr>
            <p:spPr>
              <a:xfrm flipH="1">
                <a:off x="73536" y="492023"/>
                <a:ext cx="400768" cy="281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7" name="Arc 44"/>
              <p:cNvSpPr/>
              <p:nvPr/>
            </p:nvSpPr>
            <p:spPr>
              <a:xfrm>
                <a:off x="483466" y="65636"/>
                <a:ext cx="127404" cy="2258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8" name="Arc 45"/>
              <p:cNvSpPr/>
              <p:nvPr/>
            </p:nvSpPr>
            <p:spPr>
              <a:xfrm>
                <a:off x="445759" y="43375"/>
                <a:ext cx="13458" cy="12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</p:grpSp>
        <p:sp>
          <p:nvSpPr>
            <p:cNvPr id="10" name="Rectangle: Rounded Corners 29"/>
            <p:cNvSpPr/>
            <p:nvPr/>
          </p:nvSpPr>
          <p:spPr>
            <a:xfrm>
              <a:off x="165483" y="887714"/>
              <a:ext cx="310785" cy="5284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" name="Rectangle: Rounded Corners 30"/>
            <p:cNvSpPr/>
            <p:nvPr/>
          </p:nvSpPr>
          <p:spPr>
            <a:xfrm>
              <a:off x="212239" y="964134"/>
              <a:ext cx="217274" cy="52841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sx="100000" sy="100000" kx="0" ky="0" algn="b" rotWithShape="0" blurRad="152400" dist="381000" dir="5400000">
                <a:srgbClr val="000000">
                  <a:alpha val="3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" name="Straight Connector 31"/>
            <p:cNvSpPr/>
            <p:nvPr/>
          </p:nvSpPr>
          <p:spPr>
            <a:xfrm flipH="1" flipV="1">
              <a:off x="190963" y="369013"/>
              <a:ext cx="56649" cy="40823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" name="Straight Connector 32"/>
            <p:cNvSpPr/>
            <p:nvPr/>
          </p:nvSpPr>
          <p:spPr>
            <a:xfrm flipH="1">
              <a:off x="228085" y="640315"/>
              <a:ext cx="185176" cy="2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6" name="Group 33"/>
            <p:cNvGrpSpPr/>
            <p:nvPr/>
          </p:nvGrpSpPr>
          <p:grpSpPr>
            <a:xfrm>
              <a:off x="96509" y="240786"/>
              <a:ext cx="153182" cy="157268"/>
              <a:chOff x="0" y="0"/>
              <a:chExt cx="153181" cy="157267"/>
            </a:xfrm>
          </p:grpSpPr>
          <p:sp>
            <p:nvSpPr>
              <p:cNvPr id="14" name="Straight Connector 39"/>
              <p:cNvSpPr/>
              <p:nvPr/>
            </p:nvSpPr>
            <p:spPr>
              <a:xfrm flipH="1" flipV="1">
                <a:off x="586" y="78634"/>
                <a:ext cx="152596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" name="Straight Connector 40"/>
              <p:cNvSpPr/>
              <p:nvPr/>
            </p:nvSpPr>
            <p:spPr>
              <a:xfrm flipH="1">
                <a:off x="0" y="0"/>
                <a:ext cx="152596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7" name="Straight Connector 34"/>
            <p:cNvSpPr/>
            <p:nvPr/>
          </p:nvSpPr>
          <p:spPr>
            <a:xfrm flipV="1">
              <a:off x="393003" y="369013"/>
              <a:ext cx="49939" cy="40823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" name="Rectangle: Rounded Corners 35"/>
            <p:cNvSpPr/>
            <p:nvPr/>
          </p:nvSpPr>
          <p:spPr>
            <a:xfrm>
              <a:off x="149897" y="811294"/>
              <a:ext cx="341957" cy="5284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grpSp>
          <p:nvGrpSpPr>
            <p:cNvPr id="21" name="Group 36"/>
            <p:cNvGrpSpPr/>
            <p:nvPr/>
          </p:nvGrpSpPr>
          <p:grpSpPr>
            <a:xfrm>
              <a:off x="388185" y="240786"/>
              <a:ext cx="153181" cy="157268"/>
              <a:chOff x="0" y="0"/>
              <a:chExt cx="153180" cy="157267"/>
            </a:xfrm>
          </p:grpSpPr>
          <p:sp>
            <p:nvSpPr>
              <p:cNvPr id="19" name="Straight Connector 37"/>
              <p:cNvSpPr/>
              <p:nvPr/>
            </p:nvSpPr>
            <p:spPr>
              <a:xfrm flipV="1">
                <a:off x="0" y="78634"/>
                <a:ext cx="152596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" name="Straight Connector 38"/>
              <p:cNvSpPr/>
              <p:nvPr/>
            </p:nvSpPr>
            <p:spPr>
              <a:xfrm>
                <a:off x="585" y="0"/>
                <a:ext cx="152596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Title"/>
          <p:cNvSpPr txBox="1"/>
          <p:nvPr>
            <p:ph type="title" hasCustomPrompt="1"/>
          </p:nvPr>
        </p:nvSpPr>
        <p:spPr>
          <a:xfrm>
            <a:off x="585176" y="100748"/>
            <a:ext cx="11410061" cy="88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1887569" y="6547462"/>
            <a:ext cx="232875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r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transition xmlns:p14="http://schemas.microsoft.com/office/powerpoint/2010/main" spd="med" advClick="1"/>
  <p:txStyles>
    <p:titleStyle>
      <a:lvl1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9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60363" marR="0" indent="-360363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1pPr>
      <a:lvl2pPr marL="826523" marR="0" indent="-383612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2pPr>
      <a:lvl3pPr marL="1305417" marR="0" indent="-410067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3pPr>
      <a:lvl4pPr marL="1778529" marR="0" indent="-43074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4pPr>
      <a:lvl5pPr marL="2144332" marR="0" indent="-352044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5pPr>
      <a:lvl6pPr marL="3432714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6pPr>
      <a:lvl7pPr marL="4041933" marR="0" indent="-386619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7pPr>
      <a:lvl8pPr marL="4651152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8pPr>
      <a:lvl9pPr marL="5260371" marR="0" indent="-386619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300" u="none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oftuni.org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ws.amazon.com/whitepapers/?whitepapers-main.sort-by=item.additionalFields.sortDate&amp;whitepapers-main.sort-order=desc&amp;awsf.whitepapers-content-type=*all&amp;awsf.whitepapers-content-category=content-category#intro|content-category#well-arch-framework|content-category#cloud-adopt-framework" TargetMode="External"/><Relationship Id="rId3" Type="http://schemas.openxmlformats.org/officeDocument/2006/relationships/hyperlink" Target="https://docs.aws.amazon.com/" TargetMode="External"/><Relationship Id="rId4" Type="http://schemas.openxmlformats.org/officeDocument/2006/relationships/hyperlink" Target="https://aws.amazon.com/solutions/case-studies/netflix/" TargetMode="External"/><Relationship Id="rId5" Type="http://schemas.openxmlformats.org/officeDocument/2006/relationships/hyperlink" Target="https://aws.amazon.com/lambda/resources/workshops-and-tutorials/" TargetMode="External"/><Relationship Id="rId6" Type="http://schemas.openxmlformats.org/officeDocument/2006/relationships/hyperlink" Target="https://dev.to/aws/reinvent-2019-workshop-list-1ekh" TargetMode="External"/><Relationship Id="rId7" Type="http://schemas.openxmlformats.org/officeDocument/2006/relationships/image" Target="../media/image2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infragistics.com/" TargetMode="External"/><Relationship Id="rId3" Type="http://schemas.openxmlformats.org/officeDocument/2006/relationships/image" Target="../media/image25.png"/><Relationship Id="rId4" Type="http://schemas.openxmlformats.org/officeDocument/2006/relationships/hyperlink" Target="https://www.indeavr.com/en" TargetMode="External"/><Relationship Id="rId5" Type="http://schemas.openxmlformats.org/officeDocument/2006/relationships/image" Target="../media/image26.png"/><Relationship Id="rId6" Type="http://schemas.openxmlformats.org/officeDocument/2006/relationships/hyperlink" Target="http://www.postbank.bg/" TargetMode="External"/><Relationship Id="rId7" Type="http://schemas.openxmlformats.org/officeDocument/2006/relationships/image" Target="../media/image27.png"/><Relationship Id="rId8" Type="http://schemas.openxmlformats.org/officeDocument/2006/relationships/hyperlink" Target="http://smartit.bg/" TargetMode="External"/><Relationship Id="rId9" Type="http://schemas.openxmlformats.org/officeDocument/2006/relationships/image" Target="../media/image28.png"/><Relationship Id="rId10" Type="http://schemas.openxmlformats.org/officeDocument/2006/relationships/hyperlink" Target="https://motion-software.com/" TargetMode="External"/><Relationship Id="rId11" Type="http://schemas.openxmlformats.org/officeDocument/2006/relationships/image" Target="../media/image4.jpeg"/><Relationship Id="rId12" Type="http://schemas.openxmlformats.org/officeDocument/2006/relationships/hyperlink" Target="https://coca-colahellenic.com/" TargetMode="External"/><Relationship Id="rId13" Type="http://schemas.openxmlformats.org/officeDocument/2006/relationships/image" Target="../media/image29.png"/><Relationship Id="rId14" Type="http://schemas.openxmlformats.org/officeDocument/2006/relationships/hyperlink" Target="https://www.xs-software.com/" TargetMode="External"/><Relationship Id="rId15" Type="http://schemas.openxmlformats.org/officeDocument/2006/relationships/image" Target="../media/image30.png"/><Relationship Id="rId16" Type="http://schemas.openxmlformats.org/officeDocument/2006/relationships/hyperlink" Target="https://www.zuehlke.com/" TargetMode="External"/><Relationship Id="rId17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ee.bg/" TargetMode="External"/><Relationship Id="rId3" Type="http://schemas.openxmlformats.org/officeDocument/2006/relationships/image" Target="../media/image35.png"/><Relationship Id="rId4" Type="http://schemas.openxmlformats.org/officeDocument/2006/relationships/hyperlink" Target="https://codexio.bg/" TargetMode="External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softuni.bg/" TargetMode="Externa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s://forum.softuni.bg/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bout.softuni.bg/" TargetMode="Externa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3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ws.amazon.com/security/penetration-testing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ompany Web Site"/>
          <p:cNvSpPr txBox="1"/>
          <p:nvPr>
            <p:ph type="body" sz="quarter" idx="1"/>
          </p:nvPr>
        </p:nvSpPr>
        <p:spPr>
          <a:xfrm>
            <a:off x="8708505" y="6130861"/>
            <a:ext cx="2951518" cy="341558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https://softuni.org</a:t>
            </a:r>
          </a:p>
        </p:txBody>
      </p:sp>
      <p:sp>
        <p:nvSpPr>
          <p:cNvPr id="462" name="Company Name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Software University</a:t>
            </a:r>
          </a:p>
        </p:txBody>
      </p:sp>
      <p:sp>
        <p:nvSpPr>
          <p:cNvPr id="463" name="Author Position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Technical Trainers</a:t>
            </a:r>
          </a:p>
        </p:txBody>
      </p:sp>
      <p:sp>
        <p:nvSpPr>
          <p:cNvPr id="464" name="Author Name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SoftUni Team</a:t>
            </a:r>
          </a:p>
        </p:txBody>
      </p:sp>
      <p:sp>
        <p:nvSpPr>
          <p:cNvPr id="465" name="Presentation Subtitle"/>
          <p:cNvSpPr txBox="1"/>
          <p:nvPr/>
        </p:nvSpPr>
        <p:spPr>
          <a:xfrm>
            <a:off x="626181" y="1258272"/>
            <a:ext cx="10939638" cy="1315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>
            <a:lvl1pPr algn="ctr" defTabSz="1218438">
              <a:lnSpc>
                <a:spcPct val="104999"/>
              </a:lnSpc>
              <a:spcBef>
                <a:spcPts val="600"/>
              </a:spcBef>
              <a:defRPr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AWS Essentials</a:t>
            </a:r>
          </a:p>
        </p:txBody>
      </p:sp>
      <p:sp>
        <p:nvSpPr>
          <p:cNvPr id="466" name="Presentation Title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</p:spPr>
        <p:txBody>
          <a:bodyPr/>
          <a:lstStyle/>
          <a:p>
            <a:pPr lvl="2">
              <a:defRPr sz="4000">
                <a:solidFill>
                  <a:srgbClr val="000000"/>
                </a:solidFill>
              </a:defRPr>
            </a:pPr>
            <a:r>
              <a:t>                         Highly Available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lide Number"/>
          <p:cNvSpPr txBox="1"/>
          <p:nvPr>
            <p:ph type="sldNum" sz="quarter" idx="4294967295"/>
          </p:nvPr>
        </p:nvSpPr>
        <p:spPr>
          <a:xfrm>
            <a:off x="11887566" y="6547459"/>
            <a:ext cx="232875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2" name="Network Load Balancers are best suited for load balancing of  TCP traffic where extreme performance is required. Operating at the connection  level ( Layer 4 ), NLBs are capable of handling millions of requests per second , while maintaining super low la"/>
          <p:cNvSpPr txBox="1"/>
          <p:nvPr>
            <p:ph type="body" idx="1"/>
          </p:nvPr>
        </p:nvSpPr>
        <p:spPr>
          <a:xfrm>
            <a:off x="190401" y="1196123"/>
            <a:ext cx="11818098" cy="552876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t>Network Load Balancers </a:t>
            </a:r>
            <a:r>
              <a:rPr>
                <a:solidFill>
                  <a:schemeClr val="accent3">
                    <a:satOff val="-35821"/>
                    <a:lumOff val="-12392"/>
                  </a:schemeClr>
                </a:solidFill>
              </a:rPr>
              <a:t>are best suited for load balancing of  TCP traffic where </a:t>
            </a:r>
            <a:r>
              <a:rPr>
                <a:solidFill>
                  <a:schemeClr val="accent1">
                    <a:lumOff val="-9999"/>
                  </a:schemeClr>
                </a:solidFill>
              </a:rPr>
              <a:t>extreme performance</a:t>
            </a:r>
            <a:r>
              <a:rPr>
                <a:solidFill>
                  <a:schemeClr val="accent3">
                    <a:satOff val="-35821"/>
                    <a:lumOff val="-12392"/>
                  </a:schemeClr>
                </a:solidFill>
              </a:rPr>
              <a:t> is required. Operating at the connection  level ( Layer 4 ), NLBs are capable of handling millions of requests per second , while maintaining super low latency.</a:t>
            </a:r>
          </a:p>
        </p:txBody>
      </p:sp>
      <p:sp>
        <p:nvSpPr>
          <p:cNvPr id="503" name="Load Balancer Types"/>
          <p:cNvSpPr txBox="1"/>
          <p:nvPr>
            <p:ph type="title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/>
          <a:p>
            <a:pPr/>
            <a:r>
              <a:t>Load Balancer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lide Number"/>
          <p:cNvSpPr txBox="1"/>
          <p:nvPr>
            <p:ph type="sldNum" sz="quarter" idx="4294967295"/>
          </p:nvPr>
        </p:nvSpPr>
        <p:spPr>
          <a:xfrm>
            <a:off x="11887566" y="6547459"/>
            <a:ext cx="232875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6" name="Classic Load Balancers are the Legacy Load Balancers. You can load  balance HTTP/HTTPS applications and use features like sticky session and  X-Forwarded. You can also use strict Layer 4 load balancing."/>
          <p:cNvSpPr txBox="1"/>
          <p:nvPr>
            <p:ph type="body" idx="1"/>
          </p:nvPr>
        </p:nvSpPr>
        <p:spPr>
          <a:xfrm>
            <a:off x="190401" y="1196123"/>
            <a:ext cx="11818098" cy="552876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t>Classic Load Balancers </a:t>
            </a:r>
            <a:r>
              <a:rPr>
                <a:solidFill>
                  <a:schemeClr val="accent3">
                    <a:satOff val="-35821"/>
                    <a:lumOff val="-12392"/>
                  </a:schemeClr>
                </a:solidFill>
              </a:rPr>
              <a:t>are the Legacy Load Balancers. You can load  balance HTTP/HTTPS applications and use features like sticky session and  X-Forwarded. You can also use strict Layer 4 load balancing.</a:t>
            </a:r>
          </a:p>
        </p:txBody>
      </p:sp>
      <p:sp>
        <p:nvSpPr>
          <p:cNvPr id="507" name="Load Balancer Types"/>
          <p:cNvSpPr txBox="1"/>
          <p:nvPr>
            <p:ph type="title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/>
          <a:p>
            <a:pPr/>
            <a:r>
              <a:t>Load Balancer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 Placeholder 2"/>
          <p:cNvSpPr txBox="1"/>
          <p:nvPr>
            <p:ph type="body" idx="1"/>
          </p:nvPr>
        </p:nvSpPr>
        <p:spPr>
          <a:xfrm>
            <a:off x="425999" y="1196123"/>
            <a:ext cx="11582500" cy="5528769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sz="3400"/>
            </a:pPr>
            <a:r>
              <a:t>Everything fails </a:t>
            </a:r>
          </a:p>
          <a:p>
            <a:pPr marL="360045" indent="-360045">
              <a:defRPr sz="3400"/>
            </a:pPr>
            <a:r>
              <a:t>Always plan for failure</a:t>
            </a:r>
          </a:p>
          <a:p>
            <a:pPr marL="360045" indent="-360045">
              <a:defRPr sz="3400"/>
            </a:pPr>
            <a:r>
              <a:t>Netflix Simian Army </a:t>
            </a:r>
          </a:p>
        </p:txBody>
      </p:sp>
      <p:sp>
        <p:nvSpPr>
          <p:cNvPr id="510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Plan For Failure </a:t>
            </a:r>
          </a:p>
        </p:txBody>
      </p:sp>
      <p:sp>
        <p:nvSpPr>
          <p:cNvPr id="511" name="Slide Number"/>
          <p:cNvSpPr txBox="1"/>
          <p:nvPr>
            <p:ph type="sldNum" sz="quarter" idx="4294967295"/>
          </p:nvPr>
        </p:nvSpPr>
        <p:spPr>
          <a:xfrm>
            <a:off x="11887566" y="6547459"/>
            <a:ext cx="232875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2" name="awsfire.jpeg" descr="awsfir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1874" y="3514876"/>
            <a:ext cx="5262342" cy="2946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simian-army.jpeg" descr="simian-army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8350" y="3308198"/>
            <a:ext cx="3125198" cy="3238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 Placeholder 2"/>
          <p:cNvSpPr txBox="1"/>
          <p:nvPr>
            <p:ph type="body" idx="1"/>
          </p:nvPr>
        </p:nvSpPr>
        <p:spPr>
          <a:xfrm>
            <a:off x="425999" y="1196123"/>
            <a:ext cx="11582500" cy="5528769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sz="3400"/>
            </a:pPr>
          </a:p>
        </p:txBody>
      </p:sp>
      <p:sp>
        <p:nvSpPr>
          <p:cNvPr id="516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Highly Available Architecture</a:t>
            </a:r>
          </a:p>
        </p:txBody>
      </p:sp>
      <p:sp>
        <p:nvSpPr>
          <p:cNvPr id="517" name="Slide Number"/>
          <p:cNvSpPr txBox="1"/>
          <p:nvPr>
            <p:ph type="sldNum" sz="quarter" idx="4294967295"/>
          </p:nvPr>
        </p:nvSpPr>
        <p:spPr>
          <a:xfrm>
            <a:off x="11887566" y="6547459"/>
            <a:ext cx="232875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8" name="Screenshot 2021-08-30 at 12.37.15.png" descr="Screenshot 2021-08-30 at 12.37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846" y="1229348"/>
            <a:ext cx="9985710" cy="5596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What is Elastic Beanstalk?"/>
          <p:cNvSpPr txBox="1"/>
          <p:nvPr>
            <p:ph type="title"/>
          </p:nvPr>
        </p:nvSpPr>
        <p:spPr>
          <a:xfrm>
            <a:off x="615109" y="4704824"/>
            <a:ext cx="10961783" cy="768086"/>
          </a:xfrm>
          <a:prstGeom prst="rect">
            <a:avLst/>
          </a:prstGeom>
        </p:spPr>
        <p:txBody>
          <a:bodyPr/>
          <a:lstStyle>
            <a:lvl1pPr defTabSz="1047856">
              <a:defRPr sz="4500"/>
            </a:lvl1pPr>
          </a:lstStyle>
          <a:p>
            <a:pPr/>
            <a:r>
              <a:t>What is Elastic Beanstalk?</a:t>
            </a:r>
          </a:p>
        </p:txBody>
      </p:sp>
      <p:pic>
        <p:nvPicPr>
          <p:cNvPr id="521" name="eb.png" descr="e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7734" y="1215750"/>
            <a:ext cx="2856533" cy="2856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lide Number"/>
          <p:cNvSpPr txBox="1"/>
          <p:nvPr>
            <p:ph type="sldNum" sz="quarter" idx="4294967295"/>
          </p:nvPr>
        </p:nvSpPr>
        <p:spPr>
          <a:xfrm>
            <a:off x="11887566" y="6547459"/>
            <a:ext cx="232875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4" name="Elastic Beanstalk is an easy-to-use service for deploying and scaling web applications and services developer with Java, PHP, GO, Node, Rube, Docker."/>
          <p:cNvSpPr txBox="1"/>
          <p:nvPr>
            <p:ph type="body" idx="1"/>
          </p:nvPr>
        </p:nvSpPr>
        <p:spPr>
          <a:xfrm>
            <a:off x="190401" y="1196123"/>
            <a:ext cx="11818098" cy="552876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t>Elastic Beanstalk </a:t>
            </a:r>
            <a:r>
              <a:rPr>
                <a:solidFill>
                  <a:schemeClr val="accent3">
                    <a:satOff val="-35821"/>
                    <a:lumOff val="-12392"/>
                  </a:schemeClr>
                </a:solidFill>
              </a:rPr>
              <a:t>is an easy-to-use service for deploying and scaling web applications and services developer with Java, PHP, GO, Node, Rube, Docker.</a:t>
            </a:r>
          </a:p>
        </p:txBody>
      </p:sp>
      <p:sp>
        <p:nvSpPr>
          <p:cNvPr id="525" name="Elastic Beanstalk"/>
          <p:cNvSpPr txBox="1"/>
          <p:nvPr>
            <p:ph type="title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/>
          <a:p>
            <a:pPr/>
            <a:r>
              <a:t>Elastic Beanstalk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 Placeholder 2"/>
          <p:cNvSpPr txBox="1"/>
          <p:nvPr>
            <p:ph type="body" idx="1"/>
          </p:nvPr>
        </p:nvSpPr>
        <p:spPr>
          <a:xfrm>
            <a:off x="380998" y="1196123"/>
            <a:ext cx="11627502" cy="5528769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sz="34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AWS Whitepapes</a:t>
            </a:r>
          </a:p>
          <a:p>
            <a:pPr marL="360045" indent="-360045">
              <a:defRPr sz="34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Service Documentation</a:t>
            </a:r>
          </a:p>
          <a:p>
            <a:pPr marL="360045" indent="-360045">
              <a:defRPr sz="34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Netflix path</a:t>
            </a:r>
          </a:p>
          <a:p>
            <a:pPr marL="360045" indent="-360045">
              <a:defRPr sz="34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Workshops</a:t>
            </a:r>
          </a:p>
          <a:p>
            <a:pPr marL="360045" indent="-360045">
              <a:defRPr sz="34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List of beginner/advanced workshops</a:t>
            </a:r>
          </a:p>
        </p:txBody>
      </p:sp>
      <p:sp>
        <p:nvSpPr>
          <p:cNvPr id="528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AWS Whitepapers</a:t>
            </a:r>
          </a:p>
        </p:txBody>
      </p:sp>
      <p:pic>
        <p:nvPicPr>
          <p:cNvPr id="529" name="Picture 5" descr="Picture 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451190" y="4269742"/>
            <a:ext cx="4491667" cy="2237222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Slide Number"/>
          <p:cNvSpPr txBox="1"/>
          <p:nvPr>
            <p:ph type="sldNum" sz="quarter" idx="4294967295"/>
          </p:nvPr>
        </p:nvSpPr>
        <p:spPr>
          <a:xfrm>
            <a:off x="11887566" y="6547459"/>
            <a:ext cx="232875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 Placeholder 4"/>
          <p:cNvSpPr txBox="1"/>
          <p:nvPr>
            <p:ph type="body" idx="1"/>
          </p:nvPr>
        </p:nvSpPr>
        <p:spPr>
          <a:xfrm>
            <a:off x="871085" y="1656226"/>
            <a:ext cx="7579239" cy="4772373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533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grpSp>
        <p:nvGrpSpPr>
          <p:cNvPr id="537" name="Group 8"/>
          <p:cNvGrpSpPr/>
          <p:nvPr/>
        </p:nvGrpSpPr>
        <p:grpSpPr>
          <a:xfrm>
            <a:off x="193480" y="1443264"/>
            <a:ext cx="8630750" cy="5300341"/>
            <a:chOff x="0" y="0"/>
            <a:chExt cx="8630749" cy="5300340"/>
          </a:xfrm>
        </p:grpSpPr>
        <p:sp>
          <p:nvSpPr>
            <p:cNvPr id="534" name="Rounded Rectangle 10"/>
            <p:cNvSpPr/>
            <p:nvPr/>
          </p:nvSpPr>
          <p:spPr>
            <a:xfrm>
              <a:off x="0" y="-1"/>
              <a:ext cx="8630750" cy="530034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35" name="Rounded Rectangle 16"/>
            <p:cNvSpPr/>
            <p:nvPr/>
          </p:nvSpPr>
          <p:spPr>
            <a:xfrm>
              <a:off x="156169" y="296812"/>
              <a:ext cx="194874" cy="4706716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536" name="Half Frame 11"/>
            <p:cNvSpPr/>
            <p:nvPr/>
          </p:nvSpPr>
          <p:spPr>
            <a:xfrm rot="5400000">
              <a:off x="7869941" y="298690"/>
              <a:ext cx="729626" cy="54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2" y="5125"/>
                  </a:lnTo>
                  <a:lnTo>
                    <a:pt x="3952" y="1764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pic>
        <p:nvPicPr>
          <p:cNvPr id="538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824227" y="3276643"/>
            <a:ext cx="2881928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Content Placeholder 4"/>
          <p:cNvSpPr txBox="1"/>
          <p:nvPr/>
        </p:nvSpPr>
        <p:spPr>
          <a:xfrm>
            <a:off x="686731" y="1648007"/>
            <a:ext cx="7979538" cy="524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AWS Shared Responsibility Model</a:t>
            </a:r>
            <a:endParaRPr sz="3300"/>
          </a:p>
          <a:p>
            <a:pPr marL="443475" indent="-443475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3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Elastic Load Balancers</a:t>
            </a:r>
          </a:p>
          <a:p>
            <a:pPr marL="443475" indent="-443475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3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Elastic Beanstalk</a:t>
            </a:r>
          </a:p>
        </p:txBody>
      </p:sp>
      <p:sp>
        <p:nvSpPr>
          <p:cNvPr id="540" name="Slide Number"/>
          <p:cNvSpPr txBox="1"/>
          <p:nvPr>
            <p:ph type="sldNum" sz="quarter" idx="4294967295"/>
          </p:nvPr>
        </p:nvSpPr>
        <p:spPr>
          <a:xfrm>
            <a:off x="11887566" y="6547459"/>
            <a:ext cx="232875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3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lide Title"/>
          <p:cNvSpPr txBox="1"/>
          <p:nvPr>
            <p:ph type="title"/>
          </p:nvPr>
        </p:nvSpPr>
        <p:spPr>
          <a:xfrm>
            <a:off x="809626" y="703242"/>
            <a:ext cx="5916376" cy="1033307"/>
          </a:xfrm>
          <a:prstGeom prst="rect">
            <a:avLst/>
          </a:prstGeom>
        </p:spPr>
        <p:txBody>
          <a:bodyPr/>
          <a:lstStyle>
            <a:lvl1pPr defTabSz="685388">
              <a:defRPr sz="6600"/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Rectangle 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SoftUni Diamond Partners</a:t>
            </a:r>
          </a:p>
        </p:txBody>
      </p:sp>
      <p:grpSp>
        <p:nvGrpSpPr>
          <p:cNvPr id="547" name="Infragistics">
            <a:hlinkClick r:id="rId2" invalidUrl="" action="" tgtFrame="" tooltip="" history="1" highlightClick="0" endSnd="0"/>
          </p:cNvPr>
          <p:cNvGrpSpPr/>
          <p:nvPr/>
        </p:nvGrpSpPr>
        <p:grpSpPr>
          <a:xfrm>
            <a:off x="8048207" y="2547247"/>
            <a:ext cx="3625554" cy="1009715"/>
            <a:chOff x="0" y="0"/>
            <a:chExt cx="3625553" cy="1009714"/>
          </a:xfrm>
        </p:grpSpPr>
        <p:sp>
          <p:nvSpPr>
            <p:cNvPr id="545" name="Shape"/>
            <p:cNvSpPr/>
            <p:nvPr/>
          </p:nvSpPr>
          <p:spPr>
            <a:xfrm>
              <a:off x="-1" y="-1"/>
              <a:ext cx="3625554" cy="1009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49" y="0"/>
                    <a:pt x="1003" y="0"/>
                  </a:cubicBezTo>
                  <a:lnTo>
                    <a:pt x="20597" y="0"/>
                  </a:lnTo>
                  <a:cubicBezTo>
                    <a:pt x="2115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51" y="21600"/>
                    <a:pt x="20597" y="21600"/>
                  </a:cubicBezTo>
                  <a:lnTo>
                    <a:pt x="1003" y="21600"/>
                  </a:lnTo>
                  <a:cubicBezTo>
                    <a:pt x="44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546" name="image27.png" descr="image27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39" t="0" r="2514" b="6"/>
            <a:stretch>
              <a:fillRect/>
            </a:stretch>
          </p:blipFill>
          <p:spPr>
            <a:xfrm>
              <a:off x="-1" y="0"/>
              <a:ext cx="3625455" cy="1009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3" y="0"/>
                  </a:moveTo>
                  <a:cubicBezTo>
                    <a:pt x="449" y="0"/>
                    <a:pt x="0" y="1612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449" y="21600"/>
                    <a:pt x="1003" y="21600"/>
                  </a:cubicBezTo>
                  <a:lnTo>
                    <a:pt x="20597" y="21600"/>
                  </a:lnTo>
                  <a:cubicBezTo>
                    <a:pt x="21151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1151" y="0"/>
                    <a:pt x="20597" y="0"/>
                  </a:cubicBezTo>
                  <a:lnTo>
                    <a:pt x="1003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551" name="Indeavr">
            <a:hlinkClick r:id="rId4" invalidUrl="" action="" tgtFrame="" tooltip="" history="1" highlightClick="0" endSnd="0"/>
          </p:cNvPr>
          <p:cNvGrpSpPr/>
          <p:nvPr/>
        </p:nvGrpSpPr>
        <p:grpSpPr>
          <a:xfrm>
            <a:off x="4427954" y="1393726"/>
            <a:ext cx="3334618" cy="966801"/>
            <a:chOff x="0" y="-1"/>
            <a:chExt cx="3334617" cy="966800"/>
          </a:xfrm>
        </p:grpSpPr>
        <p:sp>
          <p:nvSpPr>
            <p:cNvPr id="548" name="Shape"/>
            <p:cNvSpPr/>
            <p:nvPr/>
          </p:nvSpPr>
          <p:spPr>
            <a:xfrm>
              <a:off x="-1" y="-2"/>
              <a:ext cx="3334618" cy="96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67" y="0"/>
                    <a:pt x="1044" y="0"/>
                  </a:cubicBezTo>
                  <a:lnTo>
                    <a:pt x="20556" y="0"/>
                  </a:lnTo>
                  <a:cubicBezTo>
                    <a:pt x="2113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33" y="21600"/>
                    <a:pt x="20556" y="21600"/>
                  </a:cubicBezTo>
                  <a:lnTo>
                    <a:pt x="1044" y="21600"/>
                  </a:lnTo>
                  <a:cubicBezTo>
                    <a:pt x="46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549" name="image28.png" descr="image28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4939" r="0" b="5775"/>
            <a:stretch>
              <a:fillRect/>
            </a:stretch>
          </p:blipFill>
          <p:spPr>
            <a:xfrm>
              <a:off x="238995" y="-2"/>
              <a:ext cx="2925642" cy="966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0" name="Shape"/>
            <p:cNvSpPr/>
            <p:nvPr/>
          </p:nvSpPr>
          <p:spPr>
            <a:xfrm>
              <a:off x="-1" y="-1"/>
              <a:ext cx="3334618" cy="96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67" y="0"/>
                    <a:pt x="1044" y="0"/>
                  </a:cubicBezTo>
                  <a:lnTo>
                    <a:pt x="20556" y="0"/>
                  </a:lnTo>
                  <a:cubicBezTo>
                    <a:pt x="2113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33" y="21600"/>
                    <a:pt x="20556" y="21600"/>
                  </a:cubicBezTo>
                  <a:lnTo>
                    <a:pt x="1044" y="21600"/>
                  </a:lnTo>
                  <a:cubicBezTo>
                    <a:pt x="467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555" name="Postbank">
            <a:hlinkClick r:id="rId6" invalidUrl="" action="" tgtFrame="" tooltip="" history="1" highlightClick="0" endSnd="0"/>
          </p:cNvPr>
          <p:cNvGrpSpPr/>
          <p:nvPr/>
        </p:nvGrpSpPr>
        <p:grpSpPr>
          <a:xfrm>
            <a:off x="752278" y="5307007"/>
            <a:ext cx="3655949" cy="1134905"/>
            <a:chOff x="-1" y="0"/>
            <a:chExt cx="3655947" cy="1134903"/>
          </a:xfrm>
        </p:grpSpPr>
        <p:sp>
          <p:nvSpPr>
            <p:cNvPr id="552" name="Shape"/>
            <p:cNvSpPr/>
            <p:nvPr/>
          </p:nvSpPr>
          <p:spPr>
            <a:xfrm>
              <a:off x="-2" y="-1"/>
              <a:ext cx="3655948" cy="113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00" y="0"/>
                    <a:pt x="1118" y="0"/>
                  </a:cubicBezTo>
                  <a:lnTo>
                    <a:pt x="20482" y="0"/>
                  </a:lnTo>
                  <a:cubicBezTo>
                    <a:pt x="2110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00" y="21600"/>
                    <a:pt x="20482" y="21600"/>
                  </a:cubicBezTo>
                  <a:lnTo>
                    <a:pt x="1118" y="21600"/>
                  </a:lnTo>
                  <a:cubicBezTo>
                    <a:pt x="50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553" name="image29.png" descr="image29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4" b="20"/>
            <a:stretch>
              <a:fillRect/>
            </a:stretch>
          </p:blipFill>
          <p:spPr>
            <a:xfrm>
              <a:off x="524454" y="86160"/>
              <a:ext cx="2527516" cy="9623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4" name="Shape"/>
            <p:cNvSpPr/>
            <p:nvPr/>
          </p:nvSpPr>
          <p:spPr>
            <a:xfrm>
              <a:off x="-1" y="-1"/>
              <a:ext cx="3655948" cy="113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00" y="0"/>
                    <a:pt x="1118" y="0"/>
                  </a:cubicBezTo>
                  <a:lnTo>
                    <a:pt x="20482" y="0"/>
                  </a:lnTo>
                  <a:cubicBezTo>
                    <a:pt x="2110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00" y="21600"/>
                    <a:pt x="20482" y="21600"/>
                  </a:cubicBezTo>
                  <a:lnTo>
                    <a:pt x="1118" y="21600"/>
                  </a:lnTo>
                  <a:cubicBezTo>
                    <a:pt x="50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559" name="SmartIT">
            <a:hlinkClick r:id="rId8" invalidUrl="" action="" tgtFrame="" tooltip="" history="1" highlightClick="0" endSnd="0"/>
          </p:cNvPr>
          <p:cNvGrpSpPr/>
          <p:nvPr/>
        </p:nvGrpSpPr>
        <p:grpSpPr>
          <a:xfrm>
            <a:off x="8048207" y="1393727"/>
            <a:ext cx="3625554" cy="989155"/>
            <a:chOff x="0" y="0"/>
            <a:chExt cx="3625553" cy="989154"/>
          </a:xfrm>
        </p:grpSpPr>
        <p:sp>
          <p:nvSpPr>
            <p:cNvPr id="556" name="Shape"/>
            <p:cNvSpPr/>
            <p:nvPr/>
          </p:nvSpPr>
          <p:spPr>
            <a:xfrm>
              <a:off x="-1" y="0"/>
              <a:ext cx="3625554" cy="989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40" y="0"/>
                    <a:pt x="982" y="0"/>
                  </a:cubicBezTo>
                  <a:lnTo>
                    <a:pt x="20618" y="0"/>
                  </a:lnTo>
                  <a:cubicBezTo>
                    <a:pt x="211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60" y="21600"/>
                    <a:pt x="20618" y="21600"/>
                  </a:cubicBezTo>
                  <a:lnTo>
                    <a:pt x="982" y="21600"/>
                  </a:lnTo>
                  <a:cubicBezTo>
                    <a:pt x="44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557" name="image30.png" descr="image30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1" b="4"/>
            <a:stretch>
              <a:fillRect/>
            </a:stretch>
          </p:blipFill>
          <p:spPr>
            <a:xfrm>
              <a:off x="252412" y="122736"/>
              <a:ext cx="2959896" cy="7436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8" name="Shape"/>
            <p:cNvSpPr/>
            <p:nvPr/>
          </p:nvSpPr>
          <p:spPr>
            <a:xfrm>
              <a:off x="-1" y="0"/>
              <a:ext cx="3625554" cy="989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40" y="0"/>
                    <a:pt x="982" y="0"/>
                  </a:cubicBezTo>
                  <a:lnTo>
                    <a:pt x="20618" y="0"/>
                  </a:lnTo>
                  <a:cubicBezTo>
                    <a:pt x="211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60" y="21600"/>
                    <a:pt x="20618" y="21600"/>
                  </a:cubicBezTo>
                  <a:lnTo>
                    <a:pt x="982" y="21600"/>
                  </a:lnTo>
                  <a:cubicBezTo>
                    <a:pt x="44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562" name="Codexio">
            <a:hlinkClick r:id="rId10" invalidUrl="" action="" tgtFrame="" tooltip="" history="1" highlightClick="0" endSnd="0"/>
          </p:cNvPr>
          <p:cNvGrpSpPr/>
          <p:nvPr/>
        </p:nvGrpSpPr>
        <p:grpSpPr>
          <a:xfrm>
            <a:off x="4918303" y="4078248"/>
            <a:ext cx="2554399" cy="2363789"/>
            <a:chOff x="-1" y="0"/>
            <a:chExt cx="2554397" cy="2363788"/>
          </a:xfrm>
        </p:grpSpPr>
        <p:sp>
          <p:nvSpPr>
            <p:cNvPr id="560" name="Shape"/>
            <p:cNvSpPr/>
            <p:nvPr/>
          </p:nvSpPr>
          <p:spPr>
            <a:xfrm>
              <a:off x="-1" y="-2"/>
              <a:ext cx="2554398" cy="2363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1491" y="0"/>
                    <a:pt x="3331" y="0"/>
                  </a:cubicBezTo>
                  <a:lnTo>
                    <a:pt x="18269" y="0"/>
                  </a:lnTo>
                  <a:cubicBezTo>
                    <a:pt x="20109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109" y="21600"/>
                    <a:pt x="18269" y="21600"/>
                  </a:cubicBezTo>
                  <a:lnTo>
                    <a:pt x="3331" y="21600"/>
                  </a:lnTo>
                  <a:cubicBezTo>
                    <a:pt x="1491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561" name="image31.jpeg" descr="image31.jpe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3314" t="4941" r="3553" b="4341"/>
            <a:stretch>
              <a:fillRect/>
            </a:stretch>
          </p:blipFill>
          <p:spPr>
            <a:xfrm>
              <a:off x="-2" y="0"/>
              <a:ext cx="2554289" cy="23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33" y="0"/>
                  </a:moveTo>
                  <a:cubicBezTo>
                    <a:pt x="1493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1493" y="21600"/>
                    <a:pt x="3333" y="21600"/>
                  </a:cubicBezTo>
                  <a:lnTo>
                    <a:pt x="18271" y="21600"/>
                  </a:lnTo>
                  <a:cubicBezTo>
                    <a:pt x="20111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0111" y="0"/>
                    <a:pt x="18271" y="0"/>
                  </a:cubicBezTo>
                  <a:lnTo>
                    <a:pt x="3333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sp>
        <p:nvSpPr>
          <p:cNvPr id="563" name="Slide Number"/>
          <p:cNvSpPr txBox="1"/>
          <p:nvPr>
            <p:ph type="sldNum" sz="quarter" idx="4294967295"/>
          </p:nvPr>
        </p:nvSpPr>
        <p:spPr>
          <a:xfrm>
            <a:off x="11887566" y="6547459"/>
            <a:ext cx="232875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66" name="Picture 1">
            <a:hlinkClick r:id="rId12" invalidUrl="" action="" tgtFrame="" tooltip="" history="1" highlightClick="0" endSnd="0"/>
          </p:cNvPr>
          <p:cNvGrpSpPr/>
          <p:nvPr/>
        </p:nvGrpSpPr>
        <p:grpSpPr>
          <a:xfrm>
            <a:off x="752277" y="3834278"/>
            <a:ext cx="3656014" cy="1230812"/>
            <a:chOff x="-1" y="0"/>
            <a:chExt cx="3656012" cy="1230810"/>
          </a:xfrm>
        </p:grpSpPr>
        <p:sp>
          <p:nvSpPr>
            <p:cNvPr id="564" name="Shape"/>
            <p:cNvSpPr/>
            <p:nvPr/>
          </p:nvSpPr>
          <p:spPr>
            <a:xfrm>
              <a:off x="-1" y="-1"/>
              <a:ext cx="3655948" cy="123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43" y="0"/>
                    <a:pt x="1212" y="0"/>
                  </a:cubicBezTo>
                  <a:lnTo>
                    <a:pt x="20388" y="0"/>
                  </a:lnTo>
                  <a:cubicBezTo>
                    <a:pt x="21057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57" y="21600"/>
                    <a:pt x="20388" y="21600"/>
                  </a:cubicBezTo>
                  <a:lnTo>
                    <a:pt x="1212" y="21600"/>
                  </a:lnTo>
                  <a:cubicBezTo>
                    <a:pt x="543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565" name="image32.png" descr="image32.png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5838" t="5064" r="4134" b="5071"/>
            <a:stretch>
              <a:fillRect/>
            </a:stretch>
          </p:blipFill>
          <p:spPr>
            <a:xfrm>
              <a:off x="-2" y="-1"/>
              <a:ext cx="3656014" cy="1230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2" y="0"/>
                  </a:moveTo>
                  <a:cubicBezTo>
                    <a:pt x="543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543" y="21600"/>
                    <a:pt x="1212" y="21600"/>
                  </a:cubicBezTo>
                  <a:lnTo>
                    <a:pt x="20388" y="21600"/>
                  </a:lnTo>
                  <a:cubicBezTo>
                    <a:pt x="21057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1057" y="0"/>
                    <a:pt x="20388" y="0"/>
                  </a:cubicBezTo>
                  <a:lnTo>
                    <a:pt x="1212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569" name="Picture 2">
            <a:hlinkClick r:id="rId14" invalidUrl="" action="" tgtFrame="" tooltip="" history="1" highlightClick="0" endSnd="0"/>
          </p:cNvPr>
          <p:cNvGrpSpPr/>
          <p:nvPr/>
        </p:nvGrpSpPr>
        <p:grpSpPr>
          <a:xfrm>
            <a:off x="4408222" y="2606079"/>
            <a:ext cx="1600792" cy="1230813"/>
            <a:chOff x="-1" y="0"/>
            <a:chExt cx="1600791" cy="1230811"/>
          </a:xfrm>
        </p:grpSpPr>
        <p:sp>
          <p:nvSpPr>
            <p:cNvPr id="567" name="Shape"/>
            <p:cNvSpPr/>
            <p:nvPr/>
          </p:nvSpPr>
          <p:spPr>
            <a:xfrm>
              <a:off x="-2" y="-1"/>
              <a:ext cx="1600793" cy="1230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1239" y="0"/>
                    <a:pt x="2768" y="0"/>
                  </a:cubicBezTo>
                  <a:lnTo>
                    <a:pt x="18832" y="0"/>
                  </a:lnTo>
                  <a:cubicBezTo>
                    <a:pt x="203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361" y="21600"/>
                    <a:pt x="18832" y="21600"/>
                  </a:cubicBezTo>
                  <a:lnTo>
                    <a:pt x="2768" y="21600"/>
                  </a:lnTo>
                  <a:cubicBezTo>
                    <a:pt x="123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568" name="image33.png" descr="image33.png"/>
            <p:cNvPicPr>
              <a:picLocks noChangeAspect="1"/>
            </p:cNvPicPr>
            <p:nvPr/>
          </p:nvPicPr>
          <p:blipFill>
            <a:blip r:embed="rId15">
              <a:extLst/>
            </a:blip>
            <a:srcRect l="0" t="0" r="11" b="8"/>
            <a:stretch>
              <a:fillRect/>
            </a:stretch>
          </p:blipFill>
          <p:spPr>
            <a:xfrm>
              <a:off x="-1" y="-1"/>
              <a:ext cx="1600598" cy="1230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9" y="0"/>
                  </a:moveTo>
                  <a:cubicBezTo>
                    <a:pt x="1240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1240" y="21600"/>
                    <a:pt x="2769" y="21600"/>
                  </a:cubicBezTo>
                  <a:lnTo>
                    <a:pt x="18836" y="21600"/>
                  </a:lnTo>
                  <a:cubicBezTo>
                    <a:pt x="20365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0365" y="0"/>
                    <a:pt x="18836" y="0"/>
                  </a:cubicBezTo>
                  <a:lnTo>
                    <a:pt x="2769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572" name="Picture 4">
            <a:hlinkClick r:id="rId16" invalidUrl="" action="" tgtFrame="" tooltip="" history="1" highlightClick="0" endSnd="0"/>
          </p:cNvPr>
          <p:cNvGrpSpPr/>
          <p:nvPr/>
        </p:nvGrpSpPr>
        <p:grpSpPr>
          <a:xfrm>
            <a:off x="6163256" y="2617383"/>
            <a:ext cx="1600792" cy="1208206"/>
            <a:chOff x="-1" y="0"/>
            <a:chExt cx="1600791" cy="1208204"/>
          </a:xfrm>
        </p:grpSpPr>
        <p:sp>
          <p:nvSpPr>
            <p:cNvPr id="570" name="Shape"/>
            <p:cNvSpPr/>
            <p:nvPr/>
          </p:nvSpPr>
          <p:spPr>
            <a:xfrm>
              <a:off x="-2" y="0"/>
              <a:ext cx="1600793" cy="1208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1217" y="0"/>
                    <a:pt x="2717" y="0"/>
                  </a:cubicBezTo>
                  <a:lnTo>
                    <a:pt x="18883" y="0"/>
                  </a:lnTo>
                  <a:cubicBezTo>
                    <a:pt x="2038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383" y="21600"/>
                    <a:pt x="18883" y="21600"/>
                  </a:cubicBezTo>
                  <a:lnTo>
                    <a:pt x="2717" y="21600"/>
                  </a:lnTo>
                  <a:cubicBezTo>
                    <a:pt x="121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571" name="image34.png" descr="image34.png"/>
            <p:cNvPicPr>
              <a:picLocks noChangeAspect="1"/>
            </p:cNvPicPr>
            <p:nvPr/>
          </p:nvPicPr>
          <p:blipFill>
            <a:blip r:embed="rId17">
              <a:extLst/>
            </a:blip>
            <a:srcRect l="0" t="0" r="11" b="9"/>
            <a:stretch>
              <a:fillRect/>
            </a:stretch>
          </p:blipFill>
          <p:spPr>
            <a:xfrm>
              <a:off x="-1" y="-1"/>
              <a:ext cx="1600598" cy="1208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15" y="0"/>
                  </a:moveTo>
                  <a:cubicBezTo>
                    <a:pt x="1215" y="0"/>
                    <a:pt x="0" y="1609"/>
                    <a:pt x="0" y="3598"/>
                  </a:cubicBezTo>
                  <a:lnTo>
                    <a:pt x="0" y="18002"/>
                  </a:lnTo>
                  <a:cubicBezTo>
                    <a:pt x="0" y="19991"/>
                    <a:pt x="1215" y="21600"/>
                    <a:pt x="2715" y="21600"/>
                  </a:cubicBezTo>
                  <a:lnTo>
                    <a:pt x="18885" y="21600"/>
                  </a:lnTo>
                  <a:cubicBezTo>
                    <a:pt x="20385" y="21600"/>
                    <a:pt x="21600" y="19991"/>
                    <a:pt x="21600" y="18002"/>
                  </a:cubicBezTo>
                  <a:lnTo>
                    <a:pt x="21600" y="3598"/>
                  </a:lnTo>
                  <a:cubicBezTo>
                    <a:pt x="21600" y="1609"/>
                    <a:pt x="20385" y="0"/>
                    <a:pt x="18885" y="0"/>
                  </a:cubicBezTo>
                  <a:lnTo>
                    <a:pt x="2715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576" name="SmartIT">
            <a:hlinkClick r:id="rId18" invalidUrl="" action="" tgtFrame="" tooltip="" history="1" highlightClick="0" endSnd="0"/>
          </p:cNvPr>
          <p:cNvGrpSpPr/>
          <p:nvPr/>
        </p:nvGrpSpPr>
        <p:grpSpPr>
          <a:xfrm>
            <a:off x="8046731" y="5307006"/>
            <a:ext cx="3625555" cy="1134907"/>
            <a:chOff x="0" y="-1"/>
            <a:chExt cx="3625553" cy="1134906"/>
          </a:xfrm>
        </p:grpSpPr>
        <p:sp>
          <p:nvSpPr>
            <p:cNvPr id="573" name="Shape"/>
            <p:cNvSpPr/>
            <p:nvPr/>
          </p:nvSpPr>
          <p:spPr>
            <a:xfrm>
              <a:off x="-1" y="-1"/>
              <a:ext cx="3625554" cy="1134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05" y="0"/>
                    <a:pt x="1127" y="0"/>
                  </a:cubicBezTo>
                  <a:lnTo>
                    <a:pt x="20473" y="0"/>
                  </a:lnTo>
                  <a:cubicBezTo>
                    <a:pt x="2109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5" y="21600"/>
                    <a:pt x="20473" y="21600"/>
                  </a:cubicBezTo>
                  <a:lnTo>
                    <a:pt x="1127" y="21600"/>
                  </a:lnTo>
                  <a:cubicBezTo>
                    <a:pt x="50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574" name="image35.png" descr="image35.png"/>
            <p:cNvPicPr>
              <a:picLocks noChangeAspect="1"/>
            </p:cNvPicPr>
            <p:nvPr/>
          </p:nvPicPr>
          <p:blipFill>
            <a:blip r:embed="rId19">
              <a:extLst/>
            </a:blip>
            <a:srcRect l="2" t="15" r="4" b="0"/>
            <a:stretch>
              <a:fillRect/>
            </a:stretch>
          </p:blipFill>
          <p:spPr>
            <a:xfrm>
              <a:off x="63896" y="56753"/>
              <a:ext cx="3425034" cy="9908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5" name="Shape"/>
            <p:cNvSpPr/>
            <p:nvPr/>
          </p:nvSpPr>
          <p:spPr>
            <a:xfrm>
              <a:off x="-1" y="0"/>
              <a:ext cx="3625554" cy="113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05" y="0"/>
                    <a:pt x="1127" y="0"/>
                  </a:cubicBezTo>
                  <a:lnTo>
                    <a:pt x="20473" y="0"/>
                  </a:lnTo>
                  <a:cubicBezTo>
                    <a:pt x="2109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5" y="21600"/>
                    <a:pt x="20473" y="21600"/>
                  </a:cubicBezTo>
                  <a:lnTo>
                    <a:pt x="1127" y="21600"/>
                  </a:lnTo>
                  <a:cubicBezTo>
                    <a:pt x="50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579" name="Картина 7"/>
          <p:cNvGrpSpPr/>
          <p:nvPr/>
        </p:nvGrpSpPr>
        <p:grpSpPr>
          <a:xfrm>
            <a:off x="752280" y="1393728"/>
            <a:ext cx="3391516" cy="2163233"/>
            <a:chOff x="0" y="0"/>
            <a:chExt cx="3391515" cy="2163232"/>
          </a:xfrm>
        </p:grpSpPr>
        <p:pic>
          <p:nvPicPr>
            <p:cNvPr id="577" name="image36.png" descr="image36.png"/>
            <p:cNvPicPr>
              <a:picLocks noChangeAspect="1"/>
            </p:cNvPicPr>
            <p:nvPr/>
          </p:nvPicPr>
          <p:blipFill>
            <a:blip r:embed="rId20">
              <a:extLst/>
            </a:blip>
            <a:srcRect l="0" t="0" r="0" b="8"/>
            <a:stretch>
              <a:fillRect/>
            </a:stretch>
          </p:blipFill>
          <p:spPr>
            <a:xfrm>
              <a:off x="138195" y="79472"/>
              <a:ext cx="3160927" cy="1923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477"/>
                  </a:lnTo>
                  <a:cubicBezTo>
                    <a:pt x="21506" y="302"/>
                    <a:pt x="21402" y="145"/>
                    <a:pt x="21291" y="0"/>
                  </a:cubicBez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78" name="Shape"/>
            <p:cNvSpPr/>
            <p:nvPr/>
          </p:nvSpPr>
          <p:spPr>
            <a:xfrm>
              <a:off x="0" y="0"/>
              <a:ext cx="3391516" cy="216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1028" y="0"/>
                    <a:pt x="2296" y="0"/>
                  </a:cubicBezTo>
                  <a:lnTo>
                    <a:pt x="19304" y="0"/>
                  </a:lnTo>
                  <a:cubicBezTo>
                    <a:pt x="20572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572" y="21600"/>
                    <a:pt x="19304" y="21600"/>
                  </a:cubicBezTo>
                  <a:lnTo>
                    <a:pt x="2296" y="21600"/>
                  </a:lnTo>
                  <a:cubicBezTo>
                    <a:pt x="1028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582" name="Group 5"/>
          <p:cNvGrpSpPr/>
          <p:nvPr/>
        </p:nvGrpSpPr>
        <p:grpSpPr>
          <a:xfrm>
            <a:off x="8046732" y="3863192"/>
            <a:ext cx="3625554" cy="1230811"/>
            <a:chOff x="0" y="0"/>
            <a:chExt cx="3625553" cy="1230809"/>
          </a:xfrm>
        </p:grpSpPr>
        <p:pic>
          <p:nvPicPr>
            <p:cNvPr id="580" name="Picture 14" descr="Picture 14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3055" y="19701"/>
              <a:ext cx="2490935" cy="11583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1" name="Rectangle: Rounded Corners 3"/>
            <p:cNvSpPr/>
            <p:nvPr/>
          </p:nvSpPr>
          <p:spPr>
            <a:xfrm>
              <a:off x="-1" y="0"/>
              <a:ext cx="3625555" cy="1230810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rgbClr val="15171C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lide Body"/>
          <p:cNvSpPr txBox="1"/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AWS Shared Responsibility Model</a:t>
            </a:r>
          </a:p>
          <a:p>
            <a:pPr marL="0" indent="0">
              <a:buSzTx/>
              <a:buNone/>
            </a:pPr>
            <a:r>
              <a:t>2. Elastic Load Balancers</a:t>
            </a:r>
          </a:p>
          <a:p>
            <a:pPr marL="0" indent="0">
              <a:buSzTx/>
              <a:buNone/>
            </a:pPr>
            <a:r>
              <a:t>3. Elastic Beanstalk</a:t>
            </a:r>
          </a:p>
        </p:txBody>
      </p:sp>
      <p:sp>
        <p:nvSpPr>
          <p:cNvPr id="469" name="Slide Title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Table of Contents</a:t>
            </a:r>
          </a:p>
        </p:txBody>
      </p:sp>
      <p:sp>
        <p:nvSpPr>
          <p:cNvPr id="470" name="Slide Number"/>
          <p:cNvSpPr txBox="1"/>
          <p:nvPr>
            <p:ph type="sldNum" sz="quarter" idx="4294967295"/>
          </p:nvPr>
        </p:nvSpPr>
        <p:spPr>
          <a:xfrm>
            <a:off x="11951934" y="6547459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lide Number Placeholder 1"/>
          <p:cNvSpPr txBox="1"/>
          <p:nvPr>
            <p:ph type="sldNum" sz="quarter" idx="4294967295"/>
          </p:nvPr>
        </p:nvSpPr>
        <p:spPr>
          <a:xfrm>
            <a:off x="11887566" y="6547459"/>
            <a:ext cx="232875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5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Educational Partners</a:t>
            </a:r>
          </a:p>
        </p:txBody>
      </p:sp>
      <p:grpSp>
        <p:nvGrpSpPr>
          <p:cNvPr id="588" name="Group 4"/>
          <p:cNvGrpSpPr/>
          <p:nvPr/>
        </p:nvGrpSpPr>
        <p:grpSpPr>
          <a:xfrm>
            <a:off x="785999" y="1764000"/>
            <a:ext cx="5037449" cy="1395003"/>
            <a:chOff x="0" y="0"/>
            <a:chExt cx="5037447" cy="1395002"/>
          </a:xfrm>
        </p:grpSpPr>
        <p:sp>
          <p:nvSpPr>
            <p:cNvPr id="586" name="Rectangle: Rounded Corners 5"/>
            <p:cNvSpPr/>
            <p:nvPr/>
          </p:nvSpPr>
          <p:spPr>
            <a:xfrm>
              <a:off x="0" y="-1"/>
              <a:ext cx="5037449" cy="13950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2800">
                  <a:ln w="38100" cap="flat">
                    <a:solidFill>
                      <a:srgbClr val="234465"/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587" name="Picture 6" descr="Picture 6">
              <a:hlinkClick r:id="rId2" invalidUrl="" action="" tgtFrame="" tooltip="" history="1" highlightClick="0" endSnd="0"/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1403" y="112500"/>
              <a:ext cx="4714642" cy="1170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91" name="Group 7"/>
          <p:cNvGrpSpPr/>
          <p:nvPr/>
        </p:nvGrpSpPr>
        <p:grpSpPr>
          <a:xfrm>
            <a:off x="785999" y="4239000"/>
            <a:ext cx="5037449" cy="2083032"/>
            <a:chOff x="0" y="0"/>
            <a:chExt cx="5037447" cy="2083030"/>
          </a:xfrm>
        </p:grpSpPr>
        <p:pic>
          <p:nvPicPr>
            <p:cNvPr id="589" name="Picture 8" descr="Picture 8">
              <a:hlinkClick r:id="rId4" invalidUrl="" action="" tgtFrame="" tooltip="" history="1" highlightClick="0" endSnd="0"/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037449" cy="20830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0" name="Rectangle: Rounded Corners 9"/>
            <p:cNvSpPr/>
            <p:nvPr/>
          </p:nvSpPr>
          <p:spPr>
            <a:xfrm>
              <a:off x="0" y="0"/>
              <a:ext cx="5036985" cy="2070002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15171C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2800">
                  <a:ln w="38100" cap="flat">
                    <a:solidFill>
                      <a:srgbClr val="234465"/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594" name="Group 14"/>
          <p:cNvGrpSpPr/>
          <p:nvPr/>
        </p:nvGrpSpPr>
        <p:grpSpPr>
          <a:xfrm>
            <a:off x="7130998" y="2033999"/>
            <a:ext cx="4113599" cy="3753004"/>
            <a:chOff x="0" y="0"/>
            <a:chExt cx="4113598" cy="3753002"/>
          </a:xfrm>
        </p:grpSpPr>
        <p:sp>
          <p:nvSpPr>
            <p:cNvPr id="592" name="Rectangle: Rounded Corners 13"/>
            <p:cNvSpPr/>
            <p:nvPr/>
          </p:nvSpPr>
          <p:spPr>
            <a:xfrm>
              <a:off x="-1" y="765000"/>
              <a:ext cx="4113600" cy="216000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28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593" name="Picture 12" descr="Picture 1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0000" y="-1"/>
              <a:ext cx="3753002" cy="37530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lide Body"/>
          <p:cNvSpPr txBox="1"/>
          <p:nvPr>
            <p:ph type="body" idx="1"/>
          </p:nvPr>
        </p:nvSpPr>
        <p:spPr>
          <a:xfrm>
            <a:off x="190403" y="1178998"/>
            <a:ext cx="8695598" cy="54900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200"/>
            </a:pPr>
            <a:r>
              <a:t>Software University – High-Quality Education, Profession and Job for Software Developers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softuni.bg</a:t>
            </a:r>
            <a:r>
              <a:rPr u="none">
                <a:solidFill>
                  <a:srgbClr val="234465"/>
                </a:solidFill>
                <a:uFillTx/>
              </a:rPr>
              <a:t>, 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about.softuni.bg</a:t>
            </a:r>
            <a:r>
              <a:rPr u="none">
                <a:solidFill>
                  <a:srgbClr val="234465"/>
                </a:solidFill>
                <a:uFillTx/>
              </a:rPr>
              <a:t> </a:t>
            </a:r>
            <a:endParaRPr sz="2800"/>
          </a:p>
          <a:p>
            <a:pPr>
              <a:lnSpc>
                <a:spcPct val="90000"/>
              </a:lnSpc>
              <a:defRPr sz="3200"/>
            </a:pPr>
            <a:r>
              <a:t>Software University Foundation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softuni.foundation</a:t>
            </a:r>
          </a:p>
          <a:p>
            <a:pPr>
              <a:lnSpc>
                <a:spcPct val="90000"/>
              </a:lnSpc>
              <a:defRPr sz="3200"/>
            </a:pPr>
            <a:r>
              <a:t>Software University @ Facebook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facebook.com/SoftwareUniversity</a:t>
            </a:r>
          </a:p>
          <a:p>
            <a:pPr>
              <a:lnSpc>
                <a:spcPct val="90000"/>
              </a:lnSpc>
              <a:defRPr sz="3200"/>
            </a:pPr>
            <a:r>
              <a:t>Software University Forums</a:t>
            </a:r>
          </a:p>
          <a:p>
            <a:pPr lvl="1" marL="989981" indent="-380762">
              <a:lnSpc>
                <a:spcPct val="90000"/>
              </a:lnSpc>
              <a:buClrTx/>
              <a:tabLst>
                <a:tab pos="279400" algn="l"/>
              </a:tabLst>
              <a:defRPr sz="30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forum.softuni.bg</a:t>
            </a:r>
          </a:p>
        </p:txBody>
      </p:sp>
      <p:sp>
        <p:nvSpPr>
          <p:cNvPr id="597" name="Slide Title"/>
          <p:cNvSpPr txBox="1"/>
          <p:nvPr>
            <p:ph type="title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/>
          <a:p>
            <a:pPr/>
            <a:r>
              <a:t>Trainings @ Software University (SoftUni)</a:t>
            </a:r>
          </a:p>
        </p:txBody>
      </p:sp>
      <p:sp>
        <p:nvSpPr>
          <p:cNvPr id="598" name="Slide Number"/>
          <p:cNvSpPr txBox="1"/>
          <p:nvPr>
            <p:ph type="sldNum" sz="quarter" idx="4294967295"/>
          </p:nvPr>
        </p:nvSpPr>
        <p:spPr>
          <a:xfrm>
            <a:off x="11887566" y="6547459"/>
            <a:ext cx="232875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lide Body"/>
          <p:cNvSpPr txBox="1"/>
          <p:nvPr>
            <p:ph type="body" idx="1"/>
          </p:nvPr>
        </p:nvSpPr>
        <p:spPr>
          <a:xfrm>
            <a:off x="190400" y="1268999"/>
            <a:ext cx="11818100" cy="545589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This course (slides, examples, demos, exercises, homework, documents, videos and other assets) is </a:t>
            </a:r>
            <a:r>
              <a:rPr b="1"/>
              <a:t>copyrighted content</a:t>
            </a:r>
            <a:endParaRPr b="1"/>
          </a:p>
          <a:p>
            <a:pPr>
              <a:lnSpc>
                <a:spcPct val="120000"/>
              </a:lnSpc>
            </a:pPr>
            <a: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t>© SoftUni –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https://about.softuni.bg/</a:t>
            </a:r>
          </a:p>
          <a:p>
            <a:pPr>
              <a:lnSpc>
                <a:spcPct val="120000"/>
              </a:lnSpc>
            </a:pPr>
            <a:r>
              <a:t>© Software University –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https://softuni.bg</a:t>
            </a:r>
          </a:p>
        </p:txBody>
      </p:sp>
      <p:pic>
        <p:nvPicPr>
          <p:cNvPr id="601" name="Picture License" descr="Picture Licens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45023" y="4445455"/>
            <a:ext cx="1930979" cy="2043547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Slide Title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License</a:t>
            </a:r>
          </a:p>
        </p:txBody>
      </p:sp>
      <p:sp>
        <p:nvSpPr>
          <p:cNvPr id="603" name="Slide Number"/>
          <p:cNvSpPr txBox="1"/>
          <p:nvPr>
            <p:ph type="sldNum" sz="quarter" idx="4294967295"/>
          </p:nvPr>
        </p:nvSpPr>
        <p:spPr>
          <a:xfrm>
            <a:off x="11887566" y="6547459"/>
            <a:ext cx="232875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lide Body"/>
          <p:cNvSpPr txBox="1"/>
          <p:nvPr>
            <p:ph type="body" idx="1"/>
          </p:nvPr>
        </p:nvSpPr>
        <p:spPr>
          <a:xfrm>
            <a:off x="190400" y="1403998"/>
            <a:ext cx="11818100" cy="5320893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1000"/>
            </a:pPr>
          </a:p>
          <a:p>
            <a:pPr marL="0" indent="0" algn="ctr">
              <a:buSzTx/>
              <a:buNone/>
              <a:defRPr b="1" sz="11500" u="sng">
                <a:solidFill>
                  <a:schemeClr val="accent1"/>
                </a:solidFill>
              </a:defRPr>
            </a:pPr>
            <a:r>
              <a:t>sli.do</a:t>
            </a:r>
          </a:p>
          <a:p>
            <a:pPr marL="0" indent="0" algn="ctr">
              <a:buSzTx/>
              <a:buNone/>
              <a:defRPr b="1" sz="11500"/>
            </a:pPr>
            <a:r>
              <a:t># AWS-essentials</a:t>
            </a:r>
          </a:p>
        </p:txBody>
      </p:sp>
      <p:sp>
        <p:nvSpPr>
          <p:cNvPr id="473" name="Slide Title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Have a Question?</a:t>
            </a:r>
          </a:p>
        </p:txBody>
      </p:sp>
      <p:sp>
        <p:nvSpPr>
          <p:cNvPr id="474" name="Slide Number"/>
          <p:cNvSpPr txBox="1"/>
          <p:nvPr>
            <p:ph type="sldNum" sz="quarter" idx="4294967295"/>
          </p:nvPr>
        </p:nvSpPr>
        <p:spPr>
          <a:xfrm>
            <a:off x="11951934" y="6547459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4290" y="1492655"/>
            <a:ext cx="2386265" cy="2386265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Title 2"/>
          <p:cNvSpPr txBox="1"/>
          <p:nvPr>
            <p:ph type="title"/>
          </p:nvPr>
        </p:nvSpPr>
        <p:spPr>
          <a:xfrm>
            <a:off x="615109" y="4704824"/>
            <a:ext cx="10961783" cy="768086"/>
          </a:xfrm>
          <a:prstGeom prst="rect">
            <a:avLst/>
          </a:prstGeom>
        </p:spPr>
        <p:txBody>
          <a:bodyPr/>
          <a:lstStyle>
            <a:lvl1pPr defTabSz="986934">
              <a:defRPr sz="4500"/>
            </a:lvl1pPr>
          </a:lstStyle>
          <a:p>
            <a:pPr/>
            <a:r>
              <a:t>Shared Responsibility Model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ubtitle 1"/>
          <p:cNvSpPr txBox="1"/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>
            <a:lvl1pPr marL="360045" indent="-360045">
              <a:defRPr sz="3200"/>
            </a:lvl1pPr>
          </a:lstStyle>
          <a:p>
            <a:pPr/>
            <a:r>
              <a:t>The Model defines what you (as an AWS account owner/user) and Amazon Web Services, are responsible for when it comes to security and compliance</a:t>
            </a:r>
          </a:p>
        </p:txBody>
      </p:sp>
      <p:sp>
        <p:nvSpPr>
          <p:cNvPr id="480" name="Title 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pPr/>
            <a:r>
              <a:t>What is Shared Responsibility Model ?</a:t>
            </a:r>
          </a:p>
        </p:txBody>
      </p:sp>
      <p:pic>
        <p:nvPicPr>
          <p:cNvPr id="48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1000" y="2335824"/>
            <a:ext cx="8124454" cy="4468177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Slide Number"/>
          <p:cNvSpPr txBox="1"/>
          <p:nvPr>
            <p:ph type="sldNum" sz="quarter" idx="4294967295"/>
          </p:nvPr>
        </p:nvSpPr>
        <p:spPr>
          <a:xfrm>
            <a:off x="11951934" y="6547459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 Placeholder 2"/>
          <p:cNvSpPr txBox="1"/>
          <p:nvPr>
            <p:ph type="body" idx="1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sz="3400"/>
            </a:pPr>
            <a:r>
              <a:t>AWS customers are </a:t>
            </a:r>
            <a:r>
              <a:rPr b="1">
                <a:solidFill>
                  <a:schemeClr val="accent1"/>
                </a:solidFill>
              </a:rPr>
              <a:t>allowed to carry out penetration testing </a:t>
            </a:r>
            <a:r>
              <a:t>or </a:t>
            </a:r>
            <a:r>
              <a:rPr b="1">
                <a:solidFill>
                  <a:schemeClr val="accent1"/>
                </a:solidFill>
              </a:rPr>
              <a:t>security assessments </a:t>
            </a:r>
            <a:r>
              <a:t>against some of AWS services </a:t>
            </a:r>
            <a:r>
              <a:rPr b="1">
                <a:solidFill>
                  <a:schemeClr val="accent1"/>
                </a:solidFill>
              </a:rPr>
              <a:t>without prior approval</a:t>
            </a:r>
            <a:r>
              <a:t>. The services are :</a:t>
            </a:r>
          </a:p>
          <a:p>
            <a:pPr lvl="1" marL="803275" indent="-360044">
              <a:defRPr sz="3200"/>
            </a:pPr>
            <a:r>
              <a:t>EC2, NAT Gateways,  ELB</a:t>
            </a:r>
            <a:endParaRPr sz="3100"/>
          </a:p>
          <a:p>
            <a:pPr lvl="1" marL="803275" indent="-360044">
              <a:defRPr sz="3200"/>
            </a:pPr>
            <a:r>
              <a:t>RDS, Aurora , Cloudfront</a:t>
            </a:r>
          </a:p>
          <a:p>
            <a:pPr lvl="1" marL="803275" indent="-360044">
              <a:defRPr sz="3200"/>
            </a:pPr>
            <a:r>
              <a:t>API Gateway, Lambda, Lambda Edge</a:t>
            </a:r>
            <a:endParaRPr sz="3100"/>
          </a:p>
          <a:p>
            <a:pPr lvl="1" marL="803275" indent="-360044">
              <a:defRPr sz="3200"/>
            </a:pPr>
            <a:r>
              <a:t>Lightsail, Elastic Beanstalk</a:t>
            </a:r>
            <a:endParaRPr sz="3100"/>
          </a:p>
          <a:p>
            <a:pPr lvl="1" marL="0" indent="443230">
              <a:buSzTx/>
              <a:buNone/>
              <a:defRPr sz="3200"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AWS Penetration Testing</a:t>
            </a:r>
          </a:p>
        </p:txBody>
      </p:sp>
      <p:sp>
        <p:nvSpPr>
          <p:cNvPr id="485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DDOS and Penetration Testing</a:t>
            </a:r>
          </a:p>
        </p:txBody>
      </p:sp>
      <p:sp>
        <p:nvSpPr>
          <p:cNvPr id="486" name="Slide Number"/>
          <p:cNvSpPr txBox="1"/>
          <p:nvPr>
            <p:ph type="sldNum" sz="quarter" idx="4294967295"/>
          </p:nvPr>
        </p:nvSpPr>
        <p:spPr>
          <a:xfrm>
            <a:off x="11951934" y="6547459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 Placeholder 2"/>
          <p:cNvSpPr txBox="1"/>
          <p:nvPr>
            <p:ph type="body" idx="1"/>
          </p:nvPr>
        </p:nvSpPr>
        <p:spPr>
          <a:xfrm>
            <a:off x="425999" y="1196123"/>
            <a:ext cx="11582500" cy="5528769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sz="3400"/>
            </a:pPr>
            <a:r>
              <a:t>AWS Organizations</a:t>
            </a:r>
          </a:p>
          <a:p>
            <a:pPr marL="360045" indent="-360045">
              <a:defRPr sz="3400"/>
            </a:pPr>
            <a:r>
              <a:t>Amazon GuardDuty</a:t>
            </a:r>
          </a:p>
          <a:p>
            <a:pPr marL="360045" indent="-360045">
              <a:defRPr sz="3400"/>
            </a:pPr>
            <a:r>
              <a:t>Amazon Inspector</a:t>
            </a:r>
          </a:p>
          <a:p>
            <a:pPr marL="360045" indent="-360045">
              <a:defRPr sz="3400"/>
            </a:pPr>
            <a:r>
              <a:t>AWS Shield</a:t>
            </a:r>
          </a:p>
          <a:p>
            <a:pPr marL="360045" indent="-360045">
              <a:defRPr sz="3400"/>
            </a:pPr>
            <a:r>
              <a:t>AWS Web Application Firewall (WAF)</a:t>
            </a:r>
          </a:p>
          <a:p>
            <a:pPr marL="360045" indent="-360045">
              <a:defRPr sz="3400"/>
            </a:pPr>
            <a:r>
              <a:t>AWS Artifact</a:t>
            </a:r>
          </a:p>
        </p:txBody>
      </p:sp>
      <p:sp>
        <p:nvSpPr>
          <p:cNvPr id="489" name="Title 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Other Security Related Services</a:t>
            </a:r>
          </a:p>
        </p:txBody>
      </p:sp>
      <p:sp>
        <p:nvSpPr>
          <p:cNvPr id="490" name="Slide Number"/>
          <p:cNvSpPr txBox="1"/>
          <p:nvPr>
            <p:ph type="sldNum" sz="quarter" idx="4294967295"/>
          </p:nvPr>
        </p:nvSpPr>
        <p:spPr>
          <a:xfrm>
            <a:off x="11951934" y="6547459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What is Elastic Load Balancer ?"/>
          <p:cNvSpPr txBox="1"/>
          <p:nvPr>
            <p:ph type="title"/>
          </p:nvPr>
        </p:nvSpPr>
        <p:spPr>
          <a:xfrm>
            <a:off x="615109" y="4704824"/>
            <a:ext cx="10961783" cy="768086"/>
          </a:xfrm>
          <a:prstGeom prst="rect">
            <a:avLst/>
          </a:prstGeom>
        </p:spPr>
        <p:txBody>
          <a:bodyPr/>
          <a:lstStyle>
            <a:lvl1pPr defTabSz="1047856">
              <a:defRPr sz="4500"/>
            </a:lvl1pPr>
          </a:lstStyle>
          <a:p>
            <a:pPr/>
            <a:r>
              <a:t>What is Elastic Load Balancer ?</a:t>
            </a:r>
          </a:p>
        </p:txBody>
      </p:sp>
      <p:grpSp>
        <p:nvGrpSpPr>
          <p:cNvPr id="495" name="Image Gallery"/>
          <p:cNvGrpSpPr/>
          <p:nvPr/>
        </p:nvGrpSpPr>
        <p:grpSpPr>
          <a:xfrm>
            <a:off x="4698999" y="1183492"/>
            <a:ext cx="2794004" cy="3429047"/>
            <a:chOff x="0" y="0"/>
            <a:chExt cx="2794002" cy="3429045"/>
          </a:xfrm>
        </p:grpSpPr>
        <p:pic>
          <p:nvPicPr>
            <p:cNvPr id="493" name="alb.png" descr="alb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174" t="0" r="2174" b="0"/>
            <a:stretch>
              <a:fillRect/>
            </a:stretch>
          </p:blipFill>
          <p:spPr>
            <a:xfrm>
              <a:off x="-1" y="-1"/>
              <a:ext cx="2794004" cy="29210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4" name="Rectangle"/>
            <p:cNvSpPr txBox="1"/>
            <p:nvPr/>
          </p:nvSpPr>
          <p:spPr>
            <a:xfrm>
              <a:off x="0" y="2997245"/>
              <a:ext cx="2794002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lide Number"/>
          <p:cNvSpPr txBox="1"/>
          <p:nvPr>
            <p:ph type="sldNum" sz="quarter" idx="4294967295"/>
          </p:nvPr>
        </p:nvSpPr>
        <p:spPr>
          <a:xfrm>
            <a:off x="11951934" y="6547459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8" name="Application Load Balancers are best suited for load balancing of HTTP and HTTPS traffic. They operate at Layer 7 and are application aware. They are intelligent, and you can create  advanced request routing, sending specified requests to specific web ser"/>
          <p:cNvSpPr txBox="1"/>
          <p:nvPr>
            <p:ph type="body" idx="1"/>
          </p:nvPr>
        </p:nvSpPr>
        <p:spPr>
          <a:xfrm>
            <a:off x="190401" y="1196123"/>
            <a:ext cx="11818098" cy="552876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t>Application Load Balancers </a:t>
            </a:r>
            <a:r>
              <a:rPr>
                <a:solidFill>
                  <a:schemeClr val="accent3">
                    <a:satOff val="-35821"/>
                    <a:lumOff val="-12392"/>
                  </a:schemeClr>
                </a:solidFill>
              </a:rPr>
              <a:t>are best suited for load balancing of HTTP and HTTPS traffic. They operate at Layer 7 and are application aware. They are intelligent, and you can create  advanced request routing, sending specified requests to specific web server.</a:t>
            </a:r>
            <a:endParaRPr>
              <a:solidFill>
                <a:schemeClr val="accent3">
                  <a:satOff val="-35821"/>
                  <a:lumOff val="-12392"/>
                </a:schemeClr>
              </a:solidFill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t>https://www.geeksforgeeks.org/layers-of-osi-model/</a:t>
            </a:r>
          </a:p>
        </p:txBody>
      </p:sp>
      <p:sp>
        <p:nvSpPr>
          <p:cNvPr id="499" name="Load Balancer Types"/>
          <p:cNvSpPr txBox="1"/>
          <p:nvPr>
            <p:ph type="title"/>
          </p:nvPr>
        </p:nvSpPr>
        <p:spPr>
          <a:xfrm>
            <a:off x="190406" y="100748"/>
            <a:ext cx="9715594" cy="882657"/>
          </a:xfrm>
          <a:prstGeom prst="rect">
            <a:avLst/>
          </a:prstGeom>
        </p:spPr>
        <p:txBody>
          <a:bodyPr/>
          <a:lstStyle/>
          <a:p>
            <a:pPr/>
            <a:r>
              <a:t>Load Balancer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4465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